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9" r:id="rId2"/>
    <p:sldId id="256" r:id="rId3"/>
    <p:sldId id="257" r:id="rId4"/>
    <p:sldId id="260" r:id="rId5"/>
    <p:sldId id="258" r:id="rId6"/>
  </p:sldIdLst>
  <p:sldSz cx="10045700" cy="64008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648" y="-108"/>
      </p:cViewPr>
      <p:guideLst>
        <p:guide orient="horz" pos="2016"/>
        <p:guide pos="316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6CACB49-B674-4A6E-9B26-EB8E494714C0}" type="datetimeFigureOut">
              <a:rPr lang="en-US" smtClean="0"/>
              <a:pPr/>
              <a:t>4/1/2011</a:t>
            </a:fld>
            <a:endParaRPr lang="en-US"/>
          </a:p>
        </p:txBody>
      </p:sp>
      <p:sp>
        <p:nvSpPr>
          <p:cNvPr id="4" name="Slide Image Placeholder 3"/>
          <p:cNvSpPr>
            <a:spLocks noGrp="1" noRot="1" noChangeAspect="1"/>
          </p:cNvSpPr>
          <p:nvPr>
            <p:ph type="sldImg" idx="2"/>
          </p:nvPr>
        </p:nvSpPr>
        <p:spPr>
          <a:xfrm>
            <a:off x="2554288" y="514350"/>
            <a:ext cx="40354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254F216-F9DA-4C46-A10C-AE9A683161CC}" type="slidenum">
              <a:rPr lang="en-US" smtClean="0"/>
              <a:pPr/>
              <a:t>‹#›</a:t>
            </a:fld>
            <a:endParaRPr lang="en-US"/>
          </a:p>
        </p:txBody>
      </p:sp>
    </p:spTree>
    <p:extLst>
      <p:ext uri="{BB962C8B-B14F-4D97-AF65-F5344CB8AC3E}">
        <p14:creationId xmlns:p14="http://schemas.microsoft.com/office/powerpoint/2010/main" val="141733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4F216-F9DA-4C46-A10C-AE9A683161C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4F216-F9DA-4C46-A10C-AE9A683161C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3428" y="1988397"/>
            <a:ext cx="8538845" cy="1372023"/>
          </a:xfrm>
        </p:spPr>
        <p:txBody>
          <a:bodyPr/>
          <a:lstStyle/>
          <a:p>
            <a:r>
              <a:rPr lang="en-US" smtClean="0"/>
              <a:t>Click to edit Master title style</a:t>
            </a:r>
            <a:endParaRPr lang="en-CA"/>
          </a:p>
        </p:txBody>
      </p:sp>
      <p:sp>
        <p:nvSpPr>
          <p:cNvPr id="3" name="Subtitle 2"/>
          <p:cNvSpPr>
            <a:spLocks noGrp="1"/>
          </p:cNvSpPr>
          <p:nvPr>
            <p:ph type="subTitle" idx="1"/>
          </p:nvPr>
        </p:nvSpPr>
        <p:spPr>
          <a:xfrm>
            <a:off x="1506855" y="3627120"/>
            <a:ext cx="7031990" cy="1635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159115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174209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679" y="238549"/>
            <a:ext cx="2483520" cy="509841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51118" y="238549"/>
            <a:ext cx="7283133" cy="50984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314545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323820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3541" y="4113107"/>
            <a:ext cx="8538845" cy="127127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93541" y="2712932"/>
            <a:ext cx="8538845"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362808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51118" y="1394249"/>
            <a:ext cx="4883326" cy="3942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601873" y="1394249"/>
            <a:ext cx="4883326" cy="3942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33211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285" y="256329"/>
            <a:ext cx="9041130" cy="10668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2285" y="1432772"/>
            <a:ext cx="4438595"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285" y="2029883"/>
            <a:ext cx="4438595"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03077" y="1432772"/>
            <a:ext cx="4440339"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077" y="2029883"/>
            <a:ext cx="4440339"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74906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312716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198732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286" y="254847"/>
            <a:ext cx="3304966" cy="108458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927590" y="254847"/>
            <a:ext cx="5615825"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2286" y="1339427"/>
            <a:ext cx="3304966"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174141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9028" y="4480560"/>
            <a:ext cx="6027420" cy="528955"/>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969028" y="571923"/>
            <a:ext cx="6027420"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69028" y="5009515"/>
            <a:ext cx="6027420"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5FB7B-5B20-4EE5-886F-C1EF0B1DC36D}" type="datetimeFigureOut">
              <a:rPr lang="en-CA" smtClean="0"/>
              <a:pPr/>
              <a:t>01/04/2011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D9BC40D-27D7-4129-AFCA-2DE9CF337F5B}" type="slidenum">
              <a:rPr lang="en-CA" smtClean="0"/>
              <a:pPr/>
              <a:t>‹#›</a:t>
            </a:fld>
            <a:endParaRPr lang="en-CA"/>
          </a:p>
        </p:txBody>
      </p:sp>
    </p:spTree>
    <p:extLst>
      <p:ext uri="{BB962C8B-B14F-4D97-AF65-F5344CB8AC3E}">
        <p14:creationId xmlns:p14="http://schemas.microsoft.com/office/powerpoint/2010/main" val="27870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285" y="256329"/>
            <a:ext cx="9041130" cy="10668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502285" y="1493521"/>
            <a:ext cx="9041130" cy="4224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502285" y="5932594"/>
            <a:ext cx="2343997"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5895FB7B-5B20-4EE5-886F-C1EF0B1DC36D}" type="datetimeFigureOut">
              <a:rPr lang="en-CA" smtClean="0"/>
              <a:pPr/>
              <a:t>01/04/2011</a:t>
            </a:fld>
            <a:endParaRPr lang="en-CA"/>
          </a:p>
        </p:txBody>
      </p:sp>
      <p:sp>
        <p:nvSpPr>
          <p:cNvPr id="5" name="Footer Placeholder 4"/>
          <p:cNvSpPr>
            <a:spLocks noGrp="1"/>
          </p:cNvSpPr>
          <p:nvPr>
            <p:ph type="ftr" sz="quarter" idx="3"/>
          </p:nvPr>
        </p:nvSpPr>
        <p:spPr>
          <a:xfrm>
            <a:off x="3432281" y="5932594"/>
            <a:ext cx="3181138"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99418" y="5932594"/>
            <a:ext cx="2343997"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CD9BC40D-27D7-4129-AFCA-2DE9CF337F5B}" type="slidenum">
              <a:rPr lang="en-CA" smtClean="0"/>
              <a:pPr/>
              <a:t>‹#›</a:t>
            </a:fld>
            <a:endParaRPr lang="en-CA"/>
          </a:p>
        </p:txBody>
      </p:sp>
    </p:spTree>
    <p:extLst>
      <p:ext uri="{BB962C8B-B14F-4D97-AF65-F5344CB8AC3E}">
        <p14:creationId xmlns:p14="http://schemas.microsoft.com/office/powerpoint/2010/main" val="257242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wmf"/><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wmf"/><Relationship Id="rId9" Type="http://schemas.openxmlformats.org/officeDocument/2006/relationships/image" Target="../media/image22.gif"/></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Ice_skates" TargetMode="External"/><Relationship Id="rId13" Type="http://schemas.openxmlformats.org/officeDocument/2006/relationships/hyperlink" Target="http://www.talktalk.co.uk/reference/encyclopaedia/hutchinson/m0023676.html" TargetMode="External"/><Relationship Id="rId18" Type="http://schemas.openxmlformats.org/officeDocument/2006/relationships/hyperlink" Target="http://www.cfbf.com/issues/NAFTA/docs/part3B.pdf" TargetMode="External"/><Relationship Id="rId26" Type="http://schemas.openxmlformats.org/officeDocument/2006/relationships/hyperlink" Target="http://www.mii.org/Minerals/photoal.html" TargetMode="External"/><Relationship Id="rId3" Type="http://schemas.openxmlformats.org/officeDocument/2006/relationships/image" Target="../media/image1.jpeg"/><Relationship Id="rId21" Type="http://schemas.openxmlformats.org/officeDocument/2006/relationships/hyperlink" Target="http://www.ehow.com/list_6720060_top-suppliers-plastic.html" TargetMode="External"/><Relationship Id="rId7" Type="http://schemas.openxmlformats.org/officeDocument/2006/relationships/hyperlink" Target="http://www.athleticscholarships.net/sports-equipment-ice-hockey.htm" TargetMode="External"/><Relationship Id="rId12" Type="http://schemas.openxmlformats.org/officeDocument/2006/relationships/hyperlink" Target="http://www.theicehockeyblog.com/2009/11/buying-hockey-skatesmaterials.html" TargetMode="External"/><Relationship Id="rId17" Type="http://schemas.openxmlformats.org/officeDocument/2006/relationships/hyperlink" Target="http://www.eoearth.org/article/Aluminum" TargetMode="External"/><Relationship Id="rId25" Type="http://schemas.openxmlformats.org/officeDocument/2006/relationships/hyperlink" Target="http://en.wikipedia.org/wiki/File:NatCopper.jpg" TargetMode="External"/><Relationship Id="rId2" Type="http://schemas.openxmlformats.org/officeDocument/2006/relationships/slideLayout" Target="../slideLayouts/slideLayout2.xml"/><Relationship Id="rId16" Type="http://schemas.openxmlformats.org/officeDocument/2006/relationships/hyperlink" Target="http://en.wikipedia.org/wiki/Aramid" TargetMode="External"/><Relationship Id="rId20" Type="http://schemas.openxmlformats.org/officeDocument/2006/relationships/hyperlink" Target="http://library.thinkquest.org/05aug/00461/titanium.htm" TargetMode="External"/><Relationship Id="rId29" Type="http://schemas.openxmlformats.org/officeDocument/2006/relationships/hyperlink" Target="http://www.eia.doe.gov/kids/energy.cfm?page=nonrenewable_home-basics" TargetMode="External"/><Relationship Id="rId1" Type="http://schemas.openxmlformats.org/officeDocument/2006/relationships/audio" Target="file:///C:\Users\Emma\AppData\Local\Microsoft\Windows\Temporary%20Internet%20Files\Content.IE5\9N9L17AW\MS910220222%5b1%5d.wav" TargetMode="External"/><Relationship Id="rId6" Type="http://schemas.openxmlformats.org/officeDocument/2006/relationships/hyperlink" Target="http://www.madehow.com/Volume-2/Ice-Skates.html" TargetMode="External"/><Relationship Id="rId11" Type="http://schemas.openxmlformats.org/officeDocument/2006/relationships/hyperlink" Target="http://www.lifeskate.com/skate/2008/02/145-steps-to-ma.html" TargetMode="External"/><Relationship Id="rId24" Type="http://schemas.openxmlformats.org/officeDocument/2006/relationships/hyperlink" Target="http://www.tutorvista.com/biology/list-of-non-renewable-resources" TargetMode="External"/><Relationship Id="rId5" Type="http://schemas.openxmlformats.org/officeDocument/2006/relationships/hyperlink" Target="http://www.ehow.com/list_6781566_materials-used-make-hockey-skates_.html" TargetMode="External"/><Relationship Id="rId15" Type="http://schemas.openxmlformats.org/officeDocument/2006/relationships/hyperlink" Target="http://www.galleries.com/minerals/elements/graphite/graphite.htm" TargetMode="External"/><Relationship Id="rId23" Type="http://schemas.openxmlformats.org/officeDocument/2006/relationships/hyperlink" Target="http://en.wikipedia.org/wiki/Steel" TargetMode="External"/><Relationship Id="rId28" Type="http://schemas.openxmlformats.org/officeDocument/2006/relationships/hyperlink" Target="http://www.saskschools.ca/~gregory/canada/facts/can.html" TargetMode="External"/><Relationship Id="rId10" Type="http://schemas.openxmlformats.org/officeDocument/2006/relationships/hyperlink" Target="http://www.enotes.com/how-products-encyclopedia/ice-skates" TargetMode="External"/><Relationship Id="rId19" Type="http://schemas.openxmlformats.org/officeDocument/2006/relationships/hyperlink" Target="http://library.thinkquest.org/5443/wheregrown.html" TargetMode="External"/><Relationship Id="rId31" Type="http://schemas.openxmlformats.org/officeDocument/2006/relationships/image" Target="../media/image23.png"/><Relationship Id="rId4" Type="http://schemas.openxmlformats.org/officeDocument/2006/relationships/hyperlink" Target="http://www.bing.com/images/search?q=oil+puddle&amp;view=detail&amp;id=F6EC8ABC3EC58C6721FCE217C394CDAC15B8249B&amp;first=1&amp;FORM=IDFRIR" TargetMode="External"/><Relationship Id="rId9" Type="http://schemas.openxmlformats.org/officeDocument/2006/relationships/hyperlink" Target="http://www.hhof.com/html/wo_blsSkates101.shtml" TargetMode="External"/><Relationship Id="rId14" Type="http://schemas.openxmlformats.org/officeDocument/2006/relationships/hyperlink" Target="http://www.earthsciencescanada.com/where/" TargetMode="External"/><Relationship Id="rId22" Type="http://schemas.openxmlformats.org/officeDocument/2006/relationships/hyperlink" Target="http://finmanac.blogspot.com/2009/04/top-10-stainless-steel-producers-in.html" TargetMode="External"/><Relationship Id="rId27" Type="http://schemas.openxmlformats.org/officeDocument/2006/relationships/hyperlink" Target="http://www.myefficientplanet.com/tag/why-are-non-renewable-resources-important/" TargetMode="External"/><Relationship Id="rId30" Type="http://schemas.openxmlformats.org/officeDocument/2006/relationships/hyperlink" Target="http://icicp.blogspot.com/2010/04/healing-earth-with-servi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accent5">
                      <a:satMod val="175000"/>
                      <a:alpha val="40000"/>
                    </a:schemeClr>
                  </a:glow>
                </a:effectLst>
                <a:latin typeface="Aharoni" pitchFamily="2" charset="-79"/>
                <a:cs typeface="Aharoni" pitchFamily="2" charset="-79"/>
              </a:rPr>
              <a:t>What on earth is in </a:t>
            </a:r>
            <a:r>
              <a:rPr lang="en-CA" dirty="0" smtClean="0">
                <a:effectLst>
                  <a:glow rad="101600">
                    <a:schemeClr val="accent5">
                      <a:satMod val="175000"/>
                      <a:alpha val="40000"/>
                    </a:schemeClr>
                  </a:glow>
                </a:effectLst>
                <a:latin typeface="Aharoni" pitchFamily="2" charset="-79"/>
                <a:cs typeface="Aharoni" pitchFamily="2" charset="-79"/>
              </a:rPr>
              <a:t>my skates?</a:t>
            </a:r>
            <a:endParaRPr lang="en-US" dirty="0"/>
          </a:p>
        </p:txBody>
      </p:sp>
      <p:sp>
        <p:nvSpPr>
          <p:cNvPr id="3" name="Content Placeholder 2"/>
          <p:cNvSpPr>
            <a:spLocks noGrp="1"/>
          </p:cNvSpPr>
          <p:nvPr>
            <p:ph idx="1"/>
          </p:nvPr>
        </p:nvSpPr>
        <p:spPr/>
        <p:txBody>
          <a:bodyPr>
            <a:normAutofit/>
          </a:bodyPr>
          <a:lstStyle/>
          <a:p>
            <a:pPr algn="ctr">
              <a:buNone/>
            </a:pP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By:  Emma </a:t>
            </a:r>
            <a:r>
              <a:rPr lang="en-US" sz="4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Yanko</a:t>
            </a:r>
            <a:endPar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buNone/>
            </a:pP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And </a:t>
            </a:r>
          </a:p>
          <a:p>
            <a:pPr algn="ctr">
              <a:buNone/>
            </a:pPr>
            <a:r>
              <a:rPr lang="en-US" sz="4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Makaila</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Nichols-</a:t>
            </a:r>
            <a:r>
              <a:rPr lang="en-US" sz="4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Degirolamo</a:t>
            </a:r>
            <a:endPar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6" name="Picture 3" descr="http://earthsciencescanada.com/where/images/banner_what-on-earth-where-on-earth.gif"/>
          <p:cNvPicPr>
            <a:picLocks noChangeAspect="1" noChangeArrowheads="1"/>
          </p:cNvPicPr>
          <p:nvPr/>
        </p:nvPicPr>
        <p:blipFill>
          <a:blip r:embed="rId4" cstate="print"/>
          <a:srcRect/>
          <a:stretch>
            <a:fillRect/>
          </a:stretch>
        </p:blipFill>
        <p:spPr bwMode="auto">
          <a:xfrm>
            <a:off x="0" y="4136504"/>
            <a:ext cx="10045700" cy="22642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cxnSp>
        <p:nvCxnSpPr>
          <p:cNvPr id="62" name="Straight Connector 61"/>
          <p:cNvCxnSpPr/>
          <p:nvPr/>
        </p:nvCxnSpPr>
        <p:spPr>
          <a:xfrm>
            <a:off x="6391002" y="1688232"/>
            <a:ext cx="1944216" cy="0"/>
          </a:xfrm>
          <a:prstGeom prst="line">
            <a:avLst/>
          </a:prstGeom>
        </p:spPr>
        <p:style>
          <a:lnRef idx="3">
            <a:schemeClr val="accent5"/>
          </a:lnRef>
          <a:fillRef idx="0">
            <a:schemeClr val="accent5"/>
          </a:fillRef>
          <a:effectRef idx="2">
            <a:schemeClr val="accent5"/>
          </a:effectRef>
          <a:fontRef idx="minor">
            <a:schemeClr val="tx1"/>
          </a:fontRef>
        </p:style>
      </p:cxnSp>
      <p:pic>
        <p:nvPicPr>
          <p:cNvPr id="1030" name="Picture 6" descr="List of Non Renewable Resources"/>
          <p:cNvPicPr>
            <a:picLocks noChangeAspect="1" noChangeArrowheads="1"/>
          </p:cNvPicPr>
          <p:nvPr/>
        </p:nvPicPr>
        <p:blipFill>
          <a:blip r:embed="rId4" cstate="print"/>
          <a:srcRect r="58944"/>
          <a:stretch>
            <a:fillRect/>
          </a:stretch>
        </p:blipFill>
        <p:spPr bwMode="auto">
          <a:xfrm>
            <a:off x="8317508" y="0"/>
            <a:ext cx="1728192" cy="2264296"/>
          </a:xfrm>
          <a:prstGeom prst="rect">
            <a:avLst/>
          </a:prstGeom>
          <a:ln>
            <a:noFill/>
          </a:ln>
          <a:effectLst>
            <a:outerShdw blurRad="190500" algn="tl" rotWithShape="0">
              <a:srgbClr val="000000">
                <a:alpha val="70000"/>
              </a:srgbClr>
            </a:outerShdw>
          </a:effectLst>
        </p:spPr>
      </p:pic>
      <p:pic>
        <p:nvPicPr>
          <p:cNvPr id="10" name="Picture 4" descr="http://sportscrazyforum.com/bestpricestore/img/14/2907.jpg"/>
          <p:cNvPicPr>
            <a:picLocks noChangeAspect="1" noChangeArrowheads="1"/>
          </p:cNvPicPr>
          <p:nvPr/>
        </p:nvPicPr>
        <p:blipFill>
          <a:blip r:embed="rId5" cstate="print"/>
          <a:srcRect t="47879" b="40781"/>
          <a:stretch>
            <a:fillRect/>
          </a:stretch>
        </p:blipFill>
        <p:spPr bwMode="auto">
          <a:xfrm>
            <a:off x="6391002" y="3920480"/>
            <a:ext cx="1656184" cy="288032"/>
          </a:xfrm>
          <a:prstGeom prst="rect">
            <a:avLst/>
          </a:prstGeom>
          <a:noFill/>
        </p:spPr>
      </p:pic>
      <p:sp>
        <p:nvSpPr>
          <p:cNvPr id="5" name="TextBox 4"/>
          <p:cNvSpPr txBox="1"/>
          <p:nvPr/>
        </p:nvSpPr>
        <p:spPr>
          <a:xfrm>
            <a:off x="3781004" y="2876925"/>
            <a:ext cx="2592288" cy="1031051"/>
          </a:xfrm>
          <a:prstGeom prst="rect">
            <a:avLst/>
          </a:prstGeom>
          <a:noFill/>
        </p:spPr>
        <p:txBody>
          <a:bodyPr wrap="square" rtlCol="0">
            <a:spAutoFit/>
          </a:bodyPr>
          <a:lstStyle/>
          <a:p>
            <a:r>
              <a:rPr lang="en-US" sz="1100" b="1" dirty="0">
                <a:solidFill>
                  <a:schemeClr val="tx2"/>
                </a:solidFill>
              </a:rPr>
              <a:t>The blades: </a:t>
            </a:r>
            <a:r>
              <a:rPr lang="en-US" sz="1000" dirty="0">
                <a:solidFill>
                  <a:schemeClr val="bg1">
                    <a:lumMod val="50000"/>
                  </a:schemeClr>
                </a:solidFill>
              </a:rPr>
              <a:t> </a:t>
            </a:r>
            <a:r>
              <a:rPr lang="en-US" sz="1000" dirty="0">
                <a:solidFill>
                  <a:srgbClr val="4D4D4D"/>
                </a:solidFill>
              </a:rPr>
              <a:t>Most blades are made from a mixture of pure stainless steel </a:t>
            </a:r>
            <a:r>
              <a:rPr lang="en-US" sz="1000" dirty="0" smtClean="0">
                <a:solidFill>
                  <a:srgbClr val="4D4D4D"/>
                </a:solidFill>
              </a:rPr>
              <a:t>and titanium.</a:t>
            </a:r>
            <a:r>
              <a:rPr lang="en-US" sz="1000" dirty="0">
                <a:solidFill>
                  <a:srgbClr val="4D4D4D"/>
                </a:solidFill>
              </a:rPr>
              <a:t>  The amount of money you spend on your skate directly correlates to whether you get pure stainless or a mixture of metal by-products. </a:t>
            </a:r>
          </a:p>
        </p:txBody>
      </p:sp>
      <p:sp>
        <p:nvSpPr>
          <p:cNvPr id="7" name="Rectangle 6"/>
          <p:cNvSpPr/>
          <p:nvPr/>
        </p:nvSpPr>
        <p:spPr>
          <a:xfrm>
            <a:off x="3798714" y="1832248"/>
            <a:ext cx="2583433" cy="738664"/>
          </a:xfrm>
          <a:prstGeom prst="rect">
            <a:avLst/>
          </a:prstGeom>
        </p:spPr>
        <p:txBody>
          <a:bodyPr wrap="square">
            <a:spAutoFit/>
          </a:bodyPr>
          <a:lstStyle/>
          <a:p>
            <a:r>
              <a:rPr lang="en-US" sz="1100" b="1" dirty="0" smtClean="0">
                <a:solidFill>
                  <a:schemeClr val="tx2"/>
                </a:solidFill>
              </a:rPr>
              <a:t>Holders/ toe cap</a:t>
            </a:r>
            <a:r>
              <a:rPr lang="en-US" sz="1100" dirty="0">
                <a:solidFill>
                  <a:srgbClr val="4D4D4D"/>
                </a:solidFill>
              </a:rPr>
              <a:t> </a:t>
            </a:r>
            <a:r>
              <a:rPr lang="en-US" sz="1000" dirty="0">
                <a:solidFill>
                  <a:srgbClr val="4D4D4D"/>
                </a:solidFill>
              </a:rPr>
              <a:t> Holders </a:t>
            </a:r>
            <a:r>
              <a:rPr lang="en-US" sz="1000" dirty="0" smtClean="0">
                <a:solidFill>
                  <a:srgbClr val="4D4D4D"/>
                </a:solidFill>
              </a:rPr>
              <a:t>and the toe cap are </a:t>
            </a:r>
            <a:r>
              <a:rPr lang="en-US" sz="1000" dirty="0">
                <a:solidFill>
                  <a:srgbClr val="4D4D4D"/>
                </a:solidFill>
              </a:rPr>
              <a:t>just injection molded plastics that are strong enough to take some abuse from pucks and support your weight.  </a:t>
            </a:r>
            <a:r>
              <a:rPr lang="en-US" sz="1100" dirty="0">
                <a:solidFill>
                  <a:schemeClr val="bg1">
                    <a:lumMod val="50000"/>
                  </a:schemeClr>
                </a:solidFill>
              </a:rPr>
              <a:t> </a:t>
            </a:r>
          </a:p>
        </p:txBody>
      </p:sp>
      <p:sp>
        <p:nvSpPr>
          <p:cNvPr id="9" name="TextBox 8"/>
          <p:cNvSpPr txBox="1"/>
          <p:nvPr/>
        </p:nvSpPr>
        <p:spPr>
          <a:xfrm>
            <a:off x="2646586" y="4136504"/>
            <a:ext cx="3240360" cy="877163"/>
          </a:xfrm>
          <a:prstGeom prst="rect">
            <a:avLst/>
          </a:prstGeom>
          <a:noFill/>
        </p:spPr>
        <p:txBody>
          <a:bodyPr wrap="square" rtlCol="0">
            <a:spAutoFit/>
          </a:bodyPr>
          <a:lstStyle/>
          <a:p>
            <a:r>
              <a:rPr lang="en-US" sz="1100" b="1" dirty="0" smtClean="0">
                <a:solidFill>
                  <a:schemeClr val="tx2"/>
                </a:solidFill>
              </a:rPr>
              <a:t>Soles</a:t>
            </a:r>
            <a:r>
              <a:rPr lang="en-US" sz="1100" b="1" dirty="0">
                <a:solidFill>
                  <a:schemeClr val="tx2"/>
                </a:solidFill>
              </a:rPr>
              <a:t>: </a:t>
            </a:r>
            <a:r>
              <a:rPr lang="en-US" sz="1100" dirty="0"/>
              <a:t> </a:t>
            </a:r>
            <a:r>
              <a:rPr lang="en-US" sz="1000" dirty="0"/>
              <a:t> </a:t>
            </a:r>
            <a:r>
              <a:rPr lang="en-US" sz="1000" dirty="0">
                <a:solidFill>
                  <a:srgbClr val="4D4D4D"/>
                </a:solidFill>
              </a:rPr>
              <a:t>Carbon based materials is used or will use what is called "graphite" to keep the sole hard as well as lightweight.  An imitation of carbon fiber called, </a:t>
            </a:r>
            <a:r>
              <a:rPr lang="en-US" sz="1000" dirty="0" err="1">
                <a:solidFill>
                  <a:srgbClr val="4D4D4D"/>
                </a:solidFill>
              </a:rPr>
              <a:t>Texalium</a:t>
            </a:r>
            <a:r>
              <a:rPr lang="en-US" sz="1000" dirty="0">
                <a:solidFill>
                  <a:srgbClr val="4D4D4D"/>
                </a:solidFill>
              </a:rPr>
              <a:t>, is used on most mid-high end skates. The absolute best material currently used, however, is pure carbon fiber. </a:t>
            </a:r>
          </a:p>
        </p:txBody>
      </p:sp>
      <p:sp>
        <p:nvSpPr>
          <p:cNvPr id="14" name="Rectangle 13"/>
          <p:cNvSpPr/>
          <p:nvPr/>
        </p:nvSpPr>
        <p:spPr>
          <a:xfrm>
            <a:off x="3510682" y="1040160"/>
            <a:ext cx="2511425" cy="569387"/>
          </a:xfrm>
          <a:prstGeom prst="rect">
            <a:avLst/>
          </a:prstGeom>
        </p:spPr>
        <p:txBody>
          <a:bodyPr wrap="square">
            <a:spAutoFit/>
          </a:bodyPr>
          <a:lstStyle/>
          <a:p>
            <a:r>
              <a:rPr lang="en-US" sz="1100" b="1" dirty="0" smtClean="0">
                <a:solidFill>
                  <a:schemeClr val="tx2"/>
                </a:solidFill>
              </a:rPr>
              <a:t>Laces:</a:t>
            </a:r>
            <a:r>
              <a:rPr lang="en-US" sz="1100" b="1" dirty="0" smtClean="0">
                <a:solidFill>
                  <a:srgbClr val="4D4D4D"/>
                </a:solidFill>
              </a:rPr>
              <a:t> </a:t>
            </a:r>
            <a:r>
              <a:rPr lang="en-US" sz="1000" dirty="0" smtClean="0">
                <a:solidFill>
                  <a:srgbClr val="4D4D4D"/>
                </a:solidFill>
              </a:rPr>
              <a:t>The laces allow </a:t>
            </a:r>
            <a:r>
              <a:rPr lang="en-US" sz="1000" dirty="0">
                <a:solidFill>
                  <a:srgbClr val="4D4D4D"/>
                </a:solidFill>
              </a:rPr>
              <a:t>skaters to tighten or loosen skates to their specification</a:t>
            </a:r>
            <a:r>
              <a:rPr lang="en-US" sz="1000" dirty="0" smtClean="0">
                <a:solidFill>
                  <a:srgbClr val="4D4D4D"/>
                </a:solidFill>
              </a:rPr>
              <a:t>. Laces are made of cotton or nylon.  </a:t>
            </a:r>
            <a:endParaRPr lang="en-CA" sz="1000" dirty="0">
              <a:solidFill>
                <a:srgbClr val="4D4D4D"/>
              </a:solidFill>
            </a:endParaRPr>
          </a:p>
        </p:txBody>
      </p:sp>
      <p:sp>
        <p:nvSpPr>
          <p:cNvPr id="12" name="Rectangle 11"/>
          <p:cNvSpPr/>
          <p:nvPr/>
        </p:nvSpPr>
        <p:spPr>
          <a:xfrm>
            <a:off x="-17710" y="3095003"/>
            <a:ext cx="2880320" cy="1338828"/>
          </a:xfrm>
          <a:prstGeom prst="rect">
            <a:avLst/>
          </a:prstGeom>
        </p:spPr>
        <p:txBody>
          <a:bodyPr wrap="square">
            <a:spAutoFit/>
          </a:bodyPr>
          <a:lstStyle/>
          <a:p>
            <a:r>
              <a:rPr lang="en-US" sz="1100" b="1" dirty="0">
                <a:solidFill>
                  <a:schemeClr val="tx2"/>
                </a:solidFill>
              </a:rPr>
              <a:t>The upper portion of the </a:t>
            </a:r>
            <a:r>
              <a:rPr lang="en-US" sz="1100" b="1" dirty="0" smtClean="0">
                <a:solidFill>
                  <a:schemeClr val="tx2"/>
                </a:solidFill>
              </a:rPr>
              <a:t>boot:</a:t>
            </a:r>
            <a:r>
              <a:rPr lang="en-US" sz="1000" b="1" dirty="0" smtClean="0">
                <a:solidFill>
                  <a:schemeClr val="tx2"/>
                </a:solidFill>
              </a:rPr>
              <a:t> </a:t>
            </a:r>
            <a:r>
              <a:rPr lang="en-US" sz="1000" dirty="0">
                <a:solidFill>
                  <a:srgbClr val="4D4D4D"/>
                </a:solidFill>
              </a:rPr>
              <a:t>is </a:t>
            </a:r>
            <a:r>
              <a:rPr lang="en-US" sz="1000" dirty="0" smtClean="0">
                <a:solidFill>
                  <a:srgbClr val="4D4D4D"/>
                </a:solidFill>
              </a:rPr>
              <a:t>made </a:t>
            </a:r>
            <a:r>
              <a:rPr lang="en-US" sz="1000" dirty="0">
                <a:solidFill>
                  <a:srgbClr val="4D4D4D"/>
                </a:solidFill>
              </a:rPr>
              <a:t>of three layers: nylon or aramid fabric outer layer, a middle layer that serves the purpose of absorbing energy, and a final layer that is waterproof to keep the player’s feet dry, warm, and comfortable. The toe and outer sole of the skate are made of rigid polymers to create a barrier of support and protection.</a:t>
            </a:r>
            <a:endParaRPr lang="en-CA" sz="1000" dirty="0">
              <a:solidFill>
                <a:srgbClr val="4D4D4D"/>
              </a:solidFill>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394" y="896144"/>
            <a:ext cx="2358554" cy="23554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endCxn id="14" idx="1"/>
          </p:cNvCxnSpPr>
          <p:nvPr/>
        </p:nvCxnSpPr>
        <p:spPr>
          <a:xfrm rot="5400000" flipH="1" flipV="1">
            <a:off x="2716925" y="1398531"/>
            <a:ext cx="86743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a:off x="774378" y="1184176"/>
            <a:ext cx="504056"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3" name="Straight Arrow Connector 22"/>
          <p:cNvCxnSpPr/>
          <p:nvPr/>
        </p:nvCxnSpPr>
        <p:spPr>
          <a:xfrm>
            <a:off x="3150642" y="2984376"/>
            <a:ext cx="630362" cy="259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2097679" y="3101235"/>
            <a:ext cx="145785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150642" y="2048272"/>
            <a:ext cx="648072"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1"/>
          </p:cNvCxnSpPr>
          <p:nvPr/>
        </p:nvCxnSpPr>
        <p:spPr>
          <a:xfrm rot="10800000" flipV="1">
            <a:off x="774378" y="1868252"/>
            <a:ext cx="1588" cy="1226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5-Point Star 2"/>
          <p:cNvSpPr/>
          <p:nvPr/>
        </p:nvSpPr>
        <p:spPr>
          <a:xfrm>
            <a:off x="70089" y="5161364"/>
            <a:ext cx="1512168" cy="114278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4" name="TextBox 3"/>
          <p:cNvSpPr txBox="1"/>
          <p:nvPr/>
        </p:nvSpPr>
        <p:spPr>
          <a:xfrm>
            <a:off x="270322" y="5576664"/>
            <a:ext cx="1539317" cy="261610"/>
          </a:xfrm>
          <a:prstGeom prst="rect">
            <a:avLst/>
          </a:prstGeom>
          <a:noFill/>
        </p:spPr>
        <p:txBody>
          <a:bodyPr wrap="square" rtlCol="0">
            <a:spAutoFit/>
          </a:bodyPr>
          <a:lstStyle/>
          <a:p>
            <a:r>
              <a:rPr lang="en-CA" sz="1100" dirty="0" smtClean="0">
                <a:solidFill>
                  <a:srgbClr val="4D4D4D"/>
                </a:solidFill>
              </a:rPr>
              <a:t>Did you know?</a:t>
            </a:r>
            <a:endParaRPr lang="en-CA" sz="1100" dirty="0">
              <a:solidFill>
                <a:srgbClr val="4D4D4D"/>
              </a:solidFill>
            </a:endParaRPr>
          </a:p>
        </p:txBody>
      </p:sp>
      <p:sp>
        <p:nvSpPr>
          <p:cNvPr id="6" name="TextBox 5"/>
          <p:cNvSpPr txBox="1"/>
          <p:nvPr/>
        </p:nvSpPr>
        <p:spPr>
          <a:xfrm>
            <a:off x="1206426" y="5720680"/>
            <a:ext cx="1800200" cy="430887"/>
          </a:xfrm>
          <a:prstGeom prst="rect">
            <a:avLst/>
          </a:prstGeom>
          <a:noFill/>
        </p:spPr>
        <p:txBody>
          <a:bodyPr wrap="square" rtlCol="0">
            <a:spAutoFit/>
          </a:bodyPr>
          <a:lstStyle/>
          <a:p>
            <a:r>
              <a:rPr lang="en-CA" sz="1100" dirty="0" smtClean="0">
                <a:solidFill>
                  <a:srgbClr val="4D4D4D"/>
                </a:solidFill>
              </a:rPr>
              <a:t>There are 145 steps to making hockey skates.</a:t>
            </a:r>
            <a:endParaRPr lang="en-CA" sz="1100" dirty="0">
              <a:solidFill>
                <a:srgbClr val="4D4D4D"/>
              </a:solidFill>
            </a:endParaRPr>
          </a:p>
        </p:txBody>
      </p:sp>
      <p:sp>
        <p:nvSpPr>
          <p:cNvPr id="15" name="TextBox 14"/>
          <p:cNvSpPr txBox="1"/>
          <p:nvPr/>
        </p:nvSpPr>
        <p:spPr>
          <a:xfrm>
            <a:off x="6246986" y="1832248"/>
            <a:ext cx="2745159" cy="276999"/>
          </a:xfrm>
          <a:prstGeom prst="rect">
            <a:avLst/>
          </a:prstGeom>
          <a:noFill/>
        </p:spPr>
        <p:txBody>
          <a:bodyPr wrap="square" rtlCol="0">
            <a:spAutoFit/>
          </a:bodyPr>
          <a:lstStyle/>
          <a:p>
            <a:r>
              <a:rPr lang="en-CA" sz="1200" dirty="0" smtClean="0">
                <a:latin typeface="Aharoni" pitchFamily="2" charset="-79"/>
                <a:cs typeface="Aharoni" pitchFamily="2" charset="-79"/>
              </a:rPr>
              <a:t>Non-renewable resources: </a:t>
            </a:r>
            <a:endParaRPr lang="en-CA" sz="1200" dirty="0">
              <a:latin typeface="Aharoni" pitchFamily="2" charset="-79"/>
              <a:cs typeface="Aharoni" pitchFamily="2" charset="-79"/>
            </a:endParaRPr>
          </a:p>
        </p:txBody>
      </p:sp>
      <p:sp>
        <p:nvSpPr>
          <p:cNvPr id="18" name="TextBox 17"/>
          <p:cNvSpPr txBox="1"/>
          <p:nvPr/>
        </p:nvSpPr>
        <p:spPr>
          <a:xfrm>
            <a:off x="7471122" y="2408312"/>
            <a:ext cx="2574578" cy="1331134"/>
          </a:xfrm>
          <a:prstGeom prst="rect">
            <a:avLst/>
          </a:prstGeom>
          <a:noFill/>
        </p:spPr>
        <p:txBody>
          <a:bodyPr wrap="square" rtlCol="0">
            <a:spAutoFit/>
          </a:bodyPr>
          <a:lstStyle/>
          <a:p>
            <a:r>
              <a:rPr lang="en-CA" sz="1000" dirty="0" smtClean="0">
                <a:solidFill>
                  <a:srgbClr val="4D4D4D"/>
                </a:solidFill>
              </a:rPr>
              <a:t>Plastic is </a:t>
            </a:r>
            <a:r>
              <a:rPr lang="en-CA" sz="1000" dirty="0" smtClean="0">
                <a:solidFill>
                  <a:srgbClr val="4D4D4D"/>
                </a:solidFill>
              </a:rPr>
              <a:t>made from oil and natural gas. It is used to create the outer boot of the skate, make the blade holder, and the toe cap. </a:t>
            </a:r>
            <a:r>
              <a:rPr lang="en-US" sz="1000" dirty="0" smtClean="0">
                <a:solidFill>
                  <a:srgbClr val="4D4D4D"/>
                </a:solidFill>
              </a:rPr>
              <a:t>Top producers of oil:</a:t>
            </a:r>
            <a:r>
              <a:rPr lang="en-CA" sz="1000" dirty="0" smtClean="0">
                <a:solidFill>
                  <a:srgbClr val="4D4D4D"/>
                </a:solidFill>
              </a:rPr>
              <a:t> United States of America, Russia ,Saudi Arab, Iran and Iraq. Top producers of plastic: Saudi Arabia, Russia, U.S.A.</a:t>
            </a:r>
            <a:endParaRPr lang="en-US" sz="1000" dirty="0" smtClean="0">
              <a:solidFill>
                <a:srgbClr val="4D4D4D"/>
              </a:solidFill>
            </a:endParaRPr>
          </a:p>
          <a:p>
            <a:endParaRPr lang="en-CA" sz="1050" dirty="0">
              <a:solidFill>
                <a:srgbClr val="4D4D4D"/>
              </a:solidFill>
            </a:endParaRPr>
          </a:p>
        </p:txBody>
      </p:sp>
      <p:sp>
        <p:nvSpPr>
          <p:cNvPr id="32" name="Oval 31"/>
          <p:cNvSpPr/>
          <p:nvPr/>
        </p:nvSpPr>
        <p:spPr>
          <a:xfrm>
            <a:off x="6463010" y="2120280"/>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Plastic</a:t>
            </a:r>
            <a:endParaRPr lang="en-US" sz="1050" dirty="0">
              <a:solidFill>
                <a:srgbClr val="4D4D4D"/>
              </a:solidFill>
            </a:endParaRPr>
          </a:p>
        </p:txBody>
      </p:sp>
      <p:pic>
        <p:nvPicPr>
          <p:cNvPr id="8" name="Picture 2" descr="C:\Users\Emma\Documents\oil-spill_10108_600x450.jpg"/>
          <p:cNvPicPr>
            <a:picLocks noChangeAspect="1" noChangeArrowheads="1"/>
          </p:cNvPicPr>
          <p:nvPr/>
        </p:nvPicPr>
        <p:blipFill>
          <a:blip r:embed="rId7" cstate="print"/>
          <a:srcRect/>
          <a:stretch>
            <a:fillRect/>
          </a:stretch>
        </p:blipFill>
        <p:spPr bwMode="auto">
          <a:xfrm>
            <a:off x="6463010" y="2480320"/>
            <a:ext cx="1103586" cy="956867"/>
          </a:xfrm>
          <a:prstGeom prst="rect">
            <a:avLst/>
          </a:prstGeom>
          <a:ln>
            <a:noFill/>
          </a:ln>
          <a:effectLst>
            <a:softEdge rad="112500"/>
          </a:effectLst>
        </p:spPr>
      </p:pic>
      <p:sp>
        <p:nvSpPr>
          <p:cNvPr id="49" name="Oval 48"/>
          <p:cNvSpPr/>
          <p:nvPr/>
        </p:nvSpPr>
        <p:spPr>
          <a:xfrm>
            <a:off x="6463010" y="3488432"/>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Stainless steel</a:t>
            </a:r>
            <a:endParaRPr lang="en-US" sz="1050" dirty="0">
              <a:solidFill>
                <a:srgbClr val="4D4D4D"/>
              </a:solidFill>
            </a:endParaRPr>
          </a:p>
        </p:txBody>
      </p:sp>
      <p:sp>
        <p:nvSpPr>
          <p:cNvPr id="53" name="TextBox 52"/>
          <p:cNvSpPr txBox="1"/>
          <p:nvPr/>
        </p:nvSpPr>
        <p:spPr>
          <a:xfrm>
            <a:off x="7327106" y="4136504"/>
            <a:ext cx="2718594" cy="1223412"/>
          </a:xfrm>
          <a:prstGeom prst="rect">
            <a:avLst/>
          </a:prstGeom>
          <a:noFill/>
        </p:spPr>
        <p:txBody>
          <a:bodyPr wrap="square" rtlCol="0">
            <a:spAutoFit/>
          </a:bodyPr>
          <a:lstStyle/>
          <a:p>
            <a:r>
              <a:rPr lang="en-US" sz="1000" dirty="0" smtClean="0">
                <a:solidFill>
                  <a:srgbClr val="4D4D4D"/>
                </a:solidFill>
              </a:rPr>
              <a:t>Stainless steel is an  alloy that consists mostly of iron and has a carbon content between 0.2% and 2.1%. It is found in the skate blade.  Top producers: </a:t>
            </a:r>
            <a:r>
              <a:rPr lang="en-CA" sz="1000" dirty="0" smtClean="0">
                <a:solidFill>
                  <a:srgbClr val="4D4D4D"/>
                </a:solidFill>
              </a:rPr>
              <a:t>The Netherlands, Spain, Germany, China, South Korea, Finland, USA, Japan, Taiwan, South Korea.</a:t>
            </a:r>
            <a:endParaRPr lang="en-US" sz="1000" dirty="0" smtClean="0">
              <a:solidFill>
                <a:srgbClr val="4D4D4D"/>
              </a:solidFill>
            </a:endParaRPr>
          </a:p>
          <a:p>
            <a:endParaRPr lang="en-US" sz="1050" dirty="0">
              <a:solidFill>
                <a:srgbClr val="4D4D4D"/>
              </a:solidFill>
            </a:endParaRPr>
          </a:p>
        </p:txBody>
      </p:sp>
      <p:cxnSp>
        <p:nvCxnSpPr>
          <p:cNvPr id="59" name="Straight Connector 58"/>
          <p:cNvCxnSpPr/>
          <p:nvPr/>
        </p:nvCxnSpPr>
        <p:spPr>
          <a:xfrm rot="5400000">
            <a:off x="3962710" y="4044516"/>
            <a:ext cx="4712568" cy="0"/>
          </a:xfrm>
          <a:prstGeom prst="line">
            <a:avLst/>
          </a:prstGeom>
        </p:spPr>
        <p:style>
          <a:lnRef idx="3">
            <a:schemeClr val="accent5"/>
          </a:lnRef>
          <a:fillRef idx="0">
            <a:schemeClr val="accent5"/>
          </a:fillRef>
          <a:effectRef idx="2">
            <a:schemeClr val="accent5"/>
          </a:effectRef>
          <a:fontRef idx="minor">
            <a:schemeClr val="tx1"/>
          </a:fontRef>
        </p:style>
      </p:cxnSp>
      <p:sp>
        <p:nvSpPr>
          <p:cNvPr id="67" name="Flowchart: Connector 66"/>
          <p:cNvSpPr/>
          <p:nvPr/>
        </p:nvSpPr>
        <p:spPr>
          <a:xfrm>
            <a:off x="6246986" y="1616224"/>
            <a:ext cx="144016" cy="144016"/>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8" name="Flowchart: Connector 67"/>
          <p:cNvSpPr/>
          <p:nvPr/>
        </p:nvSpPr>
        <p:spPr>
          <a:xfrm>
            <a:off x="6246986" y="6256784"/>
            <a:ext cx="144016" cy="144016"/>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75" name="Straight Arrow Connector 74"/>
          <p:cNvCxnSpPr/>
          <p:nvPr/>
        </p:nvCxnSpPr>
        <p:spPr>
          <a:xfrm rot="5400000" flipH="1" flipV="1">
            <a:off x="3150642" y="2048272"/>
            <a:ext cx="6480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20242499" flipH="1">
            <a:off x="185778" y="710439"/>
            <a:ext cx="1710482" cy="276999"/>
          </a:xfrm>
          <a:prstGeom prst="rect">
            <a:avLst/>
          </a:prstGeom>
          <a:noFill/>
        </p:spPr>
        <p:txBody>
          <a:bodyPr wrap="square" rtlCol="0">
            <a:spAutoFit/>
          </a:bodyPr>
          <a:lstStyle/>
          <a:p>
            <a:r>
              <a:rPr lang="en-US" sz="1200" dirty="0" smtClean="0">
                <a:solidFill>
                  <a:srgbClr val="4D4D4D"/>
                </a:solidFill>
              </a:rPr>
              <a:t>Main parts of the skate:</a:t>
            </a:r>
            <a:endParaRPr lang="en-US" sz="1200" dirty="0">
              <a:solidFill>
                <a:srgbClr val="4D4D4D"/>
              </a:solidFill>
            </a:endParaRPr>
          </a:p>
        </p:txBody>
      </p:sp>
      <p:sp>
        <p:nvSpPr>
          <p:cNvPr id="90" name="Rectangle 9"/>
          <p:cNvSpPr>
            <a:spLocks noChangeArrowheads="1"/>
          </p:cNvSpPr>
          <p:nvPr/>
        </p:nvSpPr>
        <p:spPr bwMode="auto">
          <a:xfrm>
            <a:off x="7471122" y="5385137"/>
            <a:ext cx="266429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000" b="0" i="0" u="none" strike="noStrike" cap="none" normalizeH="0" baseline="0" dirty="0" smtClean="0">
                <a:ln>
                  <a:noFill/>
                </a:ln>
                <a:solidFill>
                  <a:srgbClr val="4D4D4D"/>
                </a:solidFill>
                <a:effectLst/>
                <a:latin typeface="Calibri" pitchFamily="34" charset="0"/>
                <a:ea typeface="Times New Roman" pitchFamily="18" charset="0"/>
                <a:cs typeface="Calibri" pitchFamily="34" charset="0"/>
              </a:rPr>
              <a:t>Titanium is found in the skate blade. It</a:t>
            </a:r>
            <a:r>
              <a:rPr kumimoji="0" lang="en-CA" sz="1000" b="0" i="0" u="none" strike="noStrike" cap="none" normalizeH="0" dirty="0" smtClean="0">
                <a:ln>
                  <a:noFill/>
                </a:ln>
                <a:solidFill>
                  <a:srgbClr val="4D4D4D"/>
                </a:solidFill>
                <a:effectLst/>
                <a:latin typeface="Calibri" pitchFamily="34" charset="0"/>
                <a:ea typeface="Times New Roman" pitchFamily="18" charset="0"/>
                <a:cs typeface="Calibri" pitchFamily="34" charset="0"/>
              </a:rPr>
              <a:t> </a:t>
            </a:r>
            <a:r>
              <a:rPr kumimoji="0" lang="en-CA" sz="1000" b="0" i="0" u="none" strike="noStrike" cap="none" normalizeH="0" baseline="0" dirty="0" smtClean="0">
                <a:ln>
                  <a:noFill/>
                </a:ln>
                <a:solidFill>
                  <a:srgbClr val="4D4D4D"/>
                </a:solidFill>
                <a:effectLst/>
                <a:latin typeface="Calibri" pitchFamily="34" charset="0"/>
                <a:ea typeface="Times New Roman" pitchFamily="18" charset="0"/>
                <a:cs typeface="Calibri" pitchFamily="34" charset="0"/>
              </a:rPr>
              <a:t>is mined using strip mining. Titanium</a:t>
            </a:r>
            <a:r>
              <a:rPr kumimoji="0" lang="en-CA" sz="1000" b="0" i="0" u="none" strike="noStrike" cap="none" normalizeH="0" dirty="0" smtClean="0">
                <a:ln>
                  <a:noFill/>
                </a:ln>
                <a:solidFill>
                  <a:srgbClr val="4D4D4D"/>
                </a:solidFill>
                <a:effectLst/>
                <a:latin typeface="Calibri" pitchFamily="34" charset="0"/>
                <a:ea typeface="Times New Roman" pitchFamily="18" charset="0"/>
                <a:cs typeface="Calibri" pitchFamily="34" charset="0"/>
              </a:rPr>
              <a:t> is quite expensive because it costs a lot of money to separate it from ore.</a:t>
            </a:r>
            <a:r>
              <a:rPr kumimoji="0" lang="en-CA" sz="1000" b="0" i="0" u="none" strike="noStrike" cap="none" normalizeH="0" baseline="0" dirty="0" smtClean="0">
                <a:ln>
                  <a:noFill/>
                </a:ln>
                <a:solidFill>
                  <a:srgbClr val="4D4D4D"/>
                </a:solidFill>
                <a:effectLst/>
                <a:latin typeface="Calibri" pitchFamily="34" charset="0"/>
                <a:ea typeface="Times New Roman" pitchFamily="18" charset="0"/>
                <a:cs typeface="Calibri" pitchFamily="34" charset="0"/>
              </a:rPr>
              <a:t>  Top Producers:  China, Russia, Australia, Canada, India, Norway, South Africa, Ukraine, and the United States [Arkansas].</a:t>
            </a:r>
            <a:endParaRPr kumimoji="0" lang="en-CA" sz="1800" b="0" i="0" u="none" strike="noStrike" cap="none" normalizeH="0" baseline="0" dirty="0" smtClean="0">
              <a:ln>
                <a:noFill/>
              </a:ln>
              <a:solidFill>
                <a:srgbClr val="4D4D4D"/>
              </a:solidFill>
              <a:effectLst/>
              <a:latin typeface="Arial" pitchFamily="34" charset="0"/>
              <a:cs typeface="Arial" pitchFamily="34" charset="0"/>
            </a:endParaRPr>
          </a:p>
        </p:txBody>
      </p:sp>
      <p:pic>
        <p:nvPicPr>
          <p:cNvPr id="91" name="Picture 8" descr="http://pss.scdsb.on.ca/Departments/Science/SCH4U/Davis%20and%20Josh%20Titanium%20Website/titanium.jpg"/>
          <p:cNvPicPr>
            <a:picLocks noChangeAspect="1" noChangeArrowheads="1"/>
          </p:cNvPicPr>
          <p:nvPr/>
        </p:nvPicPr>
        <p:blipFill>
          <a:blip r:embed="rId8" cstate="print"/>
          <a:srcRect l="7875" t="33600" r="27551" b="3401"/>
          <a:stretch>
            <a:fillRect/>
          </a:stretch>
        </p:blipFill>
        <p:spPr bwMode="auto">
          <a:xfrm>
            <a:off x="6391002" y="5399713"/>
            <a:ext cx="1224136" cy="1001087"/>
          </a:xfrm>
          <a:prstGeom prst="rect">
            <a:avLst/>
          </a:prstGeom>
          <a:ln>
            <a:noFill/>
          </a:ln>
          <a:effectLst>
            <a:softEdge rad="112500"/>
          </a:effectLst>
        </p:spPr>
      </p:pic>
      <p:sp>
        <p:nvSpPr>
          <p:cNvPr id="92" name="Oval 91"/>
          <p:cNvSpPr/>
          <p:nvPr/>
        </p:nvSpPr>
        <p:spPr>
          <a:xfrm>
            <a:off x="6463010" y="5072608"/>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Titanium</a:t>
            </a:r>
            <a:endParaRPr lang="en-US" sz="1050" dirty="0">
              <a:solidFill>
                <a:srgbClr val="4D4D4D"/>
              </a:solidFill>
            </a:endParaRPr>
          </a:p>
        </p:txBody>
      </p:sp>
      <p:sp>
        <p:nvSpPr>
          <p:cNvPr id="94" name="Rectangle 93"/>
          <p:cNvSpPr/>
          <p:nvPr/>
        </p:nvSpPr>
        <p:spPr>
          <a:xfrm>
            <a:off x="1278434" y="0"/>
            <a:ext cx="7008650" cy="584775"/>
          </a:xfrm>
          <a:prstGeom prst="rect">
            <a:avLst/>
          </a:prstGeom>
        </p:spPr>
        <p:txBody>
          <a:bodyPr wrap="none">
            <a:spAutoFit/>
          </a:bodyPr>
          <a:lstStyle/>
          <a:p>
            <a:r>
              <a:rPr lang="en-US" sz="3200" dirty="0" smtClean="0">
                <a:effectLst>
                  <a:glow rad="101600">
                    <a:schemeClr val="accent5">
                      <a:satMod val="175000"/>
                      <a:alpha val="40000"/>
                    </a:schemeClr>
                  </a:glow>
                </a:effectLst>
                <a:latin typeface="Aharoni" pitchFamily="2" charset="-79"/>
                <a:cs typeface="Aharoni" pitchFamily="2" charset="-79"/>
              </a:rPr>
              <a:t>Where on earth does it come from?</a:t>
            </a:r>
            <a:endParaRPr lang="en-US" sz="3200" dirty="0"/>
          </a:p>
        </p:txBody>
      </p:sp>
    </p:spTree>
    <p:extLst>
      <p:ext uri="{BB962C8B-B14F-4D97-AF65-F5344CB8AC3E}">
        <p14:creationId xmlns:p14="http://schemas.microsoft.com/office/powerpoint/2010/main" val="131895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rot="5400000" flipH="1" flipV="1">
            <a:off x="1534418" y="3200400"/>
            <a:ext cx="6400800" cy="0"/>
          </a:xfrm>
          <a:prstGeom prst="line">
            <a:avLst/>
          </a:prstGeom>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6535018" y="0"/>
            <a:ext cx="2904962" cy="276999"/>
          </a:xfrm>
          <a:prstGeom prst="rect">
            <a:avLst/>
          </a:prstGeom>
        </p:spPr>
        <p:txBody>
          <a:bodyPr wrap="none">
            <a:spAutoFit/>
          </a:bodyPr>
          <a:lstStyle/>
          <a:p>
            <a:r>
              <a:rPr lang="en-CA" sz="1200" dirty="0" smtClean="0">
                <a:latin typeface="Aharoni" pitchFamily="2" charset="-79"/>
                <a:cs typeface="Aharoni" pitchFamily="2" charset="-79"/>
              </a:rPr>
              <a:t>Non-renewable resources continued: </a:t>
            </a:r>
            <a:endParaRPr lang="en-CA" sz="1200" dirty="0">
              <a:latin typeface="Aharoni" pitchFamily="2" charset="-79"/>
              <a:cs typeface="Aharoni" pitchFamily="2" charset="-79"/>
            </a:endParaRPr>
          </a:p>
        </p:txBody>
      </p:sp>
      <p:pic>
        <p:nvPicPr>
          <p:cNvPr id="13" name="Picture 10" descr="File:NatCopper.jpg"/>
          <p:cNvPicPr>
            <a:picLocks noChangeAspect="1" noChangeArrowheads="1"/>
          </p:cNvPicPr>
          <p:nvPr/>
        </p:nvPicPr>
        <p:blipFill>
          <a:blip r:embed="rId3" cstate="print"/>
          <a:srcRect/>
          <a:stretch>
            <a:fillRect/>
          </a:stretch>
        </p:blipFill>
        <p:spPr bwMode="auto">
          <a:xfrm>
            <a:off x="4806826" y="680120"/>
            <a:ext cx="1008112" cy="1006323"/>
          </a:xfrm>
          <a:prstGeom prst="rect">
            <a:avLst/>
          </a:prstGeom>
          <a:ln>
            <a:noFill/>
          </a:ln>
          <a:effectLst>
            <a:softEdge rad="112500"/>
          </a:effectLst>
        </p:spPr>
      </p:pic>
      <p:sp>
        <p:nvSpPr>
          <p:cNvPr id="14" name="Oval 13"/>
          <p:cNvSpPr/>
          <p:nvPr/>
        </p:nvSpPr>
        <p:spPr>
          <a:xfrm>
            <a:off x="4703525" y="320080"/>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Copper</a:t>
            </a:r>
            <a:endParaRPr lang="en-US" sz="1050" dirty="0">
              <a:solidFill>
                <a:srgbClr val="4D4D4D"/>
              </a:solidFill>
            </a:endParaRPr>
          </a:p>
        </p:txBody>
      </p:sp>
      <p:sp>
        <p:nvSpPr>
          <p:cNvPr id="2049" name="Rectangle 1"/>
          <p:cNvSpPr>
            <a:spLocks noChangeArrowheads="1"/>
          </p:cNvSpPr>
          <p:nvPr/>
        </p:nvSpPr>
        <p:spPr bwMode="auto">
          <a:xfrm>
            <a:off x="5814938" y="834008"/>
            <a:ext cx="423076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000" b="0" i="0" u="none" strike="noStrike" cap="none" normalizeH="0" baseline="0" dirty="0" smtClean="0">
                <a:ln>
                  <a:noFill/>
                </a:ln>
                <a:solidFill>
                  <a:srgbClr val="4D4D4D"/>
                </a:solidFill>
                <a:effectLst/>
                <a:latin typeface="Calibri" pitchFamily="34" charset="0"/>
                <a:ea typeface="Times New Roman" pitchFamily="18" charset="0"/>
                <a:cs typeface="Calibri" pitchFamily="34" charset="0"/>
              </a:rPr>
              <a:t> Copper</a:t>
            </a:r>
            <a:r>
              <a:rPr kumimoji="0" lang="en-CA" sz="1000" b="0" i="0" u="none" strike="noStrike" cap="none" normalizeH="0" dirty="0" smtClean="0">
                <a:ln>
                  <a:noFill/>
                </a:ln>
                <a:solidFill>
                  <a:srgbClr val="4D4D4D"/>
                </a:solidFill>
                <a:effectLst/>
                <a:latin typeface="Calibri" pitchFamily="34" charset="0"/>
                <a:ea typeface="Times New Roman" pitchFamily="18" charset="0"/>
                <a:cs typeface="Calibri" pitchFamily="34" charset="0"/>
              </a:rPr>
              <a:t> </a:t>
            </a:r>
            <a:r>
              <a:rPr lang="en-CA" sz="1000" dirty="0" smtClean="0">
                <a:solidFill>
                  <a:srgbClr val="4D4D4D"/>
                </a:solidFill>
                <a:latin typeface="Calibri" pitchFamily="34" charset="0"/>
                <a:ea typeface="Times New Roman" pitchFamily="18" charset="0"/>
                <a:cs typeface="Calibri" pitchFamily="34" charset="0"/>
              </a:rPr>
              <a:t>rivets are used in the production of the skate to hold the sole on to the rest of the boot. </a:t>
            </a:r>
            <a:r>
              <a:rPr kumimoji="0" lang="en-CA" sz="1000" b="0" i="0" u="none" strike="noStrike" cap="none" normalizeH="0" baseline="0" dirty="0" smtClean="0">
                <a:ln>
                  <a:noFill/>
                </a:ln>
                <a:solidFill>
                  <a:srgbClr val="4D4D4D"/>
                </a:solidFill>
                <a:effectLst/>
                <a:latin typeface="Calibri" pitchFamily="34" charset="0"/>
                <a:ea typeface="Times New Roman" pitchFamily="18" charset="0"/>
                <a:cs typeface="Calibri" pitchFamily="34" charset="0"/>
              </a:rPr>
              <a:t>Top producers: of the copper ore mined in the United States, the majority is produced in three western states: Arizona, Utah, and New Mexico. Other major copper producing nations include Australia, Canada, Chile, China, Mexico, Russia, Peru, and Indonesia. </a:t>
            </a:r>
            <a:endParaRPr kumimoji="0" lang="en-CA" sz="1800" b="0" i="0" u="none" strike="noStrike" cap="none" normalizeH="0" baseline="0" dirty="0" smtClean="0">
              <a:ln>
                <a:noFill/>
              </a:ln>
              <a:solidFill>
                <a:srgbClr val="4D4D4D"/>
              </a:solidFill>
              <a:effectLst/>
              <a:latin typeface="Arial" pitchFamily="34" charset="0"/>
              <a:cs typeface="Arial" pitchFamily="34" charset="0"/>
            </a:endParaRPr>
          </a:p>
        </p:txBody>
      </p:sp>
      <p:sp>
        <p:nvSpPr>
          <p:cNvPr id="16" name="Rectangle 15"/>
          <p:cNvSpPr/>
          <p:nvPr/>
        </p:nvSpPr>
        <p:spPr>
          <a:xfrm>
            <a:off x="5886946" y="3056384"/>
            <a:ext cx="184731" cy="369332"/>
          </a:xfrm>
          <a:prstGeom prst="rect">
            <a:avLst/>
          </a:prstGeom>
        </p:spPr>
        <p:txBody>
          <a:bodyPr wrap="none">
            <a:spAutoFit/>
          </a:bodyPr>
          <a:lstStyle/>
          <a:p>
            <a:endParaRPr lang="en-US" dirty="0"/>
          </a:p>
        </p:txBody>
      </p:sp>
      <p:sp>
        <p:nvSpPr>
          <p:cNvPr id="17" name="Rectangle 16"/>
          <p:cNvSpPr/>
          <p:nvPr/>
        </p:nvSpPr>
        <p:spPr>
          <a:xfrm>
            <a:off x="6039346" y="3208784"/>
            <a:ext cx="184731" cy="369332"/>
          </a:xfrm>
          <a:prstGeom prst="rect">
            <a:avLst/>
          </a:prstGeom>
        </p:spPr>
        <p:txBody>
          <a:bodyPr wrap="none">
            <a:spAutoFit/>
          </a:bodyPr>
          <a:lstStyle/>
          <a:p>
            <a:endParaRPr lang="en-US" dirty="0"/>
          </a:p>
        </p:txBody>
      </p:sp>
      <p:sp>
        <p:nvSpPr>
          <p:cNvPr id="18" name="Rectangle 17"/>
          <p:cNvSpPr/>
          <p:nvPr/>
        </p:nvSpPr>
        <p:spPr>
          <a:xfrm>
            <a:off x="5886946" y="2048273"/>
            <a:ext cx="4158754" cy="861774"/>
          </a:xfrm>
          <a:prstGeom prst="rect">
            <a:avLst/>
          </a:prstGeom>
        </p:spPr>
        <p:txBody>
          <a:bodyPr wrap="square">
            <a:spAutoFit/>
          </a:bodyPr>
          <a:lstStyle/>
          <a:p>
            <a:r>
              <a:rPr lang="en-US" sz="1000" dirty="0" smtClean="0">
                <a:solidFill>
                  <a:srgbClr val="4D4D4D"/>
                </a:solidFill>
              </a:rPr>
              <a:t>Aluminum is used in the eyelets of the skate, which the laces are threaded through. </a:t>
            </a:r>
            <a:r>
              <a:rPr lang="en-US" sz="1000" dirty="0" smtClean="0">
                <a:solidFill>
                  <a:srgbClr val="4D4D4D"/>
                </a:solidFill>
              </a:rPr>
              <a:t>It.is </a:t>
            </a:r>
            <a:r>
              <a:rPr lang="en-US" sz="1000" dirty="0" smtClean="0">
                <a:solidFill>
                  <a:srgbClr val="4D4D4D"/>
                </a:solidFill>
              </a:rPr>
              <a:t>the most abundant metal element in the Earth’s crust. Bauxite is the main source of aluminum. Top producers: </a:t>
            </a:r>
            <a:r>
              <a:rPr lang="en-CA" sz="1000" dirty="0" smtClean="0">
                <a:solidFill>
                  <a:srgbClr val="4D4D4D"/>
                </a:solidFill>
              </a:rPr>
              <a:t> Russia, China, the United States, and Canada. More than 40 other countries also produce aluminum. </a:t>
            </a:r>
            <a:endParaRPr lang="en-US" sz="1000" dirty="0" smtClean="0">
              <a:solidFill>
                <a:srgbClr val="4D4D4D"/>
              </a:solidFill>
            </a:endParaRPr>
          </a:p>
          <a:p>
            <a:endParaRPr lang="en-US" sz="1000" dirty="0">
              <a:solidFill>
                <a:srgbClr val="4D4D4D"/>
              </a:solidFill>
            </a:endParaRPr>
          </a:p>
        </p:txBody>
      </p:sp>
      <p:pic>
        <p:nvPicPr>
          <p:cNvPr id="2" name="Picture 3" descr="bauxite"/>
          <p:cNvPicPr>
            <a:picLocks noChangeAspect="1" noChangeArrowheads="1"/>
          </p:cNvPicPr>
          <p:nvPr/>
        </p:nvPicPr>
        <p:blipFill>
          <a:blip r:embed="rId4" cstate="print"/>
          <a:srcRect l="10500" t="7387" r="9701" b="8887"/>
          <a:stretch>
            <a:fillRect/>
          </a:stretch>
        </p:blipFill>
        <p:spPr bwMode="auto">
          <a:xfrm>
            <a:off x="4734818" y="2048272"/>
            <a:ext cx="1207193" cy="1080120"/>
          </a:xfrm>
          <a:prstGeom prst="rect">
            <a:avLst/>
          </a:prstGeom>
          <a:ln>
            <a:noFill/>
          </a:ln>
          <a:effectLst>
            <a:softEdge rad="112500"/>
          </a:effectLst>
        </p:spPr>
      </p:pic>
      <p:sp>
        <p:nvSpPr>
          <p:cNvPr id="21" name="Oval 20"/>
          <p:cNvSpPr/>
          <p:nvPr/>
        </p:nvSpPr>
        <p:spPr>
          <a:xfrm>
            <a:off x="4764783" y="1688232"/>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Aluminum</a:t>
            </a:r>
            <a:endParaRPr lang="en-US" sz="1050" dirty="0">
              <a:solidFill>
                <a:srgbClr val="4D4D4D"/>
              </a:solidFill>
            </a:endParaRPr>
          </a:p>
        </p:txBody>
      </p:sp>
      <p:pic>
        <p:nvPicPr>
          <p:cNvPr id="2053" name="Picture 5" descr="http://www.mrscotton.com/v/vspfiles/assets/images/cotton.jpg"/>
          <p:cNvPicPr>
            <a:picLocks noChangeAspect="1" noChangeArrowheads="1"/>
          </p:cNvPicPr>
          <p:nvPr/>
        </p:nvPicPr>
        <p:blipFill>
          <a:blip r:embed="rId5" cstate="print"/>
          <a:srcRect l="13356" t="21371" r="39449" b="22531"/>
          <a:stretch>
            <a:fillRect/>
          </a:stretch>
        </p:blipFill>
        <p:spPr bwMode="auto">
          <a:xfrm>
            <a:off x="0" y="608112"/>
            <a:ext cx="1278434" cy="1013099"/>
          </a:xfrm>
          <a:prstGeom prst="rect">
            <a:avLst/>
          </a:prstGeom>
          <a:ln>
            <a:noFill/>
          </a:ln>
          <a:effectLst>
            <a:softEdge rad="112500"/>
          </a:effectLst>
        </p:spPr>
      </p:pic>
      <p:sp>
        <p:nvSpPr>
          <p:cNvPr id="23" name="Rectangle 22"/>
          <p:cNvSpPr/>
          <p:nvPr/>
        </p:nvSpPr>
        <p:spPr>
          <a:xfrm>
            <a:off x="1782490" y="104056"/>
            <a:ext cx="1830950" cy="276999"/>
          </a:xfrm>
          <a:prstGeom prst="rect">
            <a:avLst/>
          </a:prstGeom>
        </p:spPr>
        <p:txBody>
          <a:bodyPr wrap="none">
            <a:spAutoFit/>
          </a:bodyPr>
          <a:lstStyle/>
          <a:p>
            <a:r>
              <a:rPr lang="en-CA" sz="1200" dirty="0" smtClean="0">
                <a:latin typeface="Aharoni" pitchFamily="2" charset="-79"/>
                <a:cs typeface="Aharoni" pitchFamily="2" charset="-79"/>
              </a:rPr>
              <a:t>Renewable resources: </a:t>
            </a:r>
            <a:endParaRPr lang="en-CA" sz="1200" dirty="0">
              <a:latin typeface="Aharoni" pitchFamily="2" charset="-79"/>
              <a:cs typeface="Aharoni" pitchFamily="2" charset="-79"/>
            </a:endParaRPr>
          </a:p>
        </p:txBody>
      </p:sp>
      <p:sp>
        <p:nvSpPr>
          <p:cNvPr id="24" name="Oval 23"/>
          <p:cNvSpPr/>
          <p:nvPr/>
        </p:nvSpPr>
        <p:spPr>
          <a:xfrm>
            <a:off x="0" y="320080"/>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Cotton</a:t>
            </a:r>
            <a:endParaRPr lang="en-US" sz="1050" dirty="0">
              <a:solidFill>
                <a:srgbClr val="4D4D4D"/>
              </a:solidFill>
            </a:endParaRPr>
          </a:p>
        </p:txBody>
      </p:sp>
      <p:sp>
        <p:nvSpPr>
          <p:cNvPr id="2054" name="Rectangle 6"/>
          <p:cNvSpPr>
            <a:spLocks noChangeArrowheads="1"/>
          </p:cNvSpPr>
          <p:nvPr/>
        </p:nvSpPr>
        <p:spPr bwMode="auto">
          <a:xfrm>
            <a:off x="1206426" y="752128"/>
            <a:ext cx="365469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000" b="0" i="0" u="none" strike="noStrike" cap="none" normalizeH="0" baseline="0" dirty="0" smtClean="0">
                <a:ln>
                  <a:noFill/>
                </a:ln>
                <a:solidFill>
                  <a:srgbClr val="4D4D4D"/>
                </a:solidFill>
                <a:effectLst/>
                <a:latin typeface="Calibri" pitchFamily="34" charset="0"/>
                <a:ea typeface="Times New Roman" pitchFamily="18" charset="0"/>
                <a:cs typeface="Calibri" pitchFamily="34" charset="0"/>
              </a:rPr>
              <a:t>Cotton</a:t>
            </a:r>
            <a:r>
              <a:rPr kumimoji="0" lang="en-CA" sz="1000" b="0" i="0" u="none" strike="noStrike" cap="none" normalizeH="0" dirty="0" smtClean="0">
                <a:ln>
                  <a:noFill/>
                </a:ln>
                <a:solidFill>
                  <a:srgbClr val="4D4D4D"/>
                </a:solidFill>
                <a:effectLst/>
                <a:latin typeface="Calibri" pitchFamily="34" charset="0"/>
                <a:ea typeface="Times New Roman" pitchFamily="18" charset="0"/>
                <a:cs typeface="Calibri" pitchFamily="34" charset="0"/>
              </a:rPr>
              <a:t> is found in the skate laces. </a:t>
            </a:r>
            <a:r>
              <a:rPr lang="en-CA" sz="1000" dirty="0" smtClean="0">
                <a:solidFill>
                  <a:srgbClr val="4D4D4D"/>
                </a:solidFill>
                <a:latin typeface="Calibri" pitchFamily="34" charset="0"/>
                <a:ea typeface="Times New Roman" pitchFamily="18" charset="0"/>
                <a:cs typeface="Calibri" pitchFamily="34" charset="0"/>
              </a:rPr>
              <a:t>Top producers:  U.S.A.</a:t>
            </a:r>
            <a:r>
              <a:rPr kumimoji="0" lang="en-CA" sz="1000" b="0" i="0" u="none" strike="noStrike" cap="none" normalizeH="0" baseline="0" dirty="0" smtClean="0">
                <a:ln>
                  <a:noFill/>
                </a:ln>
                <a:solidFill>
                  <a:srgbClr val="4D4D4D"/>
                </a:solidFill>
                <a:effectLst/>
                <a:latin typeface="Calibri" pitchFamily="34" charset="0"/>
                <a:ea typeface="Times New Roman" pitchFamily="18" charset="0"/>
                <a:cs typeface="Calibri" pitchFamily="34" charset="0"/>
              </a:rPr>
              <a:t>, China and India account for half of the world’s production. China is the biggest producer, but the United States is the leading exporter. Cotton</a:t>
            </a:r>
            <a:r>
              <a:rPr kumimoji="0" lang="en-CA" sz="1000" b="0" i="0" u="none" strike="noStrike" cap="none" normalizeH="0" dirty="0" smtClean="0">
                <a:ln>
                  <a:noFill/>
                </a:ln>
                <a:solidFill>
                  <a:srgbClr val="4D4D4D"/>
                </a:solidFill>
                <a:effectLst/>
                <a:latin typeface="Calibri" pitchFamily="34" charset="0"/>
                <a:ea typeface="Times New Roman" pitchFamily="18" charset="0"/>
                <a:cs typeface="Calibri" pitchFamily="34" charset="0"/>
              </a:rPr>
              <a:t> is grown in some 80 countries around the world, mostly in warm climates.</a:t>
            </a:r>
            <a:endParaRPr kumimoji="0" lang="en-CA" sz="1000" b="0" i="0" u="none" strike="noStrike" cap="none" normalizeH="0" baseline="0" dirty="0" smtClean="0">
              <a:ln>
                <a:noFill/>
              </a:ln>
              <a:solidFill>
                <a:srgbClr val="4D4D4D"/>
              </a:solidFill>
              <a:effectLst/>
              <a:latin typeface="Arial" pitchFamily="34" charset="0"/>
              <a:cs typeface="Arial" pitchFamily="34" charset="0"/>
            </a:endParaRPr>
          </a:p>
        </p:txBody>
      </p:sp>
      <p:pic>
        <p:nvPicPr>
          <p:cNvPr id="2059" name="Picture 11" descr="graphite"/>
          <p:cNvPicPr>
            <a:picLocks noChangeAspect="1" noChangeArrowheads="1"/>
          </p:cNvPicPr>
          <p:nvPr/>
        </p:nvPicPr>
        <p:blipFill>
          <a:blip r:embed="rId6" cstate="print"/>
          <a:srcRect l="6300" t="13034" r="5501" b="13974"/>
          <a:stretch>
            <a:fillRect/>
          </a:stretch>
        </p:blipFill>
        <p:spPr bwMode="auto">
          <a:xfrm>
            <a:off x="4734818" y="3416424"/>
            <a:ext cx="1234423" cy="864096"/>
          </a:xfrm>
          <a:prstGeom prst="rect">
            <a:avLst/>
          </a:prstGeom>
          <a:ln>
            <a:noFill/>
          </a:ln>
          <a:effectLst>
            <a:softEdge rad="112500"/>
          </a:effectLst>
        </p:spPr>
      </p:pic>
      <p:sp>
        <p:nvSpPr>
          <p:cNvPr id="30" name="Oval 29"/>
          <p:cNvSpPr/>
          <p:nvPr/>
        </p:nvSpPr>
        <p:spPr>
          <a:xfrm>
            <a:off x="4806826" y="3128392"/>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Graphite</a:t>
            </a:r>
            <a:endParaRPr lang="en-US" sz="1050" dirty="0">
              <a:solidFill>
                <a:srgbClr val="4D4D4D"/>
              </a:solidFill>
            </a:endParaRPr>
          </a:p>
        </p:txBody>
      </p:sp>
      <p:sp>
        <p:nvSpPr>
          <p:cNvPr id="31" name="Rectangle 30"/>
          <p:cNvSpPr/>
          <p:nvPr/>
        </p:nvSpPr>
        <p:spPr>
          <a:xfrm>
            <a:off x="5814938" y="3416424"/>
            <a:ext cx="4230762" cy="3016210"/>
          </a:xfrm>
          <a:prstGeom prst="rect">
            <a:avLst/>
          </a:prstGeom>
        </p:spPr>
        <p:txBody>
          <a:bodyPr wrap="square">
            <a:spAutoFit/>
          </a:bodyPr>
          <a:lstStyle/>
          <a:p>
            <a:r>
              <a:rPr lang="en-CA" sz="1000" dirty="0" smtClean="0">
                <a:solidFill>
                  <a:srgbClr val="4D4D4D"/>
                </a:solidFill>
              </a:rPr>
              <a:t>Graphite is found in the sole of the skate. It is very </a:t>
            </a:r>
            <a:r>
              <a:rPr lang="en-CA" sz="1000" dirty="0" smtClean="0">
                <a:solidFill>
                  <a:srgbClr val="4D4D4D"/>
                </a:solidFill>
              </a:rPr>
              <a:t>light and </a:t>
            </a:r>
            <a:r>
              <a:rPr lang="en-CA" sz="1000" dirty="0" smtClean="0">
                <a:solidFill>
                  <a:srgbClr val="4D4D4D"/>
                </a:solidFill>
              </a:rPr>
              <a:t>keeps the sole hard. Top producers: China is the most significant graphite-producing nation, providing nearly one-half of the United States’ annual graphite demand. Flake graphite is also imported to the United States from Brazil, Canada, and Madagascar. Lump graphite is imported from Sri Lanka.</a:t>
            </a:r>
            <a:endParaRPr lang="en-US"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CA" sz="1000" dirty="0" smtClean="0">
              <a:solidFill>
                <a:srgbClr val="4D4D4D"/>
              </a:solidFill>
            </a:endParaRPr>
          </a:p>
          <a:p>
            <a:endParaRPr lang="en-US" sz="1000" dirty="0"/>
          </a:p>
        </p:txBody>
      </p:sp>
      <p:sp>
        <p:nvSpPr>
          <p:cNvPr id="32" name="Oval 31"/>
          <p:cNvSpPr/>
          <p:nvPr/>
        </p:nvSpPr>
        <p:spPr>
          <a:xfrm>
            <a:off x="4806826" y="4208512"/>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smtClean="0">
                <a:solidFill>
                  <a:srgbClr val="4D4D4D"/>
                </a:solidFill>
              </a:rPr>
              <a:t>Nylon </a:t>
            </a:r>
            <a:endParaRPr lang="en-US" sz="1050" dirty="0">
              <a:solidFill>
                <a:srgbClr val="4D4D4D"/>
              </a:solidFill>
            </a:endParaRPr>
          </a:p>
        </p:txBody>
      </p:sp>
      <p:sp>
        <p:nvSpPr>
          <p:cNvPr id="33" name="TextBox 32"/>
          <p:cNvSpPr txBox="1"/>
          <p:nvPr/>
        </p:nvSpPr>
        <p:spPr>
          <a:xfrm>
            <a:off x="5958954" y="4568552"/>
            <a:ext cx="4086746" cy="553998"/>
          </a:xfrm>
          <a:prstGeom prst="rect">
            <a:avLst/>
          </a:prstGeom>
          <a:noFill/>
        </p:spPr>
        <p:txBody>
          <a:bodyPr wrap="square" rtlCol="0">
            <a:spAutoFit/>
          </a:bodyPr>
          <a:lstStyle/>
          <a:p>
            <a:r>
              <a:rPr lang="en-US" sz="1000" dirty="0" smtClean="0">
                <a:solidFill>
                  <a:srgbClr val="4D4D4D"/>
                </a:solidFill>
              </a:rPr>
              <a:t>Ballistic-proof nylon is used to make the boot of the skate. Commonly knit nylon is used. Nylon is made from oil, and then made into a synthetic polymer. The top producers are: Asia and Japan.</a:t>
            </a:r>
            <a:endParaRPr lang="en-US" sz="1000" dirty="0">
              <a:solidFill>
                <a:srgbClr val="4D4D4D"/>
              </a:solidFill>
            </a:endParaRPr>
          </a:p>
        </p:txBody>
      </p:sp>
      <p:pic>
        <p:nvPicPr>
          <p:cNvPr id="2061" name="Picture 13" descr="http://farm1.static.flickr.com/177/427039886_d065919d6f.jpg"/>
          <p:cNvPicPr>
            <a:picLocks noChangeAspect="1" noChangeArrowheads="1"/>
          </p:cNvPicPr>
          <p:nvPr/>
        </p:nvPicPr>
        <p:blipFill>
          <a:blip r:embed="rId7" cstate="print"/>
          <a:srcRect/>
          <a:stretch>
            <a:fillRect/>
          </a:stretch>
        </p:blipFill>
        <p:spPr bwMode="auto">
          <a:xfrm>
            <a:off x="4878834" y="4568552"/>
            <a:ext cx="1080120" cy="810090"/>
          </a:xfrm>
          <a:prstGeom prst="rect">
            <a:avLst/>
          </a:prstGeom>
          <a:ln>
            <a:noFill/>
          </a:ln>
          <a:effectLst>
            <a:softEdge rad="112500"/>
          </a:effectLst>
        </p:spPr>
      </p:pic>
      <p:pic>
        <p:nvPicPr>
          <p:cNvPr id="2063" name="Picture 15" descr="http://www.carbonfibergear.com/wp-content/uploads/2009/03/titleimage_texalium.jpg"/>
          <p:cNvPicPr>
            <a:picLocks noChangeAspect="1" noChangeArrowheads="1"/>
          </p:cNvPicPr>
          <p:nvPr/>
        </p:nvPicPr>
        <p:blipFill>
          <a:blip r:embed="rId8" cstate="print"/>
          <a:srcRect/>
          <a:stretch>
            <a:fillRect/>
          </a:stretch>
        </p:blipFill>
        <p:spPr bwMode="auto">
          <a:xfrm>
            <a:off x="4878834" y="5648672"/>
            <a:ext cx="1175200" cy="752128"/>
          </a:xfrm>
          <a:prstGeom prst="rect">
            <a:avLst/>
          </a:prstGeom>
          <a:ln>
            <a:noFill/>
          </a:ln>
          <a:effectLst>
            <a:softEdge rad="112500"/>
          </a:effectLst>
        </p:spPr>
      </p:pic>
      <p:sp>
        <p:nvSpPr>
          <p:cNvPr id="36" name="Oval 35"/>
          <p:cNvSpPr/>
          <p:nvPr/>
        </p:nvSpPr>
        <p:spPr>
          <a:xfrm>
            <a:off x="4847065" y="5288632"/>
            <a:ext cx="1368152" cy="360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err="1" smtClean="0">
                <a:solidFill>
                  <a:srgbClr val="4D4D4D"/>
                </a:solidFill>
              </a:rPr>
              <a:t>Texalium</a:t>
            </a:r>
            <a:endParaRPr lang="en-US" sz="1050" dirty="0">
              <a:solidFill>
                <a:srgbClr val="4D4D4D"/>
              </a:solidFill>
            </a:endParaRPr>
          </a:p>
        </p:txBody>
      </p:sp>
      <p:sp>
        <p:nvSpPr>
          <p:cNvPr id="37" name="Rectangle 36"/>
          <p:cNvSpPr/>
          <p:nvPr/>
        </p:nvSpPr>
        <p:spPr>
          <a:xfrm>
            <a:off x="6030963" y="5539026"/>
            <a:ext cx="4014738" cy="861774"/>
          </a:xfrm>
          <a:prstGeom prst="rect">
            <a:avLst/>
          </a:prstGeom>
        </p:spPr>
        <p:txBody>
          <a:bodyPr wrap="square">
            <a:spAutoFit/>
          </a:bodyPr>
          <a:lstStyle/>
          <a:p>
            <a:r>
              <a:rPr lang="en-CA" sz="1000" dirty="0" err="1" smtClean="0">
                <a:solidFill>
                  <a:srgbClr val="4D4D4D"/>
                </a:solidFill>
              </a:rPr>
              <a:t>Texalium</a:t>
            </a:r>
            <a:r>
              <a:rPr lang="en-CA" sz="1000" dirty="0" smtClean="0">
                <a:solidFill>
                  <a:srgbClr val="4D4D4D"/>
                </a:solidFill>
              </a:rPr>
              <a:t> is used on most high end skates to mimic the absolute best in the industry at being lightweight, and stiff. It can be found on the sole of the skate. </a:t>
            </a:r>
            <a:r>
              <a:rPr lang="en-US" sz="1000" dirty="0" smtClean="0">
                <a:solidFill>
                  <a:srgbClr val="4D4D4D"/>
                </a:solidFill>
              </a:rPr>
              <a:t>The major ingredients are silica sand, limestone, and soda ash. These are all rocks which makes it a non-renewable resource. </a:t>
            </a:r>
            <a:r>
              <a:rPr lang="en-CA" sz="1000" dirty="0" smtClean="0">
                <a:solidFill>
                  <a:srgbClr val="4D4D4D"/>
                </a:solidFill>
              </a:rPr>
              <a:t>Top producer</a:t>
            </a:r>
            <a:r>
              <a:rPr lang="en-CA" sz="1000" dirty="0" smtClean="0">
                <a:solidFill>
                  <a:srgbClr val="4D4D4D"/>
                </a:solidFill>
              </a:rPr>
              <a:t>: United States  (California).</a:t>
            </a:r>
            <a:endParaRPr lang="en-US" sz="1000" dirty="0">
              <a:solidFill>
                <a:srgbClr val="4D4D4D"/>
              </a:solidFill>
            </a:endParaRPr>
          </a:p>
        </p:txBody>
      </p:sp>
      <p:cxnSp>
        <p:nvCxnSpPr>
          <p:cNvPr id="39" name="Straight Connector 38"/>
          <p:cNvCxnSpPr/>
          <p:nvPr/>
        </p:nvCxnSpPr>
        <p:spPr>
          <a:xfrm>
            <a:off x="0" y="1904256"/>
            <a:ext cx="4734818" cy="0"/>
          </a:xfrm>
          <a:prstGeom prst="line">
            <a:avLst/>
          </a:prstGeom>
        </p:spPr>
        <p:style>
          <a:lnRef idx="3">
            <a:schemeClr val="accent5"/>
          </a:lnRef>
          <a:fillRef idx="0">
            <a:schemeClr val="accent5"/>
          </a:fillRef>
          <a:effectRef idx="2">
            <a:schemeClr val="accent5"/>
          </a:effectRef>
          <a:fontRef idx="minor">
            <a:schemeClr val="tx1"/>
          </a:fontRef>
        </p:style>
      </p:cxnSp>
      <p:sp>
        <p:nvSpPr>
          <p:cNvPr id="40" name="Flowchart: Connector 39"/>
          <p:cNvSpPr/>
          <p:nvPr/>
        </p:nvSpPr>
        <p:spPr>
          <a:xfrm>
            <a:off x="4662810" y="1832248"/>
            <a:ext cx="144016" cy="144016"/>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Flowchart: Connector 40"/>
          <p:cNvSpPr/>
          <p:nvPr/>
        </p:nvSpPr>
        <p:spPr>
          <a:xfrm>
            <a:off x="4662810" y="0"/>
            <a:ext cx="144016" cy="144016"/>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 name="Flowchart: Connector 41"/>
          <p:cNvSpPr/>
          <p:nvPr/>
        </p:nvSpPr>
        <p:spPr>
          <a:xfrm>
            <a:off x="4662810" y="6256784"/>
            <a:ext cx="144016" cy="144016"/>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Flowchart: Connector 42"/>
          <p:cNvSpPr/>
          <p:nvPr/>
        </p:nvSpPr>
        <p:spPr>
          <a:xfrm>
            <a:off x="0" y="1832248"/>
            <a:ext cx="144016" cy="144016"/>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4" name="TextBox 43"/>
          <p:cNvSpPr txBox="1"/>
          <p:nvPr/>
        </p:nvSpPr>
        <p:spPr>
          <a:xfrm>
            <a:off x="0" y="2048272"/>
            <a:ext cx="4734818" cy="338554"/>
          </a:xfrm>
          <a:prstGeom prst="rect">
            <a:avLst/>
          </a:prstGeom>
          <a:noFill/>
        </p:spPr>
        <p:txBody>
          <a:bodyPr wrap="square" rtlCol="0">
            <a:spAutoFit/>
          </a:bodyPr>
          <a:lstStyle/>
          <a:p>
            <a:r>
              <a:rPr lang="en-US" sz="1600" dirty="0" smtClean="0">
                <a:effectLst>
                  <a:glow rad="101600">
                    <a:schemeClr val="accent5">
                      <a:satMod val="175000"/>
                      <a:alpha val="40000"/>
                    </a:schemeClr>
                  </a:glow>
                </a:effectLst>
                <a:latin typeface="Aharoni" pitchFamily="2" charset="-79"/>
                <a:cs typeface="Aharoni" pitchFamily="2" charset="-79"/>
              </a:rPr>
              <a:t>Why are non-renewable resources important?</a:t>
            </a:r>
            <a:endParaRPr lang="en-US" sz="1600" dirty="0"/>
          </a:p>
        </p:txBody>
      </p:sp>
      <p:sp>
        <p:nvSpPr>
          <p:cNvPr id="47" name="Rectangle 46"/>
          <p:cNvSpPr/>
          <p:nvPr/>
        </p:nvSpPr>
        <p:spPr>
          <a:xfrm>
            <a:off x="126306" y="4784576"/>
            <a:ext cx="5022850" cy="338554"/>
          </a:xfrm>
          <a:prstGeom prst="rect">
            <a:avLst/>
          </a:prstGeom>
        </p:spPr>
        <p:txBody>
          <a:bodyPr>
            <a:spAutoFit/>
          </a:bodyPr>
          <a:lstStyle/>
          <a:p>
            <a:r>
              <a:rPr lang="en-US" sz="1600" dirty="0" smtClean="0">
                <a:effectLst>
                  <a:glow rad="101600">
                    <a:schemeClr val="accent5">
                      <a:satMod val="175000"/>
                      <a:alpha val="40000"/>
                    </a:schemeClr>
                  </a:glow>
                </a:effectLst>
                <a:latin typeface="Aharoni" pitchFamily="2" charset="-79"/>
                <a:cs typeface="Aharoni" pitchFamily="2" charset="-79"/>
              </a:rPr>
              <a:t>Why did we choose to do hockey skates?</a:t>
            </a:r>
            <a:endParaRPr lang="en-US" sz="1600" dirty="0"/>
          </a:p>
        </p:txBody>
      </p:sp>
      <p:sp>
        <p:nvSpPr>
          <p:cNvPr id="50" name="TextBox 49"/>
          <p:cNvSpPr txBox="1"/>
          <p:nvPr/>
        </p:nvSpPr>
        <p:spPr>
          <a:xfrm>
            <a:off x="126306" y="5144616"/>
            <a:ext cx="4536504" cy="1107996"/>
          </a:xfrm>
          <a:prstGeom prst="rect">
            <a:avLst/>
          </a:prstGeom>
          <a:noFill/>
        </p:spPr>
        <p:txBody>
          <a:bodyPr wrap="square" rtlCol="0">
            <a:spAutoFit/>
          </a:bodyPr>
          <a:lstStyle/>
          <a:p>
            <a:r>
              <a:rPr lang="en-US" sz="1100" dirty="0" smtClean="0">
                <a:solidFill>
                  <a:srgbClr val="4D4D4D"/>
                </a:solidFill>
              </a:rPr>
              <a:t>     </a:t>
            </a:r>
            <a:r>
              <a:rPr lang="en-US" sz="1100" dirty="0" smtClean="0">
                <a:solidFill>
                  <a:srgbClr val="4D4D4D"/>
                </a:solidFill>
              </a:rPr>
              <a:t>We </a:t>
            </a:r>
            <a:r>
              <a:rPr lang="en-US" sz="1100" dirty="0" smtClean="0">
                <a:solidFill>
                  <a:srgbClr val="4D4D4D"/>
                </a:solidFill>
              </a:rPr>
              <a:t>chose to do hockey skates because I use them almost  everyday of my life when I play hockey. I wanted to know what was in my skates since they are one of the most important items in my life. I had no idea how many non-renewable resources were used to make hockey skates. We have to try our best to conserve/ protect these resources if we want our future generations to have skates even more high tech then we do!</a:t>
            </a:r>
            <a:endParaRPr lang="en-US" sz="1100" dirty="0">
              <a:solidFill>
                <a:srgbClr val="4D4D4D"/>
              </a:solidFill>
            </a:endParaRPr>
          </a:p>
        </p:txBody>
      </p:sp>
      <p:sp>
        <p:nvSpPr>
          <p:cNvPr id="51" name="TextBox 50"/>
          <p:cNvSpPr txBox="1"/>
          <p:nvPr/>
        </p:nvSpPr>
        <p:spPr>
          <a:xfrm>
            <a:off x="0" y="2408312"/>
            <a:ext cx="4734818" cy="1615827"/>
          </a:xfrm>
          <a:prstGeom prst="rect">
            <a:avLst/>
          </a:prstGeom>
          <a:noFill/>
        </p:spPr>
        <p:txBody>
          <a:bodyPr wrap="square" rtlCol="0">
            <a:spAutoFit/>
          </a:bodyPr>
          <a:lstStyle/>
          <a:p>
            <a:r>
              <a:rPr lang="en-US" sz="1100" dirty="0" smtClean="0">
                <a:solidFill>
                  <a:srgbClr val="4D4D4D"/>
                </a:solidFill>
              </a:rPr>
              <a:t>     Non-renewable resources are natural resources that come out of the earth as</a:t>
            </a:r>
            <a:r>
              <a:rPr lang="en-US" sz="1100" dirty="0" smtClean="0"/>
              <a:t> </a:t>
            </a:r>
            <a:r>
              <a:rPr lang="en-US" sz="1100" dirty="0" smtClean="0">
                <a:solidFill>
                  <a:srgbClr val="4D4D4D"/>
                </a:solidFill>
              </a:rPr>
              <a:t>liquids, gases, and solids. Natural resources, such as coal, oil, or natural gas, take millions of years to form naturally and therefore cannot be produced, re-grown, regenerated, or reused. Non-renewable resources are important, in some ways even more important than renewable resources. The main energy sources used by humans are non-renewable. Without non-renewable resources the </a:t>
            </a:r>
            <a:r>
              <a:rPr lang="en-US" sz="1100" dirty="0" smtClean="0">
                <a:solidFill>
                  <a:srgbClr val="4D4D4D"/>
                </a:solidFill>
              </a:rPr>
              <a:t>world’s </a:t>
            </a:r>
            <a:r>
              <a:rPr lang="en-US" sz="1100" dirty="0" smtClean="0">
                <a:solidFill>
                  <a:srgbClr val="4D4D4D"/>
                </a:solidFill>
              </a:rPr>
              <a:t>economy would be much smaller</a:t>
            </a:r>
            <a:r>
              <a:rPr lang="en-US" sz="1100" dirty="0" smtClean="0">
                <a:solidFill>
                  <a:srgbClr val="4D4D4D"/>
                </a:solidFill>
              </a:rPr>
              <a:t>.  </a:t>
            </a:r>
            <a:r>
              <a:rPr lang="en-US" sz="1100" dirty="0" smtClean="0">
                <a:solidFill>
                  <a:srgbClr val="4D4D4D"/>
                </a:solidFill>
              </a:rPr>
              <a:t>Almost every country has a non-renewable resource to export.</a:t>
            </a:r>
          </a:p>
          <a:p>
            <a:endParaRPr lang="en-US" sz="1100" dirty="0">
              <a:solidFill>
                <a:srgbClr val="4D4D4D"/>
              </a:solidFill>
            </a:endParaRPr>
          </a:p>
        </p:txBody>
      </p:sp>
      <p:pic>
        <p:nvPicPr>
          <p:cNvPr id="2067" name="Picture 19" descr="http://4.bp.blogspot.com/_pKFEEX6T1AU/S8S9RqSzYcI/AAAAAAAAACE/__q43tvl6nU/s1600/earth.gif"/>
          <p:cNvPicPr>
            <a:picLocks noChangeAspect="1" noChangeArrowheads="1"/>
          </p:cNvPicPr>
          <p:nvPr/>
        </p:nvPicPr>
        <p:blipFill>
          <a:blip r:embed="rId9" cstate="print"/>
          <a:srcRect/>
          <a:stretch>
            <a:fillRect/>
          </a:stretch>
        </p:blipFill>
        <p:spPr bwMode="auto">
          <a:xfrm flipH="1">
            <a:off x="2070522" y="3632448"/>
            <a:ext cx="1008112"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038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a:xfrm>
            <a:off x="2347278" y="464096"/>
            <a:ext cx="5351145" cy="769441"/>
          </a:xfrm>
          <a:prstGeom prst="rect">
            <a:avLst/>
          </a:prstGeom>
        </p:spPr>
        <p:txBody>
          <a:bodyPr wrap="none">
            <a:spAutoFit/>
          </a:bodyPr>
          <a:lstStyle/>
          <a:p>
            <a:pPr algn="ctr"/>
            <a:r>
              <a:rPr lang="en-US" sz="4400" dirty="0" smtClean="0">
                <a:effectLst>
                  <a:glow rad="101600">
                    <a:schemeClr val="accent5">
                      <a:satMod val="175000"/>
                      <a:alpha val="40000"/>
                    </a:schemeClr>
                  </a:glow>
                </a:effectLst>
                <a:latin typeface="Aharoni" pitchFamily="2" charset="-79"/>
                <a:cs typeface="Aharoni" pitchFamily="2" charset="-79"/>
              </a:rPr>
              <a:t>Hockey Skate Facts</a:t>
            </a:r>
            <a:endParaRPr lang="en-US" sz="4400" dirty="0"/>
          </a:p>
        </p:txBody>
      </p:sp>
      <p:pic>
        <p:nvPicPr>
          <p:cNvPr id="20483" name="Picture 3" descr="C:\Users\Emma\AppData\Local\Microsoft\Windows\Temporary Internet Files\Content.IE5\9N9L17AW\MC900017155[1].wmf"/>
          <p:cNvPicPr>
            <a:picLocks noChangeAspect="1" noChangeArrowheads="1"/>
          </p:cNvPicPr>
          <p:nvPr/>
        </p:nvPicPr>
        <p:blipFill>
          <a:blip r:embed="rId3" cstate="print"/>
          <a:srcRect/>
          <a:stretch>
            <a:fillRect/>
          </a:stretch>
        </p:blipFill>
        <p:spPr bwMode="auto">
          <a:xfrm>
            <a:off x="270322" y="0"/>
            <a:ext cx="1217066" cy="1791310"/>
          </a:xfrm>
          <a:prstGeom prst="rect">
            <a:avLst/>
          </a:prstGeom>
          <a:noFill/>
        </p:spPr>
      </p:pic>
      <p:pic>
        <p:nvPicPr>
          <p:cNvPr id="20484" name="Picture 4" descr="C:\Users\Emma\AppData\Local\Microsoft\Windows\Temporary Internet Files\Content.IE5\4URD11RM\MC900013167[1].wmf"/>
          <p:cNvPicPr>
            <a:picLocks noChangeAspect="1" noChangeArrowheads="1"/>
          </p:cNvPicPr>
          <p:nvPr/>
        </p:nvPicPr>
        <p:blipFill>
          <a:blip r:embed="rId4" cstate="print"/>
          <a:srcRect/>
          <a:stretch>
            <a:fillRect/>
          </a:stretch>
        </p:blipFill>
        <p:spPr bwMode="auto">
          <a:xfrm>
            <a:off x="8532368" y="176064"/>
            <a:ext cx="1513332" cy="1062533"/>
          </a:xfrm>
          <a:prstGeom prst="rect">
            <a:avLst/>
          </a:prstGeom>
          <a:noFill/>
        </p:spPr>
      </p:pic>
      <p:pic>
        <p:nvPicPr>
          <p:cNvPr id="20486" name="Picture 6" descr="http://upload.wikimedia.org/wikipedia/commons/thumb/c/cd/Medieval-skates-London.jpg/200px-Medieval-skates-London.jpg"/>
          <p:cNvPicPr>
            <a:picLocks noChangeAspect="1" noChangeArrowheads="1"/>
          </p:cNvPicPr>
          <p:nvPr/>
        </p:nvPicPr>
        <p:blipFill>
          <a:blip r:embed="rId5" cstate="print"/>
          <a:srcRect/>
          <a:stretch>
            <a:fillRect/>
          </a:stretch>
        </p:blipFill>
        <p:spPr bwMode="auto">
          <a:xfrm>
            <a:off x="6535018" y="1472208"/>
            <a:ext cx="1224136" cy="1260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1206426" y="1544216"/>
            <a:ext cx="5328592" cy="2462213"/>
          </a:xfrm>
          <a:prstGeom prst="rect">
            <a:avLst/>
          </a:prstGeom>
          <a:noFill/>
        </p:spPr>
        <p:txBody>
          <a:bodyPr wrap="square" rtlCol="0">
            <a:spAutoFit/>
          </a:bodyPr>
          <a:lstStyle/>
          <a:p>
            <a:pPr>
              <a:buFont typeface="Wingdings" pitchFamily="2" charset="2"/>
              <a:buChar char="§"/>
            </a:pPr>
            <a:r>
              <a:rPr lang="en-US" sz="1100" dirty="0" smtClean="0"/>
              <a:t> The first ice skates were made from the leg bones of horses, oxen or deer, in about 3000 B.C. and were attached to feet with leather straps. A spiky pole was used to push the one’s self.</a:t>
            </a:r>
          </a:p>
          <a:p>
            <a:pPr>
              <a:buFont typeface="Wingdings" pitchFamily="2" charset="2"/>
              <a:buChar char="§"/>
            </a:pPr>
            <a:endParaRPr lang="en-US" sz="1100" dirty="0" smtClean="0"/>
          </a:p>
          <a:p>
            <a:pPr>
              <a:buFont typeface="Wingdings" pitchFamily="2" charset="2"/>
              <a:buChar char="§"/>
            </a:pPr>
            <a:r>
              <a:rPr lang="en-US" sz="1100" dirty="0" smtClean="0"/>
              <a:t> The next skates were made of iron in about 200 A.D. </a:t>
            </a:r>
          </a:p>
          <a:p>
            <a:pPr>
              <a:buFont typeface="Wingdings" pitchFamily="2" charset="2"/>
              <a:buChar char="§"/>
            </a:pPr>
            <a:endParaRPr lang="en-US" sz="1100" dirty="0" smtClean="0"/>
          </a:p>
          <a:p>
            <a:pPr>
              <a:buFont typeface="Wingdings" pitchFamily="2" charset="2"/>
              <a:buChar char="§"/>
            </a:pPr>
            <a:r>
              <a:rPr lang="en-US" sz="1100" dirty="0" smtClean="0"/>
              <a:t> In the 1500’s, they changed the runners of the skate to a narrow, double edged blade that allowed skaters to push and glide with their feet.</a:t>
            </a:r>
          </a:p>
          <a:p>
            <a:pPr>
              <a:buFont typeface="Wingdings" pitchFamily="2" charset="2"/>
              <a:buChar char="§"/>
            </a:pPr>
            <a:endParaRPr lang="en-US" sz="1100" dirty="0" smtClean="0"/>
          </a:p>
          <a:p>
            <a:pPr>
              <a:buFont typeface="Wingdings" pitchFamily="2" charset="2"/>
              <a:buChar char="§"/>
            </a:pPr>
            <a:r>
              <a:rPr lang="en-US" sz="1100" dirty="0" smtClean="0"/>
              <a:t> Some new hockey skates cost around 1000 dollars!</a:t>
            </a:r>
          </a:p>
          <a:p>
            <a:pPr>
              <a:buFont typeface="Wingdings" pitchFamily="2" charset="2"/>
              <a:buChar char="§"/>
            </a:pPr>
            <a:endParaRPr lang="en-US" sz="1100" dirty="0" smtClean="0"/>
          </a:p>
          <a:p>
            <a:pPr>
              <a:buFont typeface="Wingdings" pitchFamily="2" charset="2"/>
              <a:buChar char="§"/>
            </a:pPr>
            <a:endParaRPr lang="en-US" sz="1100" dirty="0" smtClean="0"/>
          </a:p>
          <a:p>
            <a:pPr>
              <a:buFont typeface="Wingdings" pitchFamily="2" charset="2"/>
              <a:buChar char="§"/>
            </a:pPr>
            <a:endParaRPr lang="en-US" sz="1100" dirty="0" smtClean="0"/>
          </a:p>
          <a:p>
            <a:pPr>
              <a:buFont typeface="Wingdings" pitchFamily="2" charset="2"/>
              <a:buChar char="§"/>
            </a:pPr>
            <a:endParaRPr lang="en-US" sz="1100" dirty="0"/>
          </a:p>
        </p:txBody>
      </p:sp>
      <p:sp>
        <p:nvSpPr>
          <p:cNvPr id="16" name="Rectangle 15"/>
          <p:cNvSpPr/>
          <p:nvPr/>
        </p:nvSpPr>
        <p:spPr>
          <a:xfrm>
            <a:off x="0" y="3560440"/>
            <a:ext cx="5783956" cy="646331"/>
          </a:xfrm>
          <a:prstGeom prst="rect">
            <a:avLst/>
          </a:prstGeom>
        </p:spPr>
        <p:txBody>
          <a:bodyPr wrap="none">
            <a:spAutoFit/>
          </a:bodyPr>
          <a:lstStyle/>
          <a:p>
            <a:pPr algn="ctr"/>
            <a:r>
              <a:rPr lang="en-US" sz="3600" dirty="0" smtClean="0">
                <a:effectLst>
                  <a:glow rad="101600">
                    <a:schemeClr val="accent5">
                      <a:satMod val="175000"/>
                      <a:alpha val="40000"/>
                    </a:schemeClr>
                  </a:glow>
                </a:effectLst>
                <a:latin typeface="Aharoni" pitchFamily="2" charset="-79"/>
                <a:cs typeface="Aharoni" pitchFamily="2" charset="-79"/>
              </a:rPr>
              <a:t>Canadian Resources Facts</a:t>
            </a:r>
            <a:endParaRPr lang="en-US" sz="3600" dirty="0"/>
          </a:p>
        </p:txBody>
      </p:sp>
      <p:cxnSp>
        <p:nvCxnSpPr>
          <p:cNvPr id="20" name="Straight Arrow Connector 19"/>
          <p:cNvCxnSpPr/>
          <p:nvPr/>
        </p:nvCxnSpPr>
        <p:spPr>
          <a:xfrm>
            <a:off x="7831162" y="2120280"/>
            <a:ext cx="43204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491" name="Picture 11" descr="http://d1l8737wcwfl1q.cloudfront.net/wp-content/uploads/2010/05/1925-speed-skates.jpg"/>
          <p:cNvPicPr>
            <a:picLocks noChangeAspect="1" noChangeArrowheads="1"/>
          </p:cNvPicPr>
          <p:nvPr/>
        </p:nvPicPr>
        <p:blipFill>
          <a:blip r:embed="rId6" cstate="print"/>
          <a:srcRect/>
          <a:stretch>
            <a:fillRect/>
          </a:stretch>
        </p:blipFill>
        <p:spPr bwMode="auto">
          <a:xfrm>
            <a:off x="8398319" y="1616224"/>
            <a:ext cx="1647381" cy="1051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3" name="Straight Arrow Connector 22"/>
          <p:cNvCxnSpPr/>
          <p:nvPr/>
        </p:nvCxnSpPr>
        <p:spPr>
          <a:xfrm>
            <a:off x="6102970" y="3056384"/>
            <a:ext cx="43204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493" name="Picture 13" descr="http://www.skateny.com/skates/gretzky_skate.jpg"/>
          <p:cNvPicPr>
            <a:picLocks noChangeAspect="1" noChangeArrowheads="1"/>
          </p:cNvPicPr>
          <p:nvPr/>
        </p:nvPicPr>
        <p:blipFill>
          <a:blip r:embed="rId7" cstate="print"/>
          <a:srcRect l="23261" t="7636" r="25232" b="21092"/>
          <a:stretch>
            <a:fillRect/>
          </a:stretch>
        </p:blipFill>
        <p:spPr bwMode="auto">
          <a:xfrm>
            <a:off x="6679034" y="2840360"/>
            <a:ext cx="1368152"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6" name="Straight Arrow Connector 25"/>
          <p:cNvCxnSpPr/>
          <p:nvPr/>
        </p:nvCxnSpPr>
        <p:spPr>
          <a:xfrm>
            <a:off x="8119194" y="3056384"/>
            <a:ext cx="43204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495" name="Picture 15" descr="http://www.hockeyworldblog.com/wp-content/uploads/2010/07/bauer-vapor-apx-skates.jpg"/>
          <p:cNvPicPr>
            <a:picLocks noChangeAspect="1" noChangeArrowheads="1"/>
          </p:cNvPicPr>
          <p:nvPr/>
        </p:nvPicPr>
        <p:blipFill>
          <a:blip r:embed="rId8" cstate="print"/>
          <a:srcRect/>
          <a:stretch>
            <a:fillRect/>
          </a:stretch>
        </p:blipFill>
        <p:spPr bwMode="auto">
          <a:xfrm>
            <a:off x="8644463" y="2768352"/>
            <a:ext cx="1401237"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6" name="Rectangle 16"/>
          <p:cNvSpPr>
            <a:spLocks noChangeArrowheads="1"/>
          </p:cNvSpPr>
          <p:nvPr/>
        </p:nvSpPr>
        <p:spPr bwMode="auto">
          <a:xfrm>
            <a:off x="198314" y="4239434"/>
            <a:ext cx="4594528"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Forests, plants, animals and fish are some of Canada's renewable resources.</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Renewable resources can be replaced by nature. </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Canada has 10% of the world's forests.</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Minerals, metal, natural gas, and oil are some of Canada's nonrenewable resources.</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They cannot be replaced by nature.</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Hydroelectric power is sold to the United States.</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Canada is one of the largest mining nations in the world.</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Over 60 minerals and metals are produced in Canada.</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Canada is the third largest diamond producing nation in the world.</a:t>
            </a:r>
            <a:endParaRPr lang="en-US" sz="1100" dirty="0" smtClean="0">
              <a:solidFill>
                <a:srgbClr val="00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0" i="0" u="none" strike="noStrike" cap="none" normalizeH="0" baseline="0" dirty="0" smtClean="0">
                <a:ln>
                  <a:noFill/>
                </a:ln>
                <a:solidFill>
                  <a:srgbClr val="000000"/>
                </a:solidFill>
                <a:effectLst/>
                <a:cs typeface="Times New Roman" pitchFamily="18" charset="0"/>
              </a:rPr>
              <a:t>Saskatchewan is the world's leader in the production of potash and uranium.</a:t>
            </a:r>
            <a:r>
              <a:rPr kumimoji="0" lang="en-US" sz="1100" b="0" i="0" u="none" strike="noStrike" cap="none" normalizeH="0" baseline="0" dirty="0" smtClean="0">
                <a:ln>
                  <a:noFill/>
                </a:ln>
                <a:solidFill>
                  <a:schemeClr val="tx1"/>
                </a:solidFill>
                <a:effectLst/>
                <a:cs typeface="Arial" pitchFamily="34" charset="0"/>
              </a:rPr>
              <a:t> </a:t>
            </a:r>
          </a:p>
        </p:txBody>
      </p:sp>
      <p:pic>
        <p:nvPicPr>
          <p:cNvPr id="30" name="Picture 5" descr="Three images,  about Petroleum &amp; Natural Gas Formation. Adapted from the National Energy Education Development Project. &#10;    &#10;    The first image is about the Ocean 300 to 400 million years ago. Tiny sea plants and animals died and were buried on the ocean floor. Over time, they were covered by layers of sand and silt.&#10;    &#10;    The second image is about the Ocean 50 to 100 million years ago. Over millions of years, the remains were buried deeper and deeper. The enormous heat and pressure turned them into oil and gas.&#10;    &#10;    The third image is about Oil &amp; Gas Deposits. Today, we drill down through layers of sand, silt, and rock to reach the rock formations that contain oil and gas deposits."/>
          <p:cNvPicPr>
            <a:picLocks noChangeAspect="1" noChangeArrowheads="1"/>
          </p:cNvPicPr>
          <p:nvPr/>
        </p:nvPicPr>
        <p:blipFill>
          <a:blip r:embed="rId9" cstate="print"/>
          <a:srcRect/>
          <a:stretch>
            <a:fillRect/>
          </a:stretch>
        </p:blipFill>
        <p:spPr bwMode="auto">
          <a:xfrm>
            <a:off x="5598914" y="4784576"/>
            <a:ext cx="4446786" cy="16162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2204819"/>
            <a:ext cx="7039074" cy="7771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1100" dirty="0" smtClean="0">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1100" dirty="0" smtClean="0">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1100" dirty="0" smtClean="0">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1100" dirty="0" smtClean="0">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1100" dirty="0" smtClean="0">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1100" dirty="0" smtClean="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100" b="0" i="0" u="none" strike="noStrike" cap="none" normalizeH="0" baseline="0" dirty="0" smtClean="0">
              <a:ln>
                <a:noFill/>
              </a:ln>
              <a:solidFill>
                <a:schemeClr val="tx1"/>
              </a:solidFill>
              <a:effectLst/>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1100" dirty="0" smtClean="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900" b="0" i="0" u="none" strike="noStrike" cap="none" normalizeH="0" baseline="0" dirty="0" smtClean="0">
              <a:ln>
                <a:noFill/>
              </a:ln>
              <a:solidFill>
                <a:schemeClr val="tx1"/>
              </a:solidFill>
              <a:effectLst/>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900" b="0" i="0" u="none" strike="noStrike" cap="none" normalizeH="0" baseline="0" dirty="0" smtClean="0">
              <a:ln>
                <a:noFill/>
              </a:ln>
              <a:solidFill>
                <a:schemeClr val="tx1"/>
              </a:solidFill>
              <a:effectLst/>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lang="en-CA" sz="900" dirty="0" smtClean="0">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900" b="0" i="0" u="none" strike="noStrike" cap="none" normalizeH="0" baseline="0" dirty="0" smtClean="0">
              <a:ln>
                <a:noFill/>
              </a:ln>
              <a:solidFill>
                <a:schemeClr val="tx1"/>
              </a:solidFill>
              <a:effectLst/>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endPar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4"/>
              </a:rPr>
              <a:t>http://www.bing.com/images/search?q=oil+puddle&amp;view=detail&amp;id=F6EC8ABC3EC58C6721FCE217C394CDAC15B8249B&amp;first=1&amp;FORM=IDFRIR</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5"/>
              </a:rPr>
              <a:t>http://www.ehow.com/list_6781566_materials-used-make-hockey-skates_.html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6"/>
              </a:rPr>
              <a:t>http://www.madehow.com/Volume-2/Ice-Skates.html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7"/>
              </a:rPr>
              <a:t>http://www.athleticscholarships.net/sports-equipment-ice-hockey.htm</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8"/>
              </a:rPr>
              <a:t>http://en.wikipedia.org/wiki/Ice_skates</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9"/>
              </a:rPr>
              <a:t>http://www.hhof.com/html/wo_blsSkates101.shtml</a:t>
            </a: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0"/>
              </a:rPr>
              <a:t>http://www.enotes.com/how-products-encyclopedia/ice-skates</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1"/>
              </a:rPr>
              <a:t>http://www.lifeskate.com/skate/2008/02/145-steps-to-ma.html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2"/>
              </a:rPr>
              <a:t>http://www.theicehockeyblog.com/2009/11/buying-hockey-skatesmaterials.html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3"/>
              </a:rPr>
              <a:t>http://www.talktalk.co.uk/reference/encyclopaedia/hutchinson/m0023676.html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4"/>
              </a:rPr>
              <a:t>http://www.earthsciencescanada.com/where/#</a:t>
            </a:r>
            <a:endParaRPr kumimoji="0" lang="en-US"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5"/>
              </a:rPr>
              <a:t>http://www.galleries.com/minerals/elements/graphite/graphite.htm</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6"/>
              </a:rPr>
              <a:t>http://en.wikipedia.org/wiki/Aramid</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7"/>
              </a:rPr>
              <a:t>http://www.eoearth.org/article/Aluminum</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8"/>
              </a:rPr>
              <a:t>http://www.cfbf.com/issues/NAFTA/docs/part3B.pdf</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19"/>
              </a:rPr>
              <a:t>http://library.thinkquest.org/5443/wheregrown.html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20"/>
              </a:rPr>
              <a:t>http://library.thinkquest.org/05aug/00461/titanium.htm</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21"/>
              </a:rPr>
              <a:t>http://www.ehow.com/list_6720060_top-suppliers-plastic.html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22"/>
              </a:rPr>
              <a:t>http://finmanac.blogspot.com/2009/04/top-10-stainless-steel-producers-in.html</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324225" algn="l"/>
              </a:tabLst>
            </a:pPr>
            <a:r>
              <a:rPr kumimoji="0" lang="en-CA" sz="1000" b="0" i="0" u="none" strike="noStrike" cap="none" normalizeH="0" baseline="0" dirty="0" smtClean="0">
                <a:ln>
                  <a:noFill/>
                </a:ln>
                <a:solidFill>
                  <a:schemeClr val="tx1"/>
                </a:solidFill>
                <a:effectLst/>
                <a:ea typeface="Times New Roman" pitchFamily="18" charset="0"/>
                <a:cs typeface="Times New Roman" pitchFamily="18" charset="0"/>
                <a:hlinkClick r:id="rId23"/>
              </a:rPr>
              <a:t>http://en.wikipedia.org/wiki/Steel</a:t>
            </a:r>
            <a:endParaRPr kumimoji="0" lang="en-CA" sz="1000" b="0" i="0" u="none" strike="noStrike" cap="none" normalizeH="0" baseline="0" dirty="0" smtClean="0">
              <a:ln>
                <a:noFill/>
              </a:ln>
              <a:solidFill>
                <a:schemeClr val="tx1"/>
              </a:solidFill>
              <a:effectLst/>
              <a:ea typeface="Times New Roman" pitchFamily="18" charset="0"/>
              <a:cs typeface="Times New Roman" pitchFamily="18" charset="0"/>
            </a:endParaRPr>
          </a:p>
          <a:p>
            <a:pPr lvl="0" eaLnBrk="0" fontAlgn="base" hangingPunct="0">
              <a:spcBef>
                <a:spcPct val="0"/>
              </a:spcBef>
              <a:spcAft>
                <a:spcPct val="0"/>
              </a:spcAft>
              <a:tabLst>
                <a:tab pos="3324225" algn="l"/>
              </a:tabLst>
            </a:pPr>
            <a:r>
              <a:rPr lang="en-US" sz="1000" dirty="0" smtClean="0">
                <a:hlinkClick r:id="rId24"/>
              </a:rPr>
              <a:t>http://www.tutorvista.com/biology/list-of-non-renewable-resources</a:t>
            </a:r>
            <a:endParaRPr lang="en-US" sz="1000" dirty="0" smtClean="0"/>
          </a:p>
          <a:p>
            <a:pPr lvl="0" eaLnBrk="0" fontAlgn="base" hangingPunct="0">
              <a:spcBef>
                <a:spcPct val="0"/>
              </a:spcBef>
              <a:spcAft>
                <a:spcPct val="0"/>
              </a:spcAft>
              <a:tabLst>
                <a:tab pos="3324225" algn="l"/>
              </a:tabLst>
            </a:pPr>
            <a:r>
              <a:rPr lang="en-US" sz="1000" dirty="0" smtClean="0">
                <a:hlinkClick r:id="rId25"/>
              </a:rPr>
              <a:t>http://en.wikipedia.org/wiki/File:NatCopper.jpg</a:t>
            </a:r>
            <a:endParaRPr lang="en-US" sz="1000" dirty="0" smtClean="0"/>
          </a:p>
          <a:p>
            <a:pPr lvl="0" eaLnBrk="0" fontAlgn="base" hangingPunct="0">
              <a:spcBef>
                <a:spcPct val="0"/>
              </a:spcBef>
              <a:spcAft>
                <a:spcPct val="0"/>
              </a:spcAft>
              <a:tabLst>
                <a:tab pos="3324225" algn="l"/>
              </a:tabLst>
            </a:pPr>
            <a:r>
              <a:rPr lang="en-US" sz="1000" dirty="0" smtClean="0">
                <a:hlinkClick r:id="rId26"/>
              </a:rPr>
              <a:t>http://www.mii.org/Minerals/photoal.html</a:t>
            </a:r>
            <a:endParaRPr lang="en-US" sz="1000" dirty="0" smtClean="0"/>
          </a:p>
          <a:p>
            <a:pPr lvl="0" eaLnBrk="0" fontAlgn="base" hangingPunct="0">
              <a:spcBef>
                <a:spcPct val="0"/>
              </a:spcBef>
              <a:spcAft>
                <a:spcPct val="0"/>
              </a:spcAft>
              <a:tabLst>
                <a:tab pos="3324225" algn="l"/>
              </a:tabLst>
            </a:pPr>
            <a:r>
              <a:rPr lang="en-US" sz="1000" dirty="0" smtClean="0">
                <a:hlinkClick r:id="rId27"/>
              </a:rPr>
              <a:t>http://www.myefficientplanet.com/tag/why-are-non-renewable-resources-important/</a:t>
            </a:r>
            <a:endParaRPr lang="en-US" sz="1000" dirty="0" smtClean="0"/>
          </a:p>
          <a:p>
            <a:pPr lvl="0" eaLnBrk="0" fontAlgn="base" hangingPunct="0">
              <a:spcBef>
                <a:spcPct val="0"/>
              </a:spcBef>
              <a:spcAft>
                <a:spcPct val="0"/>
              </a:spcAft>
              <a:tabLst>
                <a:tab pos="3324225" algn="l"/>
              </a:tabLst>
            </a:pPr>
            <a:r>
              <a:rPr lang="en-US" sz="1000" dirty="0" smtClean="0">
                <a:hlinkClick r:id="rId28"/>
              </a:rPr>
              <a:t>http://www.saskschools.ca/~gregory/canada/facts/can.html</a:t>
            </a:r>
            <a:endParaRPr lang="en-US" sz="1000" dirty="0" smtClean="0"/>
          </a:p>
          <a:p>
            <a:pPr lvl="0" eaLnBrk="0" fontAlgn="base" hangingPunct="0">
              <a:spcBef>
                <a:spcPct val="0"/>
              </a:spcBef>
              <a:spcAft>
                <a:spcPct val="0"/>
              </a:spcAft>
              <a:tabLst>
                <a:tab pos="3324225" algn="l"/>
              </a:tabLst>
            </a:pPr>
            <a:r>
              <a:rPr lang="en-US" sz="1000" dirty="0" smtClean="0">
                <a:hlinkClick r:id="rId29"/>
              </a:rPr>
              <a:t>http://www.eia.doe.gov/kids/energy.cfm?page=nonrenewable_home-basics</a:t>
            </a:r>
            <a:endParaRPr lang="en-US" sz="1000" dirty="0" smtClean="0"/>
          </a:p>
          <a:p>
            <a:pPr lvl="0" eaLnBrk="0" fontAlgn="base" hangingPunct="0">
              <a:spcBef>
                <a:spcPct val="0"/>
              </a:spcBef>
              <a:spcAft>
                <a:spcPct val="0"/>
              </a:spcAft>
              <a:tabLst>
                <a:tab pos="3324225" algn="l"/>
              </a:tabLst>
            </a:pPr>
            <a:r>
              <a:rPr lang="en-US" sz="1000" dirty="0" smtClean="0">
                <a:hlinkClick r:id="rId30"/>
              </a:rPr>
              <a:t>http://icicp.blogspot.com/2010/04/healing-earth-with-service.html</a:t>
            </a:r>
            <a:endParaRPr kumimoji="0" lang="en-CA" sz="1000" b="0" i="0" u="none" strike="noStrike" cap="none" normalizeH="0" baseline="0" dirty="0" smtClean="0">
              <a:ln>
                <a:noFill/>
              </a:ln>
              <a:solidFill>
                <a:schemeClr val="tx1"/>
              </a:solidFill>
              <a:effectLst/>
              <a:cs typeface="Arial" pitchFamily="34" charset="0"/>
            </a:endParaRPr>
          </a:p>
        </p:txBody>
      </p:sp>
      <p:sp>
        <p:nvSpPr>
          <p:cNvPr id="44" name="Rectangle 43"/>
          <p:cNvSpPr/>
          <p:nvPr/>
        </p:nvSpPr>
        <p:spPr>
          <a:xfrm>
            <a:off x="0" y="752128"/>
            <a:ext cx="5130892" cy="276999"/>
          </a:xfrm>
          <a:prstGeom prst="rect">
            <a:avLst/>
          </a:prstGeom>
        </p:spPr>
        <p:txBody>
          <a:bodyPr wrap="none">
            <a:spAutoFit/>
          </a:bodyPr>
          <a:lstStyle/>
          <a:p>
            <a:pPr lvl="0"/>
            <a:r>
              <a:rPr lang="en-US" sz="1200" dirty="0" smtClean="0">
                <a:solidFill>
                  <a:srgbClr val="4D4D4D"/>
                </a:solidFill>
              </a:rPr>
              <a:t>Thank you to all these sites, without them I wouldn’t have been able to do this!</a:t>
            </a:r>
            <a:endParaRPr lang="en-US" sz="1200" dirty="0">
              <a:solidFill>
                <a:prstClr val="black"/>
              </a:solidFill>
            </a:endParaRPr>
          </a:p>
        </p:txBody>
      </p:sp>
      <p:sp>
        <p:nvSpPr>
          <p:cNvPr id="47" name="Rectangle 46"/>
          <p:cNvSpPr/>
          <p:nvPr/>
        </p:nvSpPr>
        <p:spPr>
          <a:xfrm>
            <a:off x="0" y="0"/>
            <a:ext cx="3145413" cy="646331"/>
          </a:xfrm>
          <a:prstGeom prst="rect">
            <a:avLst/>
          </a:prstGeom>
        </p:spPr>
        <p:txBody>
          <a:bodyPr wrap="none">
            <a:spAutoFit/>
          </a:bodyPr>
          <a:lstStyle/>
          <a:p>
            <a:r>
              <a:rPr lang="en-US" sz="3600" dirty="0" smtClean="0">
                <a:effectLst>
                  <a:glow rad="101600">
                    <a:schemeClr val="accent5">
                      <a:satMod val="175000"/>
                      <a:alpha val="40000"/>
                    </a:schemeClr>
                  </a:glow>
                </a:effectLst>
                <a:latin typeface="Aharoni" pitchFamily="2" charset="-79"/>
                <a:cs typeface="Aharoni" pitchFamily="2" charset="-79"/>
              </a:rPr>
              <a:t>Bibliography:</a:t>
            </a:r>
            <a:endParaRPr lang="en-US" sz="3600" dirty="0"/>
          </a:p>
        </p:txBody>
      </p:sp>
      <p:pic>
        <p:nvPicPr>
          <p:cNvPr id="48" name="MS910220222[1].wav">
            <a:hlinkClick r:id="" action="ppaction://media"/>
          </p:cNvPr>
          <p:cNvPicPr>
            <a:picLocks noRot="1" noChangeAspect="1"/>
          </p:cNvPicPr>
          <p:nvPr>
            <a:audioFile r:link="rId1"/>
          </p:nvPr>
        </p:nvPicPr>
        <p:blipFill>
          <a:blip r:embed="rId31" cstate="print"/>
          <a:stretch>
            <a:fillRect/>
          </a:stretch>
        </p:blipFill>
        <p:spPr>
          <a:xfrm>
            <a:off x="8047186" y="896144"/>
            <a:ext cx="880864" cy="880864"/>
          </a:xfrm>
          <a:prstGeom prst="rect">
            <a:avLst/>
          </a:prstGeom>
        </p:spPr>
      </p:pic>
      <p:sp>
        <p:nvSpPr>
          <p:cNvPr id="49" name="TextBox 48"/>
          <p:cNvSpPr txBox="1"/>
          <p:nvPr/>
        </p:nvSpPr>
        <p:spPr>
          <a:xfrm>
            <a:off x="5382890" y="2120280"/>
            <a:ext cx="3312368" cy="261610"/>
          </a:xfrm>
          <a:prstGeom prst="rect">
            <a:avLst/>
          </a:prstGeom>
          <a:noFill/>
        </p:spPr>
        <p:txBody>
          <a:bodyPr wrap="square" rtlCol="0">
            <a:spAutoFit/>
          </a:bodyPr>
          <a:lstStyle/>
          <a:p>
            <a:r>
              <a:rPr lang="en-US" sz="1100" dirty="0" smtClean="0">
                <a:solidFill>
                  <a:srgbClr val="4D4D4D"/>
                </a:solidFill>
              </a:rPr>
              <a:t>To hear someone skating on hockey skates click here</a:t>
            </a:r>
            <a:endParaRPr lang="en-US" sz="1100" dirty="0">
              <a:solidFill>
                <a:srgbClr val="4D4D4D"/>
              </a:solidFill>
            </a:endParaRPr>
          </a:p>
        </p:txBody>
      </p:sp>
      <p:cxnSp>
        <p:nvCxnSpPr>
          <p:cNvPr id="54" name="Straight Arrow Connector 53"/>
          <p:cNvCxnSpPr>
            <a:endCxn id="48" idx="2"/>
          </p:cNvCxnSpPr>
          <p:nvPr/>
        </p:nvCxnSpPr>
        <p:spPr>
          <a:xfrm rot="5400000" flipH="1" flipV="1">
            <a:off x="8239782" y="2016460"/>
            <a:ext cx="487288" cy="83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8" fill="hold"/>
                                        <p:tgtEl>
                                          <p:spTgt spid="48"/>
                                        </p:tgtEl>
                                      </p:cBhvr>
                                    </p:cmd>
                                  </p:childTnLst>
                                </p:cTn>
                              </p:par>
                            </p:childTnLst>
                          </p:cTn>
                        </p:par>
                      </p:childTnLst>
                    </p:cTn>
                  </p:par>
                </p:childTnLst>
              </p:cTn>
              <p:nextCondLst>
                <p:cond evt="onClick" delay="0">
                  <p:tgtEl>
                    <p:spTgt spid="4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920</Words>
  <Application>Microsoft Office PowerPoint</Application>
  <PresentationFormat>Custom</PresentationFormat>
  <Paragraphs>123</Paragraphs>
  <Slides>5</Slides>
  <Notes>2</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What on earth is in my skates?</vt:lpstr>
      <vt:lpstr>PowerPoint Presentation</vt:lpstr>
      <vt:lpstr>PowerPoint Presentation</vt:lpstr>
      <vt:lpstr>PowerPoint Presentation</vt:lpstr>
      <vt:lpstr>PowerPoint Presentation</vt:lpstr>
    </vt:vector>
  </TitlesOfParts>
  <Company>Saskatoon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my skates?</dc:title>
  <dc:creator>Yanko0401983</dc:creator>
  <cp:lastModifiedBy>Chan, Susanna</cp:lastModifiedBy>
  <cp:revision>51</cp:revision>
  <dcterms:created xsi:type="dcterms:W3CDTF">2011-03-29T17:15:32Z</dcterms:created>
  <dcterms:modified xsi:type="dcterms:W3CDTF">2011-04-01T19:58:02Z</dcterms:modified>
</cp:coreProperties>
</file>