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1"/>
  </p:notesMasterIdLst>
  <p:sldIdLst>
    <p:sldId id="256" r:id="rId2"/>
    <p:sldId id="257" r:id="rId3"/>
    <p:sldId id="258" r:id="rId4"/>
    <p:sldId id="264" r:id="rId5"/>
    <p:sldId id="267" r:id="rId6"/>
    <p:sldId id="268" r:id="rId7"/>
    <p:sldId id="262" r:id="rId8"/>
    <p:sldId id="263"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B1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7" autoAdjust="0"/>
    <p:restoredTop sz="94660"/>
  </p:normalViewPr>
  <p:slideViewPr>
    <p:cSldViewPr>
      <p:cViewPr varScale="1">
        <p:scale>
          <a:sx n="88" d="100"/>
          <a:sy n="88" d="100"/>
        </p:scale>
        <p:origin x="-9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02C5D-E4C0-4655-BF8F-05EFB78E44A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CA"/>
        </a:p>
      </dgm:t>
    </dgm:pt>
    <dgm:pt modelId="{750129B6-72C5-4F16-B24C-97D5E3DFC687}">
      <dgm:prSet phldrT="[Text]"/>
      <dgm:spPr/>
      <dgm:t>
        <a:bodyPr/>
        <a:lstStyle/>
        <a:p>
          <a:r>
            <a:rPr lang="en-CA" dirty="0" smtClean="0"/>
            <a:t>Pennies begin their life as a roll of core steel fed into a punch press that churns out blank coins</a:t>
          </a:r>
          <a:endParaRPr lang="en-CA" dirty="0"/>
        </a:p>
      </dgm:t>
    </dgm:pt>
    <dgm:pt modelId="{C5508F43-A3FC-4ED6-BF20-709E723CEBDE}" type="sibTrans" cxnId="{A703DD28-043C-4CE2-816D-30AE61114B2C}">
      <dgm:prSet/>
      <dgm:spPr/>
      <dgm:t>
        <a:bodyPr/>
        <a:lstStyle/>
        <a:p>
          <a:endParaRPr lang="en-CA"/>
        </a:p>
      </dgm:t>
    </dgm:pt>
    <dgm:pt modelId="{62AE0D16-30B5-42F9-A64A-F91F3F3E3183}" type="parTrans" cxnId="{A703DD28-043C-4CE2-816D-30AE61114B2C}">
      <dgm:prSet/>
      <dgm:spPr/>
      <dgm:t>
        <a:bodyPr/>
        <a:lstStyle/>
        <a:p>
          <a:endParaRPr lang="en-CA"/>
        </a:p>
      </dgm:t>
    </dgm:pt>
    <dgm:pt modelId="{66FFE78C-53C8-4982-905B-511578207455}">
      <dgm:prSet/>
      <dgm:spPr/>
      <dgm:t>
        <a:bodyPr/>
        <a:lstStyle/>
        <a:p>
          <a:r>
            <a:rPr lang="en-CA" dirty="0" smtClean="0"/>
            <a:t>These blanks are refined by removing rough edges</a:t>
          </a:r>
        </a:p>
      </dgm:t>
    </dgm:pt>
    <dgm:pt modelId="{0D145974-96F9-4D9E-91A9-02BA2439E66B}" type="parTrans" cxnId="{6E41E7F9-2CF0-4F95-BEC6-3E72C1E7D8F3}">
      <dgm:prSet/>
      <dgm:spPr/>
      <dgm:t>
        <a:bodyPr/>
        <a:lstStyle/>
        <a:p>
          <a:endParaRPr lang="en-CA"/>
        </a:p>
      </dgm:t>
    </dgm:pt>
    <dgm:pt modelId="{25197CB5-2FDD-4BC0-A1AB-66B2A20785CC}" type="sibTrans" cxnId="{6E41E7F9-2CF0-4F95-BEC6-3E72C1E7D8F3}">
      <dgm:prSet/>
      <dgm:spPr/>
      <dgm:t>
        <a:bodyPr/>
        <a:lstStyle/>
        <a:p>
          <a:endParaRPr lang="en-CA"/>
        </a:p>
      </dgm:t>
    </dgm:pt>
    <dgm:pt modelId="{B575D8CE-FE64-4FD3-8256-939FC3C18AAF}">
      <dgm:prSet/>
      <dgm:spPr/>
      <dgm:t>
        <a:bodyPr/>
        <a:lstStyle/>
        <a:p>
          <a:r>
            <a:rPr lang="en-CA" smtClean="0"/>
            <a:t>Blanks are next electro-plated with mixture of nickel and copper</a:t>
          </a:r>
          <a:endParaRPr lang="en-CA" dirty="0" smtClean="0"/>
        </a:p>
      </dgm:t>
    </dgm:pt>
    <dgm:pt modelId="{2DCC0683-D66C-45A6-ADD0-C453ECAEA7AD}" type="parTrans" cxnId="{882E4CA7-0B1D-4DD5-81B5-022ECF08601B}">
      <dgm:prSet/>
      <dgm:spPr/>
      <dgm:t>
        <a:bodyPr/>
        <a:lstStyle/>
        <a:p>
          <a:endParaRPr lang="en-CA"/>
        </a:p>
      </dgm:t>
    </dgm:pt>
    <dgm:pt modelId="{1262FEBF-519C-4607-B975-973B950C1743}" type="sibTrans" cxnId="{882E4CA7-0B1D-4DD5-81B5-022ECF08601B}">
      <dgm:prSet/>
      <dgm:spPr/>
      <dgm:t>
        <a:bodyPr/>
        <a:lstStyle/>
        <a:p>
          <a:endParaRPr lang="en-CA"/>
        </a:p>
      </dgm:t>
    </dgm:pt>
    <dgm:pt modelId="{DE55FFEB-3760-4A12-B177-47D5F0B32645}">
      <dgm:prSet/>
      <dgm:spPr/>
      <dgm:t>
        <a:bodyPr/>
        <a:lstStyle/>
        <a:p>
          <a:r>
            <a:rPr lang="en-CA" smtClean="0"/>
            <a:t>After plating, the blanks are dried, polished and inspected before proceeding to the coining press where they are stamped</a:t>
          </a:r>
          <a:endParaRPr lang="en-CA" dirty="0" smtClean="0"/>
        </a:p>
      </dgm:t>
    </dgm:pt>
    <dgm:pt modelId="{E397F092-F554-4496-AC11-BE807EE565CF}" type="parTrans" cxnId="{27409133-1576-4111-9805-BD19BC52ACDD}">
      <dgm:prSet/>
      <dgm:spPr/>
      <dgm:t>
        <a:bodyPr/>
        <a:lstStyle/>
        <a:p>
          <a:endParaRPr lang="en-CA"/>
        </a:p>
      </dgm:t>
    </dgm:pt>
    <dgm:pt modelId="{7CB64B00-372A-44F8-A17D-A4A37FCD76DC}" type="sibTrans" cxnId="{27409133-1576-4111-9805-BD19BC52ACDD}">
      <dgm:prSet/>
      <dgm:spPr/>
      <dgm:t>
        <a:bodyPr/>
        <a:lstStyle/>
        <a:p>
          <a:endParaRPr lang="en-CA"/>
        </a:p>
      </dgm:t>
    </dgm:pt>
    <dgm:pt modelId="{1C046473-4A0D-4B1F-A312-1A3355D04357}" type="pres">
      <dgm:prSet presAssocID="{43A02C5D-E4C0-4655-BF8F-05EFB78E44AD}" presName="Name0" presStyleCnt="0">
        <dgm:presLayoutVars>
          <dgm:dir/>
          <dgm:resizeHandles val="exact"/>
        </dgm:presLayoutVars>
      </dgm:prSet>
      <dgm:spPr/>
      <dgm:t>
        <a:bodyPr/>
        <a:lstStyle/>
        <a:p>
          <a:endParaRPr lang="en-CA"/>
        </a:p>
      </dgm:t>
    </dgm:pt>
    <dgm:pt modelId="{1565CFE0-081B-472D-9B9C-64503674C82D}" type="pres">
      <dgm:prSet presAssocID="{43A02C5D-E4C0-4655-BF8F-05EFB78E44AD}" presName="cycle" presStyleCnt="0"/>
      <dgm:spPr/>
    </dgm:pt>
    <dgm:pt modelId="{CD1E82D5-7F00-454E-8D69-F19105A01575}" type="pres">
      <dgm:prSet presAssocID="{750129B6-72C5-4F16-B24C-97D5E3DFC687}" presName="nodeFirstNode" presStyleLbl="node1" presStyleIdx="0" presStyleCnt="4">
        <dgm:presLayoutVars>
          <dgm:bulletEnabled val="1"/>
        </dgm:presLayoutVars>
      </dgm:prSet>
      <dgm:spPr/>
      <dgm:t>
        <a:bodyPr/>
        <a:lstStyle/>
        <a:p>
          <a:endParaRPr lang="en-CA"/>
        </a:p>
      </dgm:t>
    </dgm:pt>
    <dgm:pt modelId="{71526035-BE23-42A5-9D2B-F794CB172D78}" type="pres">
      <dgm:prSet presAssocID="{C5508F43-A3FC-4ED6-BF20-709E723CEBDE}" presName="sibTransFirstNode" presStyleLbl="bgShp" presStyleIdx="0" presStyleCnt="1"/>
      <dgm:spPr/>
      <dgm:t>
        <a:bodyPr/>
        <a:lstStyle/>
        <a:p>
          <a:endParaRPr lang="en-CA"/>
        </a:p>
      </dgm:t>
    </dgm:pt>
    <dgm:pt modelId="{16D58D82-A55C-4C0E-916E-98909C480B56}" type="pres">
      <dgm:prSet presAssocID="{DE55FFEB-3760-4A12-B177-47D5F0B32645}" presName="nodeFollowingNodes" presStyleLbl="node1" presStyleIdx="1" presStyleCnt="4" custRadScaleRad="127305" custRadScaleInc="248758">
        <dgm:presLayoutVars>
          <dgm:bulletEnabled val="1"/>
        </dgm:presLayoutVars>
      </dgm:prSet>
      <dgm:spPr/>
      <dgm:t>
        <a:bodyPr/>
        <a:lstStyle/>
        <a:p>
          <a:endParaRPr lang="en-CA"/>
        </a:p>
      </dgm:t>
    </dgm:pt>
    <dgm:pt modelId="{50580921-399E-45E3-A465-20BA088682B2}" type="pres">
      <dgm:prSet presAssocID="{B575D8CE-FE64-4FD3-8256-939FC3C18AAF}" presName="nodeFollowingNodes" presStyleLbl="node1" presStyleIdx="2" presStyleCnt="4" custRadScaleRad="115702" custRadScaleInc="3147">
        <dgm:presLayoutVars>
          <dgm:bulletEnabled val="1"/>
        </dgm:presLayoutVars>
      </dgm:prSet>
      <dgm:spPr/>
      <dgm:t>
        <a:bodyPr/>
        <a:lstStyle/>
        <a:p>
          <a:endParaRPr lang="en-CA"/>
        </a:p>
      </dgm:t>
    </dgm:pt>
    <dgm:pt modelId="{1D7C53AE-5086-4B80-A3A0-1F7BBE9B84F9}" type="pres">
      <dgm:prSet presAssocID="{66FFE78C-53C8-4982-905B-511578207455}" presName="nodeFollowingNodes" presStyleLbl="node1" presStyleIdx="3" presStyleCnt="4" custScaleY="97066" custRadScaleRad="122798" custRadScaleInc="-246609">
        <dgm:presLayoutVars>
          <dgm:bulletEnabled val="1"/>
        </dgm:presLayoutVars>
      </dgm:prSet>
      <dgm:spPr/>
      <dgm:t>
        <a:bodyPr/>
        <a:lstStyle/>
        <a:p>
          <a:endParaRPr lang="en-CA"/>
        </a:p>
      </dgm:t>
    </dgm:pt>
  </dgm:ptLst>
  <dgm:cxnLst>
    <dgm:cxn modelId="{08F73EA1-0823-4D49-A384-6B8673023004}" type="presOf" srcId="{43A02C5D-E4C0-4655-BF8F-05EFB78E44AD}" destId="{1C046473-4A0D-4B1F-A312-1A3355D04357}" srcOrd="0" destOrd="0" presId="urn:microsoft.com/office/officeart/2005/8/layout/cycle3"/>
    <dgm:cxn modelId="{C993D1C1-158D-4984-86D0-8A17CA71BD72}" type="presOf" srcId="{C5508F43-A3FC-4ED6-BF20-709E723CEBDE}" destId="{71526035-BE23-42A5-9D2B-F794CB172D78}" srcOrd="0" destOrd="0" presId="urn:microsoft.com/office/officeart/2005/8/layout/cycle3"/>
    <dgm:cxn modelId="{AB62738F-ADEB-4A05-A918-C57DD18315A6}" type="presOf" srcId="{DE55FFEB-3760-4A12-B177-47D5F0B32645}" destId="{16D58D82-A55C-4C0E-916E-98909C480B56}" srcOrd="0" destOrd="0" presId="urn:microsoft.com/office/officeart/2005/8/layout/cycle3"/>
    <dgm:cxn modelId="{6E41E7F9-2CF0-4F95-BEC6-3E72C1E7D8F3}" srcId="{43A02C5D-E4C0-4655-BF8F-05EFB78E44AD}" destId="{66FFE78C-53C8-4982-905B-511578207455}" srcOrd="3" destOrd="0" parTransId="{0D145974-96F9-4D9E-91A9-02BA2439E66B}" sibTransId="{25197CB5-2FDD-4BC0-A1AB-66B2A20785CC}"/>
    <dgm:cxn modelId="{42B63C4A-B8B5-4E46-8178-E1DA7EF8D451}" type="presOf" srcId="{B575D8CE-FE64-4FD3-8256-939FC3C18AAF}" destId="{50580921-399E-45E3-A465-20BA088682B2}" srcOrd="0" destOrd="0" presId="urn:microsoft.com/office/officeart/2005/8/layout/cycle3"/>
    <dgm:cxn modelId="{A703DD28-043C-4CE2-816D-30AE61114B2C}" srcId="{43A02C5D-E4C0-4655-BF8F-05EFB78E44AD}" destId="{750129B6-72C5-4F16-B24C-97D5E3DFC687}" srcOrd="0" destOrd="0" parTransId="{62AE0D16-30B5-42F9-A64A-F91F3F3E3183}" sibTransId="{C5508F43-A3FC-4ED6-BF20-709E723CEBDE}"/>
    <dgm:cxn modelId="{882E4CA7-0B1D-4DD5-81B5-022ECF08601B}" srcId="{43A02C5D-E4C0-4655-BF8F-05EFB78E44AD}" destId="{B575D8CE-FE64-4FD3-8256-939FC3C18AAF}" srcOrd="2" destOrd="0" parTransId="{2DCC0683-D66C-45A6-ADD0-C453ECAEA7AD}" sibTransId="{1262FEBF-519C-4607-B975-973B950C1743}"/>
    <dgm:cxn modelId="{C2A13F71-58A4-4A45-8ED5-CA548B661D5F}" type="presOf" srcId="{750129B6-72C5-4F16-B24C-97D5E3DFC687}" destId="{CD1E82D5-7F00-454E-8D69-F19105A01575}" srcOrd="0" destOrd="0" presId="urn:microsoft.com/office/officeart/2005/8/layout/cycle3"/>
    <dgm:cxn modelId="{C6717F9A-A61A-4E4A-96A5-55EABDB0BF2B}" type="presOf" srcId="{66FFE78C-53C8-4982-905B-511578207455}" destId="{1D7C53AE-5086-4B80-A3A0-1F7BBE9B84F9}" srcOrd="0" destOrd="0" presId="urn:microsoft.com/office/officeart/2005/8/layout/cycle3"/>
    <dgm:cxn modelId="{27409133-1576-4111-9805-BD19BC52ACDD}" srcId="{43A02C5D-E4C0-4655-BF8F-05EFB78E44AD}" destId="{DE55FFEB-3760-4A12-B177-47D5F0B32645}" srcOrd="1" destOrd="0" parTransId="{E397F092-F554-4496-AC11-BE807EE565CF}" sibTransId="{7CB64B00-372A-44F8-A17D-A4A37FCD76DC}"/>
    <dgm:cxn modelId="{9147B0F4-E454-4B64-9770-8B0AB3BEE992}" type="presParOf" srcId="{1C046473-4A0D-4B1F-A312-1A3355D04357}" destId="{1565CFE0-081B-472D-9B9C-64503674C82D}" srcOrd="0" destOrd="0" presId="urn:microsoft.com/office/officeart/2005/8/layout/cycle3"/>
    <dgm:cxn modelId="{48B95451-3A2B-4B12-B144-D48108AD5F19}" type="presParOf" srcId="{1565CFE0-081B-472D-9B9C-64503674C82D}" destId="{CD1E82D5-7F00-454E-8D69-F19105A01575}" srcOrd="0" destOrd="0" presId="urn:microsoft.com/office/officeart/2005/8/layout/cycle3"/>
    <dgm:cxn modelId="{B5740F90-D239-4D87-B71F-E267818897D2}" type="presParOf" srcId="{1565CFE0-081B-472D-9B9C-64503674C82D}" destId="{71526035-BE23-42A5-9D2B-F794CB172D78}" srcOrd="1" destOrd="0" presId="urn:microsoft.com/office/officeart/2005/8/layout/cycle3"/>
    <dgm:cxn modelId="{0802EF98-451C-4897-B537-5C156D8F512D}" type="presParOf" srcId="{1565CFE0-081B-472D-9B9C-64503674C82D}" destId="{16D58D82-A55C-4C0E-916E-98909C480B56}" srcOrd="2" destOrd="0" presId="urn:microsoft.com/office/officeart/2005/8/layout/cycle3"/>
    <dgm:cxn modelId="{82C5BAFB-71E2-490B-98BB-AED8786CF7C6}" type="presParOf" srcId="{1565CFE0-081B-472D-9B9C-64503674C82D}" destId="{50580921-399E-45E3-A465-20BA088682B2}" srcOrd="3" destOrd="0" presId="urn:microsoft.com/office/officeart/2005/8/layout/cycle3"/>
    <dgm:cxn modelId="{38479D01-6C9E-45C0-B3AC-2DF31ED5AA5C}" type="presParOf" srcId="{1565CFE0-081B-472D-9B9C-64503674C82D}" destId="{1D7C53AE-5086-4B80-A3A0-1F7BBE9B84F9}" srcOrd="4"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526035-BE23-42A5-9D2B-F794CB172D78}">
      <dsp:nvSpPr>
        <dsp:cNvPr id="0" name=""/>
        <dsp:cNvSpPr/>
      </dsp:nvSpPr>
      <dsp:spPr>
        <a:xfrm>
          <a:off x="942258" y="-103197"/>
          <a:ext cx="4884234" cy="4884234"/>
        </a:xfrm>
        <a:prstGeom prst="circularArrow">
          <a:avLst>
            <a:gd name="adj1" fmla="val 4668"/>
            <a:gd name="adj2" fmla="val 272909"/>
            <a:gd name="adj3" fmla="val 12954843"/>
            <a:gd name="adj4" fmla="val 17947227"/>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1E82D5-7F00-454E-8D69-F19105A01575}">
      <dsp:nvSpPr>
        <dsp:cNvPr id="0" name=""/>
        <dsp:cNvSpPr/>
      </dsp:nvSpPr>
      <dsp:spPr>
        <a:xfrm>
          <a:off x="1809517" y="1397"/>
          <a:ext cx="3149717" cy="1574858"/>
        </a:xfrm>
        <a:prstGeom prst="roundRect">
          <a:avLst/>
        </a:prstGeom>
        <a:solidFill>
          <a:schemeClr val="accent2">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Pennies begin their life as a roll of core steel fed into a punch press that churns out blank coins</a:t>
          </a:r>
          <a:endParaRPr lang="en-CA" sz="1800" kern="1200" dirty="0"/>
        </a:p>
      </dsp:txBody>
      <dsp:txXfrm>
        <a:off x="1809517" y="1397"/>
        <a:ext cx="3149717" cy="1574858"/>
      </dsp:txXfrm>
    </dsp:sp>
    <dsp:sp modelId="{16D58D82-A55C-4C0E-916E-98909C480B56}">
      <dsp:nvSpPr>
        <dsp:cNvPr id="0" name=""/>
        <dsp:cNvSpPr/>
      </dsp:nvSpPr>
      <dsp:spPr>
        <a:xfrm>
          <a:off x="0" y="1790006"/>
          <a:ext cx="3149717" cy="1574858"/>
        </a:xfrm>
        <a:prstGeom prst="roundRect">
          <a:avLst/>
        </a:prstGeom>
        <a:solidFill>
          <a:schemeClr val="accent3">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smtClean="0"/>
            <a:t>After plating, the blanks are dried, polished and inspected before proceeding to the coining press where they are stamped</a:t>
          </a:r>
          <a:endParaRPr lang="en-CA" sz="1800" kern="1200" dirty="0" smtClean="0"/>
        </a:p>
      </dsp:txBody>
      <dsp:txXfrm>
        <a:off x="0" y="1790006"/>
        <a:ext cx="3149717" cy="1574858"/>
      </dsp:txXfrm>
    </dsp:sp>
    <dsp:sp modelId="{50580921-399E-45E3-A465-20BA088682B2}">
      <dsp:nvSpPr>
        <dsp:cNvPr id="0" name=""/>
        <dsp:cNvSpPr/>
      </dsp:nvSpPr>
      <dsp:spPr>
        <a:xfrm>
          <a:off x="1729293" y="3510325"/>
          <a:ext cx="3149717" cy="1574858"/>
        </a:xfrm>
        <a:prstGeom prst="roundRect">
          <a:avLst/>
        </a:prstGeom>
        <a:solidFill>
          <a:schemeClr val="accent4">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smtClean="0"/>
            <a:t>Blanks are next electro-plated with mixture of nickel and copper</a:t>
          </a:r>
          <a:endParaRPr lang="en-CA" sz="1800" kern="1200" dirty="0" smtClean="0"/>
        </a:p>
      </dsp:txBody>
      <dsp:txXfrm>
        <a:off x="1729293" y="3510325"/>
        <a:ext cx="3149717" cy="1574858"/>
      </dsp:txXfrm>
    </dsp:sp>
    <dsp:sp modelId="{1D7C53AE-5086-4B80-A3A0-1F7BBE9B84F9}">
      <dsp:nvSpPr>
        <dsp:cNvPr id="0" name=""/>
        <dsp:cNvSpPr/>
      </dsp:nvSpPr>
      <dsp:spPr>
        <a:xfrm>
          <a:off x="3619034" y="1870008"/>
          <a:ext cx="3149717" cy="1528652"/>
        </a:xfrm>
        <a:prstGeom prst="roundRect">
          <a:avLst/>
        </a:prstGeom>
        <a:solidFill>
          <a:schemeClr val="accent5">
            <a:hueOff val="0"/>
            <a:satOff val="0"/>
            <a:lumOff val="0"/>
            <a:alphaOff val="0"/>
          </a:schemeClr>
        </a:solidFill>
        <a:ln w="60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These blanks are refined by removing rough edges</a:t>
          </a:r>
        </a:p>
      </dsp:txBody>
      <dsp:txXfrm>
        <a:off x="3619034" y="1870008"/>
        <a:ext cx="3149717" cy="152865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054E4-4789-40B2-BA17-011C7D817155}" type="datetimeFigureOut">
              <a:rPr lang="en-CA" smtClean="0"/>
              <a:pPr/>
              <a:t>20/03/2011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DBA7D-FE16-4E6A-82A1-83B990F1B0F0}"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A0DBA7D-FE16-4E6A-82A1-83B990F1B0F0}"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A0DBA7D-FE16-4E6A-82A1-83B990F1B0F0}"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A0DBA7D-FE16-4E6A-82A1-83B990F1B0F0}"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A0DBA7D-FE16-4E6A-82A1-83B990F1B0F0}"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A0DBA7D-FE16-4E6A-82A1-83B990F1B0F0}"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A0DBA7D-FE16-4E6A-82A1-83B990F1B0F0}"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A0DBA7D-FE16-4E6A-82A1-83B990F1B0F0}"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A0DBA7D-FE16-4E6A-82A1-83B990F1B0F0}"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A0DBA7D-FE16-4E6A-82A1-83B990F1B0F0}"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2" cstate="print"/>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FB9F67C7-8835-46D0-96F8-4A6ED5B36E4E}" type="datetimeFigureOut">
              <a:rPr lang="en-CA" smtClean="0"/>
              <a:pPr/>
              <a:t>20/03/2011</a:t>
            </a:fld>
            <a:endParaRPr lang="en-CA"/>
          </a:p>
        </p:txBody>
      </p:sp>
      <p:sp>
        <p:nvSpPr>
          <p:cNvPr id="5" name="Footer Placeholder 4"/>
          <p:cNvSpPr>
            <a:spLocks noGrp="1"/>
          </p:cNvSpPr>
          <p:nvPr>
            <p:ph type="ftr" sz="quarter" idx="11"/>
          </p:nvPr>
        </p:nvSpPr>
        <p:spPr>
          <a:xfrm>
            <a:off x="228600" y="5715000"/>
            <a:ext cx="2667000" cy="228600"/>
          </a:xfrm>
        </p:spPr>
        <p:txBody>
          <a:bodyPr/>
          <a:lstStyle/>
          <a:p>
            <a:endParaRPr lang="en-CA"/>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C74CBA11-EE41-43FA-B03C-1F0A25F44F8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B9F67C7-8835-46D0-96F8-4A6ED5B36E4E}" type="datetimeFigureOut">
              <a:rPr lang="en-CA" smtClean="0"/>
              <a:pPr/>
              <a:t>20/03/2011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4CBA11-EE41-43FA-B03C-1F0A25F44F8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B9F67C7-8835-46D0-96F8-4A6ED5B36E4E}" type="datetimeFigureOut">
              <a:rPr lang="en-CA" smtClean="0"/>
              <a:pPr/>
              <a:t>20/03/2011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4CBA11-EE41-43FA-B03C-1F0A25F44F8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B9F67C7-8835-46D0-96F8-4A6ED5B36E4E}" type="datetimeFigureOut">
              <a:rPr lang="en-CA" smtClean="0"/>
              <a:pPr/>
              <a:t>20/03/2011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4CBA11-EE41-43FA-B03C-1F0A25F44F8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2" cstate="print"/>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9F67C7-8835-46D0-96F8-4A6ED5B36E4E}" type="datetimeFigureOut">
              <a:rPr lang="en-CA" smtClean="0"/>
              <a:pPr/>
              <a:t>20/03/2011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74CBA11-EE41-43FA-B03C-1F0A25F44F8F}"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B9F67C7-8835-46D0-96F8-4A6ED5B36E4E}" type="datetimeFigureOut">
              <a:rPr lang="en-CA" smtClean="0"/>
              <a:pPr/>
              <a:t>20/03/2011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4CBA11-EE41-43FA-B03C-1F0A25F44F8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B9F67C7-8835-46D0-96F8-4A6ED5B36E4E}" type="datetimeFigureOut">
              <a:rPr lang="en-CA" smtClean="0"/>
              <a:pPr/>
              <a:t>20/03/2011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74CBA11-EE41-43FA-B03C-1F0A25F44F8F}"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B9F67C7-8835-46D0-96F8-4A6ED5B36E4E}" type="datetimeFigureOut">
              <a:rPr lang="en-CA" smtClean="0"/>
              <a:pPr/>
              <a:t>20/03/2011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74CBA11-EE41-43FA-B03C-1F0A25F44F8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F67C7-8835-46D0-96F8-4A6ED5B36E4E}" type="datetimeFigureOut">
              <a:rPr lang="en-CA" smtClean="0"/>
              <a:pPr/>
              <a:t>20/03/2011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74CBA11-EE41-43FA-B03C-1F0A25F44F8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2" cstate="print"/>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F67C7-8835-46D0-96F8-4A6ED5B36E4E}" type="datetimeFigureOut">
              <a:rPr lang="en-CA" smtClean="0"/>
              <a:pPr/>
              <a:t>20/03/2011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4CBA11-EE41-43FA-B03C-1F0A25F44F8F}"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2" cstate="print"/>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FB9F67C7-8835-46D0-96F8-4A6ED5B36E4E}" type="datetimeFigureOut">
              <a:rPr lang="en-CA" smtClean="0"/>
              <a:pPr/>
              <a:t>20/03/2011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74CBA11-EE41-43FA-B03C-1F0A25F44F8F}"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3" cstate="print"/>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FB9F67C7-8835-46D0-96F8-4A6ED5B36E4E}" type="datetimeFigureOut">
              <a:rPr lang="en-CA" smtClean="0"/>
              <a:pPr/>
              <a:t>20/03/2011</a:t>
            </a:fld>
            <a:endParaRPr lang="en-CA"/>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en-CA"/>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C74CBA11-EE41-43FA-B03C-1F0A25F44F8F}"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l" defTabSz="914400" rtl="0" eaLnBrk="1" latinLnBrk="0" hangingPunct="1">
        <a:spcBef>
          <a:spcPts val="1500"/>
        </a:spcBef>
        <a:buFontTx/>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defTabSz="914400" rtl="0"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Penny" TargetMode="External"/><Relationship Id="rId3" Type="http://schemas.openxmlformats.org/officeDocument/2006/relationships/audio" Target="../media/audio9.wav"/><Relationship Id="rId7" Type="http://schemas.openxmlformats.org/officeDocument/2006/relationships/hyperlink" Target="http://www.csa.com/discoveryguides/copper/overview.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en.wikipedia.org/wiki/Copper" TargetMode="External"/><Relationship Id="rId5" Type="http://schemas.openxmlformats.org/officeDocument/2006/relationships/hyperlink" Target="http://seeker401.wordpress.com/2010/04/11/royal-canadian-mint-in-winnipeg/" TargetMode="External"/><Relationship Id="rId4" Type="http://schemas.openxmlformats.org/officeDocument/2006/relationships/hyperlink" Target="http://www.mint.ca/" TargetMode="External"/><Relationship Id="rId9" Type="http://schemas.openxmlformats.org/officeDocument/2006/relationships/hyperlink" Target="http://en.wikipedia.org/wiki/History_of_mon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6000" dirty="0" smtClean="0"/>
              <a:t>Pennies</a:t>
            </a:r>
            <a:endParaRPr lang="en-CA" sz="6000" dirty="0"/>
          </a:p>
        </p:txBody>
      </p:sp>
      <p:sp>
        <p:nvSpPr>
          <p:cNvPr id="3" name="Subtitle 2"/>
          <p:cNvSpPr>
            <a:spLocks noGrp="1"/>
          </p:cNvSpPr>
          <p:nvPr>
            <p:ph type="subTitle" idx="1"/>
          </p:nvPr>
        </p:nvSpPr>
        <p:spPr/>
        <p:txBody>
          <a:bodyPr>
            <a:normAutofit/>
          </a:bodyPr>
          <a:lstStyle/>
          <a:p>
            <a:r>
              <a:rPr lang="en-CA" sz="2800" dirty="0" smtClean="0"/>
              <a:t>Copper in your pocket</a:t>
            </a:r>
            <a:endParaRPr lang="en-CA" sz="2800" dirty="0"/>
          </a:p>
        </p:txBody>
      </p:sp>
      <p:sp>
        <p:nvSpPr>
          <p:cNvPr id="4" name="TextBox 3"/>
          <p:cNvSpPr txBox="1"/>
          <p:nvPr/>
        </p:nvSpPr>
        <p:spPr>
          <a:xfrm>
            <a:off x="0" y="6488668"/>
            <a:ext cx="4624023" cy="369332"/>
          </a:xfrm>
          <a:prstGeom prst="rect">
            <a:avLst/>
          </a:prstGeom>
          <a:noFill/>
        </p:spPr>
        <p:txBody>
          <a:bodyPr wrap="square" rtlCol="0">
            <a:spAutoFit/>
          </a:bodyPr>
          <a:lstStyle/>
          <a:p>
            <a:r>
              <a:rPr lang="en-CA" dirty="0" smtClean="0"/>
              <a:t>Click space bar for effects and turn up sound</a:t>
            </a:r>
            <a:endParaRPr lang="en-CA" dirty="0"/>
          </a:p>
        </p:txBody>
      </p:sp>
      <p:pic>
        <p:nvPicPr>
          <p:cNvPr id="15362" name="Picture 2" descr="http://www.collectibles-articles.com/antique/collectible-image-large/canada-2011-1-cent-brand-new-uncirculated-canada-penny_190491202101.jpg"/>
          <p:cNvPicPr>
            <a:picLocks noChangeAspect="1" noChangeArrowheads="1"/>
          </p:cNvPicPr>
          <p:nvPr/>
        </p:nvPicPr>
        <p:blipFill>
          <a:blip r:embed="rId4" cstate="print"/>
          <a:srcRect/>
          <a:stretch>
            <a:fillRect/>
          </a:stretch>
        </p:blipFill>
        <p:spPr bwMode="auto">
          <a:xfrm>
            <a:off x="5436096" y="3501008"/>
            <a:ext cx="3312368" cy="3163312"/>
          </a:xfrm>
          <a:prstGeom prst="rect">
            <a:avLst/>
          </a:prstGeom>
          <a:noFill/>
          <a:effectLst>
            <a:softEdge rad="127000"/>
          </a:effectLst>
        </p:spPr>
      </p:pic>
    </p:spTree>
  </p:cSld>
  <p:clrMapOvr>
    <a:masterClrMapping/>
  </p:clrMapOvr>
  <p:transition spd="slow">
    <p:wheel spokes="8"/>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150"/>
                            </p:stCondLst>
                            <p:childTnLst>
                              <p:par>
                                <p:cTn id="21" presetID="5" presetClass="entr" presetSubtype="10" fill="hold" nodeType="afterEffect">
                                  <p:stCondLst>
                                    <p:cond delay="0"/>
                                  </p:stCondLst>
                                  <p:iterate type="lt">
                                    <p:tmPct val="0"/>
                                  </p:iterate>
                                  <p:childTnLst>
                                    <p:set>
                                      <p:cBhvr>
                                        <p:cTn id="22" dur="1" fill="hold">
                                          <p:stCondLst>
                                            <p:cond delay="0"/>
                                          </p:stCondLst>
                                        </p:cTn>
                                        <p:tgtEl>
                                          <p:spTgt spid="15362"/>
                                        </p:tgtEl>
                                        <p:attrNameLst>
                                          <p:attrName>style.visibility</p:attrName>
                                        </p:attrNameLst>
                                      </p:cBhvr>
                                      <p:to>
                                        <p:strVal val="visible"/>
                                      </p:to>
                                    </p:set>
                                    <p:animEffect transition="in" filter="checkerboard(across)">
                                      <p:cBhvr>
                                        <p:cTn id="23"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lumMod val="95000"/>
                    <a:lumOff val="5000"/>
                  </a:schemeClr>
                </a:solidFill>
              </a:rPr>
              <a:t>Open your wallet</a:t>
            </a:r>
            <a:endParaRPr lang="en-CA" dirty="0">
              <a:solidFill>
                <a:schemeClr val="bg1">
                  <a:lumMod val="95000"/>
                  <a:lumOff val="5000"/>
                </a:schemeClr>
              </a:solidFill>
            </a:endParaRPr>
          </a:p>
        </p:txBody>
      </p:sp>
      <p:sp>
        <p:nvSpPr>
          <p:cNvPr id="3" name="Content Placeholder 2"/>
          <p:cNvSpPr>
            <a:spLocks noGrp="1"/>
          </p:cNvSpPr>
          <p:nvPr>
            <p:ph idx="1"/>
          </p:nvPr>
        </p:nvSpPr>
        <p:spPr/>
        <p:txBody>
          <a:bodyPr/>
          <a:lstStyle/>
          <a:p>
            <a:r>
              <a:rPr lang="en-CA" dirty="0" smtClean="0"/>
              <a:t>What do you see inside? Chances are you will see a lot of pennies!</a:t>
            </a:r>
          </a:p>
          <a:p>
            <a:r>
              <a:rPr lang="en-CA" dirty="0" smtClean="0"/>
              <a:t>Have you ever wondered where they come from and what they are made of?</a:t>
            </a:r>
          </a:p>
          <a:p>
            <a:r>
              <a:rPr lang="en-CA" dirty="0" smtClean="0"/>
              <a:t>Let me take you on a learning journey...</a:t>
            </a:r>
            <a:endParaRPr lang="en-CA" dirty="0"/>
          </a:p>
        </p:txBody>
      </p:sp>
    </p:spTree>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3">
                                            <p:txEl>
                                              <p:pRg st="0" end="0"/>
                                            </p:txEl>
                                          </p:spTgt>
                                        </p:tgtEl>
                                      </p:cBhvr>
                                    </p:animEffect>
                                  </p:childTnLst>
                                </p:cTn>
                              </p:par>
                            </p:childTnLst>
                          </p:cTn>
                        </p:par>
                        <p:par>
                          <p:cTn id="20" fill="hold">
                            <p:stCondLst>
                              <p:cond delay="67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3">
                                            <p:txEl>
                                              <p:pRg st="1" end="1"/>
                                            </p:txEl>
                                          </p:spTgt>
                                        </p:tgtEl>
                                      </p:cBhvr>
                                    </p:animEffect>
                                  </p:childTnLst>
                                </p:cTn>
                              </p:par>
                            </p:childTnLst>
                          </p:cTn>
                        </p:par>
                        <p:par>
                          <p:cTn id="28" fill="hold">
                            <p:stCondLst>
                              <p:cond delay="133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lumMod val="95000"/>
                    <a:lumOff val="5000"/>
                  </a:schemeClr>
                </a:solidFill>
              </a:rPr>
              <a:t>Big bucks in Winnipeg</a:t>
            </a:r>
            <a:endParaRPr lang="en-CA" dirty="0">
              <a:solidFill>
                <a:schemeClr val="bg1">
                  <a:lumMod val="95000"/>
                  <a:lumOff val="5000"/>
                </a:schemeClr>
              </a:solidFill>
            </a:endParaRPr>
          </a:p>
        </p:txBody>
      </p:sp>
      <p:sp>
        <p:nvSpPr>
          <p:cNvPr id="3" name="Content Placeholder 2"/>
          <p:cNvSpPr>
            <a:spLocks noGrp="1"/>
          </p:cNvSpPr>
          <p:nvPr>
            <p:ph idx="1"/>
          </p:nvPr>
        </p:nvSpPr>
        <p:spPr/>
        <p:txBody>
          <a:bodyPr/>
          <a:lstStyle/>
          <a:p>
            <a:r>
              <a:rPr lang="en-CA" dirty="0" smtClean="0"/>
              <a:t>Pennies are produced at the Royal Canadian Mint production facility in Winnipeg, Manitoba.</a:t>
            </a:r>
          </a:p>
          <a:p>
            <a:r>
              <a:rPr lang="en-CA" dirty="0" smtClean="0"/>
              <a:t>In 2009, 455 680 000 pennies were produced for circulation.</a:t>
            </a:r>
            <a:endParaRPr lang="en-CA" dirty="0"/>
          </a:p>
        </p:txBody>
      </p:sp>
      <p:pic>
        <p:nvPicPr>
          <p:cNvPr id="17410" name="Picture 2" descr="http://seeker401.files.wordpress.com/2010/04/royal-canadian-mint-winnipeg-cdn1243.jpg"/>
          <p:cNvPicPr>
            <a:picLocks noChangeAspect="1" noChangeArrowheads="1"/>
          </p:cNvPicPr>
          <p:nvPr/>
        </p:nvPicPr>
        <p:blipFill>
          <a:blip r:embed="rId4" cstate="print"/>
          <a:srcRect/>
          <a:stretch>
            <a:fillRect/>
          </a:stretch>
        </p:blipFill>
        <p:spPr bwMode="auto">
          <a:xfrm>
            <a:off x="5076056" y="3861048"/>
            <a:ext cx="3923928" cy="2800701"/>
          </a:xfrm>
          <a:prstGeom prst="rect">
            <a:avLst/>
          </a:prstGeom>
          <a:noFill/>
          <a:effectLst>
            <a:softEdge rad="127000"/>
          </a:effectLst>
        </p:spPr>
      </p:pic>
    </p:spTree>
  </p:cSld>
  <p:clrMapOvr>
    <a:masterClrMapping/>
  </p:clrMapOvr>
  <p:transition spd="slow">
    <p:wheel spokes="8"/>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5" presetClass="entr" presetSubtype="10" fill="hold" nodeType="afterEffect">
                                  <p:stCondLst>
                                    <p:cond delay="0"/>
                                  </p:stCondLst>
                                  <p:childTnLst>
                                    <p:set>
                                      <p:cBhvr>
                                        <p:cTn id="14" dur="1" fill="hold">
                                          <p:stCondLst>
                                            <p:cond delay="0"/>
                                          </p:stCondLst>
                                        </p:cTn>
                                        <p:tgtEl>
                                          <p:spTgt spid="17410"/>
                                        </p:tgtEl>
                                        <p:attrNameLst>
                                          <p:attrName>style.visibility</p:attrName>
                                        </p:attrNameLst>
                                      </p:cBhvr>
                                      <p:to>
                                        <p:strVal val="visible"/>
                                      </p:to>
                                    </p:set>
                                    <p:animEffect transition="in" filter="checkerboard(across)">
                                      <p:cBhvr>
                                        <p:cTn id="15" dur="500"/>
                                        <p:tgtEl>
                                          <p:spTgt spid="17410"/>
                                        </p:tgtEl>
                                      </p:cBhvr>
                                    </p:animEffect>
                                  </p:childTnLst>
                                </p:cTn>
                              </p:par>
                            </p:childTnLst>
                          </p:cTn>
                        </p:par>
                        <p:par>
                          <p:cTn id="16" fill="hold">
                            <p:stCondLst>
                              <p:cond delay="10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3">
                                            <p:txEl>
                                              <p:pRg st="0" end="0"/>
                                            </p:txEl>
                                          </p:spTgt>
                                        </p:tgtEl>
                                      </p:cBhvr>
                                    </p:animEffect>
                                  </p:childTnLst>
                                </p:cTn>
                              </p:par>
                            </p:childTnLst>
                          </p:cTn>
                        </p:par>
                        <p:par>
                          <p:cTn id="24" fill="hold">
                            <p:stCondLst>
                              <p:cond delay="97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9"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210146"/>
          </a:xfrm>
        </p:spPr>
        <p:txBody>
          <a:bodyPr/>
          <a:lstStyle/>
          <a:p>
            <a:r>
              <a:rPr lang="en-CA" dirty="0" smtClean="0">
                <a:solidFill>
                  <a:schemeClr val="bg1"/>
                </a:solidFill>
              </a:rPr>
              <a:t>Stampeding coins</a:t>
            </a:r>
            <a:endParaRPr lang="en-CA" dirty="0">
              <a:solidFill>
                <a:schemeClr val="bg1"/>
              </a:solidFill>
            </a:endParaRPr>
          </a:p>
        </p:txBody>
      </p:sp>
      <p:graphicFrame>
        <p:nvGraphicFramePr>
          <p:cNvPr id="4" name="Content Placeholder 3"/>
          <p:cNvGraphicFramePr>
            <a:graphicFrameLocks noGrp="1"/>
          </p:cNvGraphicFramePr>
          <p:nvPr>
            <p:ph idx="1"/>
          </p:nvPr>
        </p:nvGraphicFramePr>
        <p:xfrm>
          <a:off x="1331640" y="1556792"/>
          <a:ext cx="6768752" cy="5085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Recorded Sound">
            <a:hlinkClick r:id="" action="ppaction://media"/>
          </p:cNvPr>
          <p:cNvPicPr>
            <a:picLocks noRot="1" noChangeAspect="1"/>
          </p:cNvPicPr>
          <p:nvPr>
            <a:wavAudioFile r:embed="rId1" name="Recorded Sound"/>
          </p:nvPr>
        </p:nvPicPr>
        <p:blipFill>
          <a:blip r:embed="rId9" cstate="print"/>
          <a:stretch>
            <a:fillRect/>
          </a:stretch>
        </p:blipFill>
        <p:spPr>
          <a:xfrm>
            <a:off x="8991600" y="6858000"/>
            <a:ext cx="304800" cy="304800"/>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1" presetClass="mediacall" presetSubtype="0" fill="hold" nodeType="afterEffect">
                                  <p:stCondLst>
                                    <p:cond delay="0"/>
                                  </p:stCondLst>
                                  <p:childTnLst>
                                    <p:cmd type="call" cmd="playFrom(0.0)">
                                      <p:cBhvr>
                                        <p:cTn id="14" dur="6640" fill="hold"/>
                                        <p:tgtEl>
                                          <p:spTgt spid="7"/>
                                        </p:tgtEl>
                                      </p:cBhvr>
                                    </p:cmd>
                                  </p:childTnLst>
                                </p:cTn>
                              </p:par>
                            </p:childTnLst>
                          </p:cTn>
                        </p:par>
                        <p:par>
                          <p:cTn id="15" fill="hold">
                            <p:stCondLst>
                              <p:cond delay="7143"/>
                            </p:stCondLst>
                            <p:childTnLst>
                              <p:par>
                                <p:cTn id="16" presetID="35" presetClass="entr" presetSubtype="0" fill="hold" grpId="1" nodeType="after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style.rotation</p:attrName>
                                        </p:attrNameLst>
                                      </p:cBhvr>
                                      <p:tavLst>
                                        <p:tav tm="0">
                                          <p:val>
                                            <p:fltVal val="720"/>
                                          </p:val>
                                        </p:tav>
                                        <p:tav tm="100000">
                                          <p:val>
                                            <p:fltVal val="0"/>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2" grpId="0"/>
      <p:bldGraphic spid="4" grpId="1">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obliqueTopLeft"/>
            <a:lightRig rig="threePt" dir="t"/>
          </a:scene3d>
        </p:spPr>
        <p:txBody>
          <a:bodyPr>
            <a:normAutofit/>
          </a:bodyPr>
          <a:lstStyle/>
          <a:p>
            <a:r>
              <a:rPr lang="en-CA" dirty="0" smtClean="0">
                <a:solidFill>
                  <a:schemeClr val="bg1"/>
                </a:solidFill>
              </a:rPr>
              <a:t> A century of pennies ...</a:t>
            </a:r>
            <a:br>
              <a:rPr lang="en-CA" dirty="0" smtClean="0">
                <a:solidFill>
                  <a:schemeClr val="bg1"/>
                </a:solidFill>
              </a:rPr>
            </a:br>
            <a:endParaRPr lang="en-CA" sz="2800" dirty="0"/>
          </a:p>
        </p:txBody>
      </p:sp>
      <p:sp>
        <p:nvSpPr>
          <p:cNvPr id="3" name="Text Placeholder 2"/>
          <p:cNvSpPr>
            <a:spLocks noGrp="1"/>
          </p:cNvSpPr>
          <p:nvPr>
            <p:ph type="body" idx="1"/>
          </p:nvPr>
        </p:nvSpPr>
        <p:spPr/>
        <p:txBody>
          <a:bodyPr/>
          <a:lstStyle/>
          <a:p>
            <a:r>
              <a:rPr lang="en-CA" dirty="0" smtClean="0"/>
              <a:t>1908 -1996</a:t>
            </a:r>
            <a:endParaRPr lang="en-CA" dirty="0"/>
          </a:p>
        </p:txBody>
      </p:sp>
      <p:sp>
        <p:nvSpPr>
          <p:cNvPr id="4" name="Content Placeholder 3"/>
          <p:cNvSpPr>
            <a:spLocks noGrp="1"/>
          </p:cNvSpPr>
          <p:nvPr>
            <p:ph sz="half" idx="2"/>
          </p:nvPr>
        </p:nvSpPr>
        <p:spPr>
          <a:xfrm>
            <a:off x="1371600" y="2819400"/>
            <a:ext cx="2743200" cy="3777952"/>
          </a:xfrm>
        </p:spPr>
        <p:txBody>
          <a:bodyPr>
            <a:normAutofit lnSpcReduction="10000"/>
          </a:bodyPr>
          <a:lstStyle/>
          <a:p>
            <a:r>
              <a:rPr lang="en-CA" dirty="0" smtClean="0"/>
              <a:t>Weight:</a:t>
            </a:r>
          </a:p>
          <a:p>
            <a:pPr>
              <a:buNone/>
            </a:pPr>
            <a:r>
              <a:rPr lang="en-CA" dirty="0" smtClean="0"/>
              <a:t>	5.67 g  - 2.5 g</a:t>
            </a:r>
          </a:p>
          <a:p>
            <a:r>
              <a:rPr lang="en-CA" dirty="0" smtClean="0"/>
              <a:t>Diameter:</a:t>
            </a:r>
          </a:p>
          <a:p>
            <a:pPr>
              <a:buNone/>
            </a:pPr>
            <a:r>
              <a:rPr lang="en-CA" dirty="0" smtClean="0"/>
              <a:t>	25.4 mm -  19.1 mm</a:t>
            </a:r>
          </a:p>
          <a:p>
            <a:r>
              <a:rPr lang="en-CA" dirty="0" smtClean="0"/>
              <a:t>Composition:</a:t>
            </a:r>
          </a:p>
          <a:p>
            <a:pPr>
              <a:buNone/>
            </a:pPr>
            <a:r>
              <a:rPr lang="en-CA" dirty="0" smtClean="0"/>
              <a:t>	95.5 % -  98 % Copper</a:t>
            </a:r>
          </a:p>
          <a:p>
            <a:pPr>
              <a:buNone/>
            </a:pPr>
            <a:r>
              <a:rPr lang="en-CA" dirty="0" smtClean="0"/>
              <a:t>	1.75 % -   3 % Tin</a:t>
            </a:r>
          </a:p>
          <a:p>
            <a:pPr>
              <a:buNone/>
            </a:pPr>
            <a:r>
              <a:rPr lang="en-CA" dirty="0" smtClean="0"/>
              <a:t>	1.5 % - 0.25 % Zinc</a:t>
            </a:r>
          </a:p>
          <a:p>
            <a:pPr>
              <a:buNone/>
            </a:pPr>
            <a:r>
              <a:rPr lang="en-CA" dirty="0" smtClean="0"/>
              <a:t>	</a:t>
            </a:r>
          </a:p>
          <a:p>
            <a:pPr>
              <a:buNone/>
            </a:pPr>
            <a:endParaRPr lang="en-CA" dirty="0"/>
          </a:p>
        </p:txBody>
      </p:sp>
      <p:sp>
        <p:nvSpPr>
          <p:cNvPr id="5" name="Text Placeholder 4"/>
          <p:cNvSpPr>
            <a:spLocks noGrp="1"/>
          </p:cNvSpPr>
          <p:nvPr>
            <p:ph type="body" sz="quarter" idx="3"/>
          </p:nvPr>
        </p:nvSpPr>
        <p:spPr>
          <a:xfrm>
            <a:off x="5220072" y="1988840"/>
            <a:ext cx="2743200" cy="639762"/>
          </a:xfrm>
        </p:spPr>
        <p:txBody>
          <a:bodyPr/>
          <a:lstStyle/>
          <a:p>
            <a:r>
              <a:rPr lang="en-CA" dirty="0" smtClean="0"/>
              <a:t>1997-2011</a:t>
            </a:r>
            <a:endParaRPr lang="en-CA" dirty="0"/>
          </a:p>
        </p:txBody>
      </p:sp>
      <p:sp>
        <p:nvSpPr>
          <p:cNvPr id="6" name="Content Placeholder 5"/>
          <p:cNvSpPr>
            <a:spLocks noGrp="1"/>
          </p:cNvSpPr>
          <p:nvPr>
            <p:ph sz="quarter" idx="4"/>
          </p:nvPr>
        </p:nvSpPr>
        <p:spPr/>
        <p:txBody>
          <a:bodyPr>
            <a:normAutofit fontScale="92500" lnSpcReduction="10000"/>
          </a:bodyPr>
          <a:lstStyle/>
          <a:p>
            <a:r>
              <a:rPr lang="en-CA" dirty="0" smtClean="0"/>
              <a:t>Weight :</a:t>
            </a:r>
          </a:p>
          <a:p>
            <a:pPr>
              <a:buNone/>
            </a:pPr>
            <a:r>
              <a:rPr lang="en-CA" dirty="0" smtClean="0"/>
              <a:t>	2.25 g –2.35 g</a:t>
            </a:r>
          </a:p>
          <a:p>
            <a:r>
              <a:rPr lang="en-CA" dirty="0" smtClean="0"/>
              <a:t>Diameter:</a:t>
            </a:r>
          </a:p>
          <a:p>
            <a:pPr>
              <a:buNone/>
            </a:pPr>
            <a:r>
              <a:rPr lang="en-CA" dirty="0" smtClean="0"/>
              <a:t>	19.05 mm</a:t>
            </a:r>
          </a:p>
          <a:p>
            <a:r>
              <a:rPr lang="en-CA" dirty="0" smtClean="0"/>
              <a:t>Composition:</a:t>
            </a:r>
          </a:p>
          <a:p>
            <a:pPr>
              <a:buNone/>
            </a:pPr>
            <a:r>
              <a:rPr lang="en-CA" dirty="0" smtClean="0"/>
              <a:t>	98.4 %  Zinc + 1.6 % Copper (1997-1999)</a:t>
            </a:r>
          </a:p>
          <a:p>
            <a:pPr>
              <a:buNone/>
            </a:pPr>
            <a:r>
              <a:rPr lang="en-CA" dirty="0" smtClean="0"/>
              <a:t>	94 % Steel  + 1.5 % Nickel + 4.5 % Copper (2000 -)</a:t>
            </a:r>
          </a:p>
          <a:p>
            <a:pPr>
              <a:buNone/>
            </a:pPr>
            <a:endParaRPr lang="en-CA" dirty="0" smtClean="0"/>
          </a:p>
          <a:p>
            <a:endParaRPr lang="en-CA" dirty="0" smtClean="0"/>
          </a:p>
          <a:p>
            <a:endParaRPr lang="en-CA" dirty="0"/>
          </a:p>
        </p:txBody>
      </p:sp>
      <p:sp>
        <p:nvSpPr>
          <p:cNvPr id="7" name="TextBox 6"/>
          <p:cNvSpPr txBox="1"/>
          <p:nvPr/>
        </p:nvSpPr>
        <p:spPr>
          <a:xfrm>
            <a:off x="3347864" y="1268760"/>
            <a:ext cx="1999715" cy="523220"/>
          </a:xfrm>
          <a:prstGeom prst="rect">
            <a:avLst/>
          </a:prstGeom>
          <a:noFill/>
        </p:spPr>
        <p:txBody>
          <a:bodyPr wrap="square" rtlCol="0">
            <a:spAutoFit/>
          </a:bodyPr>
          <a:lstStyle/>
          <a:p>
            <a:r>
              <a:rPr lang="en-CA" sz="2800" dirty="0" smtClean="0">
                <a:solidFill>
                  <a:schemeClr val="bg1"/>
                </a:solidFill>
              </a:rPr>
              <a:t>(plus a few)</a:t>
            </a:r>
            <a:endParaRPr lang="en-CA" sz="2800" dirty="0"/>
          </a:p>
        </p:txBody>
      </p:sp>
    </p:spTree>
  </p:cSld>
  <p:clrMapOvr>
    <a:masterClrMapping/>
  </p:clrMapOvr>
  <p:transition spd="slow">
    <p:wheel spokes="8"/>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childTnLst>
                          </p:cTn>
                        </p:par>
                        <p:par>
                          <p:cTn id="12" fill="hold">
                            <p:stCondLst>
                              <p:cond delay="3000"/>
                            </p:stCondLst>
                            <p:childTnLst>
                              <p:par>
                                <p:cTn id="13" presetID="53"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7" dur="2000"/>
                                        <p:tgtEl>
                                          <p:spTgt spid="7">
                                            <p:txEl>
                                              <p:pRg st="0" end="0"/>
                                            </p:txEl>
                                          </p:spTgt>
                                        </p:tgtEl>
                                      </p:cBhvr>
                                    </p:animEffect>
                                  </p:childTnLst>
                                </p:cTn>
                              </p:par>
                            </p:childTnLst>
                          </p:cTn>
                        </p:par>
                        <p:par>
                          <p:cTn id="18" fill="hold">
                            <p:stCondLst>
                              <p:cond delay="5000"/>
                            </p:stCondLst>
                            <p:childTnLst>
                              <p:par>
                                <p:cTn id="19" presetID="4" presetClass="entr" presetSubtype="16" fill="hold"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ox(in)">
                                      <p:cBhvr>
                                        <p:cTn id="21" dur="2000"/>
                                        <p:tgtEl>
                                          <p:spTgt spid="3">
                                            <p:txEl>
                                              <p:pRg st="0" end="0"/>
                                            </p:txEl>
                                          </p:spTgt>
                                        </p:tgtEl>
                                      </p:cBhvr>
                                    </p:animEffect>
                                  </p:childTnLst>
                                </p:cTn>
                              </p:par>
                            </p:childTnLst>
                          </p:cTn>
                        </p:par>
                        <p:par>
                          <p:cTn id="22" fill="hold">
                            <p:stCondLst>
                              <p:cond delay="7000"/>
                            </p:stCondLst>
                            <p:childTnLst>
                              <p:par>
                                <p:cTn id="23" presetID="4" presetClass="entr" presetSubtype="16"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ox(in)">
                                      <p:cBhvr>
                                        <p:cTn id="25" dur="2000"/>
                                        <p:tgtEl>
                                          <p:spTgt spid="5">
                                            <p:txEl>
                                              <p:pRg st="0" end="0"/>
                                            </p:txEl>
                                          </p:spTgt>
                                        </p:tgtEl>
                                      </p:cBhvr>
                                    </p:animEffect>
                                  </p:childTnLst>
                                </p:cTn>
                              </p:par>
                            </p:childTnLst>
                          </p:cTn>
                        </p:par>
                        <p:par>
                          <p:cTn id="26" fill="hold">
                            <p:stCondLst>
                              <p:cond delay="9000"/>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2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2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1" dur="2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2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000" tmFilter="0,0; .5, 1; 1, 1"/>
                                        <p:tgtEl>
                                          <p:spTgt spid="4">
                                            <p:txEl>
                                              <p:pRg st="0" end="0"/>
                                            </p:txEl>
                                          </p:spTgt>
                                        </p:tgtEl>
                                      </p:cBhvr>
                                    </p:animEffect>
                                  </p:childTnLst>
                                </p:cTn>
                              </p:par>
                            </p:childTnLst>
                          </p:cTn>
                        </p:par>
                        <p:par>
                          <p:cTn id="34" fill="hold">
                            <p:stCondLst>
                              <p:cond delay="12200"/>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20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2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9" dur="20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20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000" tmFilter="0,0; .5, 1; 1, 1"/>
                                        <p:tgtEl>
                                          <p:spTgt spid="4">
                                            <p:txEl>
                                              <p:pRg st="1" end="1"/>
                                            </p:txEl>
                                          </p:spTgt>
                                        </p:tgtEl>
                                      </p:cBhvr>
                                    </p:animEffect>
                                  </p:childTnLst>
                                </p:cTn>
                              </p:par>
                            </p:childTnLst>
                          </p:cTn>
                        </p:par>
                        <p:par>
                          <p:cTn id="42" fill="hold">
                            <p:stCondLst>
                              <p:cond delay="16000"/>
                            </p:stCondLst>
                            <p:childTnLst>
                              <p:par>
                                <p:cTn id="43" presetID="41" presetClass="entr" presetSubtype="0" fill="hold" nodeType="afterEffect">
                                  <p:stCondLst>
                                    <p:cond delay="0"/>
                                  </p:stCondLst>
                                  <p:iterate type="lt">
                                    <p:tmPct val="10000"/>
                                  </p:iterate>
                                  <p:childTnLst>
                                    <p:set>
                                      <p:cBhvr>
                                        <p:cTn id="44" dur="1" fill="hold">
                                          <p:stCondLst>
                                            <p:cond delay="0"/>
                                          </p:stCondLst>
                                        </p:cTn>
                                        <p:tgtEl>
                                          <p:spTgt spid="6">
                                            <p:txEl>
                                              <p:pRg st="0" end="0"/>
                                            </p:txEl>
                                          </p:spTgt>
                                        </p:tgtEl>
                                        <p:attrNameLst>
                                          <p:attrName>style.visibility</p:attrName>
                                        </p:attrNameLst>
                                      </p:cBhvr>
                                      <p:to>
                                        <p:strVal val="visible"/>
                                      </p:to>
                                    </p:set>
                                    <p:anim calcmode="lin" valueType="num">
                                      <p:cBhvr>
                                        <p:cTn id="45" dur="2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2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7" dur="2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2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000" tmFilter="0,0; .5, 1; 1, 1"/>
                                        <p:tgtEl>
                                          <p:spTgt spid="6">
                                            <p:txEl>
                                              <p:pRg st="0" end="0"/>
                                            </p:txEl>
                                          </p:spTgt>
                                        </p:tgtEl>
                                      </p:cBhvr>
                                    </p:animEffect>
                                  </p:childTnLst>
                                </p:cTn>
                              </p:par>
                            </p:childTnLst>
                          </p:cTn>
                        </p:par>
                        <p:par>
                          <p:cTn id="50" fill="hold">
                            <p:stCondLst>
                              <p:cond delay="19200"/>
                            </p:stCondLst>
                            <p:childTnLst>
                              <p:par>
                                <p:cTn id="51" presetID="41" presetClass="entr" presetSubtype="0" fill="hold" nodeType="afterEffect">
                                  <p:stCondLst>
                                    <p:cond delay="0"/>
                                  </p:stCondLst>
                                  <p:iterate type="lt">
                                    <p:tmPct val="10000"/>
                                  </p:iterate>
                                  <p:childTnLst>
                                    <p:set>
                                      <p:cBhvr>
                                        <p:cTn id="52" dur="1" fill="hold">
                                          <p:stCondLst>
                                            <p:cond delay="0"/>
                                          </p:stCondLst>
                                        </p:cTn>
                                        <p:tgtEl>
                                          <p:spTgt spid="6">
                                            <p:txEl>
                                              <p:pRg st="1" end="1"/>
                                            </p:txEl>
                                          </p:spTgt>
                                        </p:tgtEl>
                                        <p:attrNameLst>
                                          <p:attrName>style.visibility</p:attrName>
                                        </p:attrNameLst>
                                      </p:cBhvr>
                                      <p:to>
                                        <p:strVal val="visible"/>
                                      </p:to>
                                    </p:set>
                                    <p:anim calcmode="lin" valueType="num">
                                      <p:cBhvr>
                                        <p:cTn id="53" dur="20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20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55" dur="20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20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2000" tmFilter="0,0; .5, 1; 1, 1"/>
                                        <p:tgtEl>
                                          <p:spTgt spid="6">
                                            <p:txEl>
                                              <p:pRg st="1" end="1"/>
                                            </p:txEl>
                                          </p:spTgt>
                                        </p:tgtEl>
                                      </p:cBhvr>
                                    </p:animEffect>
                                  </p:childTnLst>
                                </p:cTn>
                              </p:par>
                            </p:childTnLst>
                          </p:cTn>
                        </p:par>
                        <p:par>
                          <p:cTn id="58" fill="hold">
                            <p:stCondLst>
                              <p:cond delay="23200"/>
                            </p:stCondLst>
                            <p:childTnLst>
                              <p:par>
                                <p:cTn id="59" presetID="41" presetClass="entr" presetSubtype="0" fill="hold" nodeType="afterEffect">
                                  <p:stCondLst>
                                    <p:cond delay="0"/>
                                  </p:stCondLst>
                                  <p:iterate type="lt">
                                    <p:tmPct val="10000"/>
                                  </p:iterate>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p:cTn id="61" dur="20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20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63" dur="20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20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000" tmFilter="0,0; .5, 1; 1, 1"/>
                                        <p:tgtEl>
                                          <p:spTgt spid="4">
                                            <p:txEl>
                                              <p:pRg st="2" end="2"/>
                                            </p:txEl>
                                          </p:spTgt>
                                        </p:tgtEl>
                                      </p:cBhvr>
                                    </p:animEffect>
                                  </p:childTnLst>
                                </p:cTn>
                              </p:par>
                            </p:childTnLst>
                          </p:cTn>
                        </p:par>
                        <p:par>
                          <p:cTn id="66" fill="hold">
                            <p:stCondLst>
                              <p:cond delay="26800"/>
                            </p:stCondLst>
                            <p:childTnLst>
                              <p:par>
                                <p:cTn id="67" presetID="41" presetClass="entr" presetSubtype="0" fill="hold" nodeType="afterEffect">
                                  <p:stCondLst>
                                    <p:cond delay="0"/>
                                  </p:stCondLst>
                                  <p:iterate type="lt">
                                    <p:tmPct val="10000"/>
                                  </p:iterate>
                                  <p:childTnLst>
                                    <p:set>
                                      <p:cBhvr>
                                        <p:cTn id="68" dur="1" fill="hold">
                                          <p:stCondLst>
                                            <p:cond delay="0"/>
                                          </p:stCondLst>
                                        </p:cTn>
                                        <p:tgtEl>
                                          <p:spTgt spid="4">
                                            <p:txEl>
                                              <p:pRg st="3" end="3"/>
                                            </p:txEl>
                                          </p:spTgt>
                                        </p:tgtEl>
                                        <p:attrNameLst>
                                          <p:attrName>style.visibility</p:attrName>
                                        </p:attrNameLst>
                                      </p:cBhvr>
                                      <p:to>
                                        <p:strVal val="visible"/>
                                      </p:to>
                                    </p:set>
                                    <p:anim calcmode="lin" valueType="num">
                                      <p:cBhvr>
                                        <p:cTn id="69" dur="20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70" dur="20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71" dur="20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2" dur="20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3" dur="2000" tmFilter="0,0; .5, 1; 1, 1"/>
                                        <p:tgtEl>
                                          <p:spTgt spid="4">
                                            <p:txEl>
                                              <p:pRg st="3" end="3"/>
                                            </p:txEl>
                                          </p:spTgt>
                                        </p:tgtEl>
                                      </p:cBhvr>
                                    </p:animEffect>
                                  </p:childTnLst>
                                </p:cTn>
                              </p:par>
                            </p:childTnLst>
                          </p:cTn>
                        </p:par>
                        <p:par>
                          <p:cTn id="74" fill="hold">
                            <p:stCondLst>
                              <p:cond delay="31200"/>
                            </p:stCondLst>
                            <p:childTnLst>
                              <p:par>
                                <p:cTn id="75" presetID="41" presetClass="entr" presetSubtype="0" fill="hold" nodeType="afterEffect">
                                  <p:stCondLst>
                                    <p:cond delay="0"/>
                                  </p:stCondLst>
                                  <p:iterate type="lt">
                                    <p:tmPct val="10000"/>
                                  </p:iterate>
                                  <p:childTnLst>
                                    <p:set>
                                      <p:cBhvr>
                                        <p:cTn id="76" dur="1" fill="hold">
                                          <p:stCondLst>
                                            <p:cond delay="0"/>
                                          </p:stCondLst>
                                        </p:cTn>
                                        <p:tgtEl>
                                          <p:spTgt spid="6">
                                            <p:txEl>
                                              <p:pRg st="2" end="2"/>
                                            </p:txEl>
                                          </p:spTgt>
                                        </p:tgtEl>
                                        <p:attrNameLst>
                                          <p:attrName>style.visibility</p:attrName>
                                        </p:attrNameLst>
                                      </p:cBhvr>
                                      <p:to>
                                        <p:strVal val="visible"/>
                                      </p:to>
                                    </p:set>
                                    <p:anim calcmode="lin" valueType="num">
                                      <p:cBhvr>
                                        <p:cTn id="77" dur="20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20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79" dur="20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20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2000" tmFilter="0,0; .5, 1; 1, 1"/>
                                        <p:tgtEl>
                                          <p:spTgt spid="6">
                                            <p:txEl>
                                              <p:pRg st="2" end="2"/>
                                            </p:txEl>
                                          </p:spTgt>
                                        </p:tgtEl>
                                      </p:cBhvr>
                                    </p:animEffect>
                                  </p:childTnLst>
                                </p:cTn>
                              </p:par>
                            </p:childTnLst>
                          </p:cTn>
                        </p:par>
                        <p:par>
                          <p:cTn id="82" fill="hold">
                            <p:stCondLst>
                              <p:cond delay="34800"/>
                            </p:stCondLst>
                            <p:childTnLst>
                              <p:par>
                                <p:cTn id="83" presetID="41" presetClass="entr" presetSubtype="0" fill="hold" nodeType="afterEffect">
                                  <p:stCondLst>
                                    <p:cond delay="0"/>
                                  </p:stCondLst>
                                  <p:iterate type="lt">
                                    <p:tmPct val="10000"/>
                                  </p:iterate>
                                  <p:childTnLst>
                                    <p:set>
                                      <p:cBhvr>
                                        <p:cTn id="84" dur="1" fill="hold">
                                          <p:stCondLst>
                                            <p:cond delay="0"/>
                                          </p:stCondLst>
                                        </p:cTn>
                                        <p:tgtEl>
                                          <p:spTgt spid="6">
                                            <p:txEl>
                                              <p:pRg st="3" end="3"/>
                                            </p:txEl>
                                          </p:spTgt>
                                        </p:tgtEl>
                                        <p:attrNameLst>
                                          <p:attrName>style.visibility</p:attrName>
                                        </p:attrNameLst>
                                      </p:cBhvr>
                                      <p:to>
                                        <p:strVal val="visible"/>
                                      </p:to>
                                    </p:set>
                                    <p:anim calcmode="lin" valueType="num">
                                      <p:cBhvr>
                                        <p:cTn id="85" dur="20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6" dur="20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87" dur="20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8" dur="20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9" dur="2000" tmFilter="0,0; .5, 1; 1, 1"/>
                                        <p:tgtEl>
                                          <p:spTgt spid="6">
                                            <p:txEl>
                                              <p:pRg st="3" end="3"/>
                                            </p:txEl>
                                          </p:spTgt>
                                        </p:tgtEl>
                                      </p:cBhvr>
                                    </p:animEffect>
                                  </p:childTnLst>
                                </p:cTn>
                              </p:par>
                            </p:childTnLst>
                          </p:cTn>
                        </p:par>
                        <p:par>
                          <p:cTn id="90" fill="hold">
                            <p:stCondLst>
                              <p:cond delay="38000"/>
                            </p:stCondLst>
                            <p:childTnLst>
                              <p:par>
                                <p:cTn id="91" presetID="41" presetClass="entr" presetSubtype="0" fill="hold" nodeType="afterEffect">
                                  <p:stCondLst>
                                    <p:cond delay="0"/>
                                  </p:stCondLst>
                                  <p:iterate type="lt">
                                    <p:tmPct val="10000"/>
                                  </p:iterate>
                                  <p:childTnLst>
                                    <p:set>
                                      <p:cBhvr>
                                        <p:cTn id="92" dur="1" fill="hold">
                                          <p:stCondLst>
                                            <p:cond delay="0"/>
                                          </p:stCondLst>
                                        </p:cTn>
                                        <p:tgtEl>
                                          <p:spTgt spid="4">
                                            <p:txEl>
                                              <p:pRg st="4" end="4"/>
                                            </p:txEl>
                                          </p:spTgt>
                                        </p:tgtEl>
                                        <p:attrNameLst>
                                          <p:attrName>style.visibility</p:attrName>
                                        </p:attrNameLst>
                                      </p:cBhvr>
                                      <p:to>
                                        <p:strVal val="visible"/>
                                      </p:to>
                                    </p:set>
                                    <p:anim calcmode="lin" valueType="num">
                                      <p:cBhvr>
                                        <p:cTn id="93" dur="20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94" dur="20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95" dur="20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6" dur="20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000" tmFilter="0,0; .5, 1; 1, 1"/>
                                        <p:tgtEl>
                                          <p:spTgt spid="4">
                                            <p:txEl>
                                              <p:pRg st="4" end="4"/>
                                            </p:txEl>
                                          </p:spTgt>
                                        </p:tgtEl>
                                      </p:cBhvr>
                                    </p:animEffect>
                                  </p:childTnLst>
                                </p:cTn>
                              </p:par>
                            </p:childTnLst>
                          </p:cTn>
                        </p:par>
                        <p:par>
                          <p:cTn id="98" fill="hold">
                            <p:stCondLst>
                              <p:cond delay="42200"/>
                            </p:stCondLst>
                            <p:childTnLst>
                              <p:par>
                                <p:cTn id="99" presetID="41" presetClass="entr" presetSubtype="0" fill="hold" nodeType="afterEffect">
                                  <p:stCondLst>
                                    <p:cond delay="0"/>
                                  </p:stCondLst>
                                  <p:iterate type="lt">
                                    <p:tmPct val="10000"/>
                                  </p:iterate>
                                  <p:childTnLst>
                                    <p:set>
                                      <p:cBhvr>
                                        <p:cTn id="100" dur="1" fill="hold">
                                          <p:stCondLst>
                                            <p:cond delay="0"/>
                                          </p:stCondLst>
                                        </p:cTn>
                                        <p:tgtEl>
                                          <p:spTgt spid="4">
                                            <p:txEl>
                                              <p:pRg st="5" end="5"/>
                                            </p:txEl>
                                          </p:spTgt>
                                        </p:tgtEl>
                                        <p:attrNameLst>
                                          <p:attrName>style.visibility</p:attrName>
                                        </p:attrNameLst>
                                      </p:cBhvr>
                                      <p:to>
                                        <p:strVal val="visible"/>
                                      </p:to>
                                    </p:set>
                                    <p:anim calcmode="lin" valueType="num">
                                      <p:cBhvr>
                                        <p:cTn id="101" dur="20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2" dur="20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103" dur="20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4" dur="20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2000" tmFilter="0,0; .5, 1; 1, 1"/>
                                        <p:tgtEl>
                                          <p:spTgt spid="4">
                                            <p:txEl>
                                              <p:pRg st="5" end="5"/>
                                            </p:txEl>
                                          </p:spTgt>
                                        </p:tgtEl>
                                      </p:cBhvr>
                                    </p:animEffect>
                                  </p:childTnLst>
                                </p:cTn>
                              </p:par>
                            </p:childTnLst>
                          </p:cTn>
                        </p:par>
                        <p:par>
                          <p:cTn id="106" fill="hold">
                            <p:stCondLst>
                              <p:cond delay="47000"/>
                            </p:stCondLst>
                            <p:childTnLst>
                              <p:par>
                                <p:cTn id="107" presetID="41" presetClass="entr" presetSubtype="0" fill="hold" nodeType="afterEffect">
                                  <p:stCondLst>
                                    <p:cond delay="0"/>
                                  </p:stCondLst>
                                  <p:iterate type="lt">
                                    <p:tmPct val="10000"/>
                                  </p:iterate>
                                  <p:childTnLst>
                                    <p:set>
                                      <p:cBhvr>
                                        <p:cTn id="108" dur="1" fill="hold">
                                          <p:stCondLst>
                                            <p:cond delay="0"/>
                                          </p:stCondLst>
                                        </p:cTn>
                                        <p:tgtEl>
                                          <p:spTgt spid="4">
                                            <p:txEl>
                                              <p:pRg st="6" end="6"/>
                                            </p:txEl>
                                          </p:spTgt>
                                        </p:tgtEl>
                                        <p:attrNameLst>
                                          <p:attrName>style.visibility</p:attrName>
                                        </p:attrNameLst>
                                      </p:cBhvr>
                                      <p:to>
                                        <p:strVal val="visible"/>
                                      </p:to>
                                    </p:set>
                                    <p:anim calcmode="lin" valueType="num">
                                      <p:cBhvr>
                                        <p:cTn id="109" dur="20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0" dur="20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111" dur="20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2" dur="20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2000" tmFilter="0,0; .5, 1; 1, 1"/>
                                        <p:tgtEl>
                                          <p:spTgt spid="4">
                                            <p:txEl>
                                              <p:pRg st="6" end="6"/>
                                            </p:txEl>
                                          </p:spTgt>
                                        </p:tgtEl>
                                      </p:cBhvr>
                                    </p:animEffect>
                                  </p:childTnLst>
                                </p:cTn>
                              </p:par>
                            </p:childTnLst>
                          </p:cTn>
                        </p:par>
                        <p:par>
                          <p:cTn id="114" fill="hold">
                            <p:stCondLst>
                              <p:cond delay="51000"/>
                            </p:stCondLst>
                            <p:childTnLst>
                              <p:par>
                                <p:cTn id="115" presetID="41" presetClass="entr" presetSubtype="0" fill="hold" nodeType="afterEffect">
                                  <p:stCondLst>
                                    <p:cond delay="0"/>
                                  </p:stCondLst>
                                  <p:iterate type="lt">
                                    <p:tmPct val="10000"/>
                                  </p:iterate>
                                  <p:childTnLst>
                                    <p:set>
                                      <p:cBhvr>
                                        <p:cTn id="116" dur="1" fill="hold">
                                          <p:stCondLst>
                                            <p:cond delay="0"/>
                                          </p:stCondLst>
                                        </p:cTn>
                                        <p:tgtEl>
                                          <p:spTgt spid="4">
                                            <p:txEl>
                                              <p:pRg st="7" end="7"/>
                                            </p:txEl>
                                          </p:spTgt>
                                        </p:tgtEl>
                                        <p:attrNameLst>
                                          <p:attrName>style.visibility</p:attrName>
                                        </p:attrNameLst>
                                      </p:cBhvr>
                                      <p:to>
                                        <p:strVal val="visible"/>
                                      </p:to>
                                    </p:set>
                                    <p:anim calcmode="lin" valueType="num">
                                      <p:cBhvr>
                                        <p:cTn id="117" dur="2000" fill="hold"/>
                                        <p:tgtEl>
                                          <p:spTgt spid="4">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8" dur="2000" fill="hold"/>
                                        <p:tgtEl>
                                          <p:spTgt spid="4">
                                            <p:txEl>
                                              <p:pRg st="7" end="7"/>
                                            </p:txEl>
                                          </p:spTgt>
                                        </p:tgtEl>
                                        <p:attrNameLst>
                                          <p:attrName>ppt_y</p:attrName>
                                        </p:attrNameLst>
                                      </p:cBhvr>
                                      <p:tavLst>
                                        <p:tav tm="0">
                                          <p:val>
                                            <p:strVal val="#ppt_y"/>
                                          </p:val>
                                        </p:tav>
                                        <p:tav tm="100000">
                                          <p:val>
                                            <p:strVal val="#ppt_y"/>
                                          </p:val>
                                        </p:tav>
                                      </p:tavLst>
                                    </p:anim>
                                    <p:anim calcmode="lin" valueType="num">
                                      <p:cBhvr>
                                        <p:cTn id="119" dur="2000" fill="hold"/>
                                        <p:tgtEl>
                                          <p:spTgt spid="4">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0" dur="2000" fill="hold"/>
                                        <p:tgtEl>
                                          <p:spTgt spid="4">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2000" tmFilter="0,0; .5, 1; 1, 1"/>
                                        <p:tgtEl>
                                          <p:spTgt spid="4">
                                            <p:txEl>
                                              <p:pRg st="7" end="7"/>
                                            </p:txEl>
                                          </p:spTgt>
                                        </p:tgtEl>
                                      </p:cBhvr>
                                    </p:animEffect>
                                  </p:childTnLst>
                                </p:cTn>
                              </p:par>
                            </p:childTnLst>
                          </p:cTn>
                        </p:par>
                        <p:par>
                          <p:cTn id="122" fill="hold">
                            <p:stCondLst>
                              <p:cond delay="55600"/>
                            </p:stCondLst>
                            <p:childTnLst>
                              <p:par>
                                <p:cTn id="123" presetID="41" presetClass="entr" presetSubtype="0" fill="hold" nodeType="afterEffect">
                                  <p:stCondLst>
                                    <p:cond delay="0"/>
                                  </p:stCondLst>
                                  <p:iterate type="lt">
                                    <p:tmPct val="10000"/>
                                  </p:iterate>
                                  <p:childTnLst>
                                    <p:set>
                                      <p:cBhvr>
                                        <p:cTn id="124" dur="1" fill="hold">
                                          <p:stCondLst>
                                            <p:cond delay="0"/>
                                          </p:stCondLst>
                                        </p:cTn>
                                        <p:tgtEl>
                                          <p:spTgt spid="6">
                                            <p:txEl>
                                              <p:pRg st="4" end="4"/>
                                            </p:txEl>
                                          </p:spTgt>
                                        </p:tgtEl>
                                        <p:attrNameLst>
                                          <p:attrName>style.visibility</p:attrName>
                                        </p:attrNameLst>
                                      </p:cBhvr>
                                      <p:to>
                                        <p:strVal val="visible"/>
                                      </p:to>
                                    </p:set>
                                    <p:anim calcmode="lin" valueType="num">
                                      <p:cBhvr>
                                        <p:cTn id="125" dur="2000" fill="hold"/>
                                        <p:tgtEl>
                                          <p:spTgt spid="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6" dur="2000" fill="hold"/>
                                        <p:tgtEl>
                                          <p:spTgt spid="6">
                                            <p:txEl>
                                              <p:pRg st="4" end="4"/>
                                            </p:txEl>
                                          </p:spTgt>
                                        </p:tgtEl>
                                        <p:attrNameLst>
                                          <p:attrName>ppt_y</p:attrName>
                                        </p:attrNameLst>
                                      </p:cBhvr>
                                      <p:tavLst>
                                        <p:tav tm="0">
                                          <p:val>
                                            <p:strVal val="#ppt_y"/>
                                          </p:val>
                                        </p:tav>
                                        <p:tav tm="100000">
                                          <p:val>
                                            <p:strVal val="#ppt_y"/>
                                          </p:val>
                                        </p:tav>
                                      </p:tavLst>
                                    </p:anim>
                                    <p:anim calcmode="lin" valueType="num">
                                      <p:cBhvr>
                                        <p:cTn id="127" dur="2000" fill="hold"/>
                                        <p:tgtEl>
                                          <p:spTgt spid="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8" dur="2000" fill="hold"/>
                                        <p:tgtEl>
                                          <p:spTgt spid="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2000" tmFilter="0,0; .5, 1; 1, 1"/>
                                        <p:tgtEl>
                                          <p:spTgt spid="6">
                                            <p:txEl>
                                              <p:pRg st="4" end="4"/>
                                            </p:txEl>
                                          </p:spTgt>
                                        </p:tgtEl>
                                      </p:cBhvr>
                                    </p:animEffect>
                                  </p:childTnLst>
                                </p:cTn>
                              </p:par>
                            </p:childTnLst>
                          </p:cTn>
                        </p:par>
                        <p:par>
                          <p:cTn id="130" fill="hold">
                            <p:stCondLst>
                              <p:cond delay="59800"/>
                            </p:stCondLst>
                            <p:childTnLst>
                              <p:par>
                                <p:cTn id="131" presetID="41" presetClass="entr" presetSubtype="0" fill="hold" nodeType="afterEffect">
                                  <p:stCondLst>
                                    <p:cond delay="0"/>
                                  </p:stCondLst>
                                  <p:iterate type="lt">
                                    <p:tmPct val="10000"/>
                                  </p:iterate>
                                  <p:childTnLst>
                                    <p:set>
                                      <p:cBhvr>
                                        <p:cTn id="132" dur="1" fill="hold">
                                          <p:stCondLst>
                                            <p:cond delay="0"/>
                                          </p:stCondLst>
                                        </p:cTn>
                                        <p:tgtEl>
                                          <p:spTgt spid="6">
                                            <p:txEl>
                                              <p:pRg st="5" end="5"/>
                                            </p:txEl>
                                          </p:spTgt>
                                        </p:tgtEl>
                                        <p:attrNameLst>
                                          <p:attrName>style.visibility</p:attrName>
                                        </p:attrNameLst>
                                      </p:cBhvr>
                                      <p:to>
                                        <p:strVal val="visible"/>
                                      </p:to>
                                    </p:set>
                                    <p:anim calcmode="lin" valueType="num">
                                      <p:cBhvr>
                                        <p:cTn id="133" dur="2000" fill="hold"/>
                                        <p:tgtEl>
                                          <p:spTgt spid="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4" dur="2000" fill="hold"/>
                                        <p:tgtEl>
                                          <p:spTgt spid="6">
                                            <p:txEl>
                                              <p:pRg st="5" end="5"/>
                                            </p:txEl>
                                          </p:spTgt>
                                        </p:tgtEl>
                                        <p:attrNameLst>
                                          <p:attrName>ppt_y</p:attrName>
                                        </p:attrNameLst>
                                      </p:cBhvr>
                                      <p:tavLst>
                                        <p:tav tm="0">
                                          <p:val>
                                            <p:strVal val="#ppt_y"/>
                                          </p:val>
                                        </p:tav>
                                        <p:tav tm="100000">
                                          <p:val>
                                            <p:strVal val="#ppt_y"/>
                                          </p:val>
                                        </p:tav>
                                      </p:tavLst>
                                    </p:anim>
                                    <p:anim calcmode="lin" valueType="num">
                                      <p:cBhvr>
                                        <p:cTn id="135" dur="2000" fill="hold"/>
                                        <p:tgtEl>
                                          <p:spTgt spid="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6" dur="2000" fill="hold"/>
                                        <p:tgtEl>
                                          <p:spTgt spid="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7" dur="2000" tmFilter="0,0; .5, 1; 1, 1"/>
                                        <p:tgtEl>
                                          <p:spTgt spid="6">
                                            <p:txEl>
                                              <p:pRg st="5" end="5"/>
                                            </p:txEl>
                                          </p:spTgt>
                                        </p:tgtEl>
                                      </p:cBhvr>
                                    </p:animEffect>
                                  </p:childTnLst>
                                </p:cTn>
                              </p:par>
                            </p:childTnLst>
                          </p:cTn>
                        </p:par>
                        <p:par>
                          <p:cTn id="138" fill="hold">
                            <p:stCondLst>
                              <p:cond delay="67800"/>
                            </p:stCondLst>
                            <p:childTnLst>
                              <p:par>
                                <p:cTn id="139" presetID="41" presetClass="entr" presetSubtype="0" fill="hold" nodeType="afterEffect">
                                  <p:stCondLst>
                                    <p:cond delay="0"/>
                                  </p:stCondLst>
                                  <p:iterate type="lt">
                                    <p:tmPct val="10000"/>
                                  </p:iterate>
                                  <p:childTnLst>
                                    <p:set>
                                      <p:cBhvr>
                                        <p:cTn id="140" dur="1" fill="hold">
                                          <p:stCondLst>
                                            <p:cond delay="0"/>
                                          </p:stCondLst>
                                        </p:cTn>
                                        <p:tgtEl>
                                          <p:spTgt spid="6">
                                            <p:txEl>
                                              <p:pRg st="6" end="6"/>
                                            </p:txEl>
                                          </p:spTgt>
                                        </p:tgtEl>
                                        <p:attrNameLst>
                                          <p:attrName>style.visibility</p:attrName>
                                        </p:attrNameLst>
                                      </p:cBhvr>
                                      <p:to>
                                        <p:strVal val="visible"/>
                                      </p:to>
                                    </p:set>
                                    <p:anim calcmode="lin" valueType="num">
                                      <p:cBhvr>
                                        <p:cTn id="141" dur="2000" fill="hold"/>
                                        <p:tgtEl>
                                          <p:spTgt spid="6">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2" dur="2000" fill="hold"/>
                                        <p:tgtEl>
                                          <p:spTgt spid="6">
                                            <p:txEl>
                                              <p:pRg st="6" end="6"/>
                                            </p:txEl>
                                          </p:spTgt>
                                        </p:tgtEl>
                                        <p:attrNameLst>
                                          <p:attrName>ppt_y</p:attrName>
                                        </p:attrNameLst>
                                      </p:cBhvr>
                                      <p:tavLst>
                                        <p:tav tm="0">
                                          <p:val>
                                            <p:strVal val="#ppt_y"/>
                                          </p:val>
                                        </p:tav>
                                        <p:tav tm="100000">
                                          <p:val>
                                            <p:strVal val="#ppt_y"/>
                                          </p:val>
                                        </p:tav>
                                      </p:tavLst>
                                    </p:anim>
                                    <p:anim calcmode="lin" valueType="num">
                                      <p:cBhvr>
                                        <p:cTn id="143" dur="2000" fill="hold"/>
                                        <p:tgtEl>
                                          <p:spTgt spid="6">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4" dur="2000" fill="hold"/>
                                        <p:tgtEl>
                                          <p:spTgt spid="6">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5" dur="2000" tmFilter="0,0; .5, 1; 1, 1"/>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Copper in currency : it goes back a few years</a:t>
            </a:r>
            <a:endParaRPr lang="en-CA" dirty="0">
              <a:solidFill>
                <a:schemeClr val="bg1"/>
              </a:solidFill>
            </a:endParaRPr>
          </a:p>
        </p:txBody>
      </p:sp>
      <p:sp>
        <p:nvSpPr>
          <p:cNvPr id="3" name="Content Placeholder 2"/>
          <p:cNvSpPr>
            <a:spLocks noGrp="1"/>
          </p:cNvSpPr>
          <p:nvPr>
            <p:ph idx="1"/>
          </p:nvPr>
        </p:nvSpPr>
        <p:spPr>
          <a:xfrm>
            <a:off x="4572000" y="2060848"/>
            <a:ext cx="4104456" cy="3672408"/>
          </a:xfrm>
        </p:spPr>
        <p:txBody>
          <a:bodyPr>
            <a:normAutofit/>
          </a:bodyPr>
          <a:lstStyle/>
          <a:p>
            <a:r>
              <a:rPr lang="en-CA" dirty="0" smtClean="0"/>
              <a:t>The use of coinage dates back to ancient times in Mesopotamia when gold, silver and copper or bronze had a corresponding value and weight in commodities such as barley.</a:t>
            </a:r>
          </a:p>
          <a:p>
            <a:r>
              <a:rPr lang="en-CA" dirty="0" smtClean="0"/>
              <a:t>Copper continues to be used in coin manufacturing around the world today because of it’s resistance to corrosion and long life span.</a:t>
            </a:r>
          </a:p>
          <a:p>
            <a:endParaRPr lang="en-CA" dirty="0" smtClean="0"/>
          </a:p>
          <a:p>
            <a:endParaRPr lang="en-CA" dirty="0" smtClean="0"/>
          </a:p>
          <a:p>
            <a:endParaRPr lang="en-CA" dirty="0"/>
          </a:p>
        </p:txBody>
      </p:sp>
      <p:pic>
        <p:nvPicPr>
          <p:cNvPr id="8194" name="Picture 2" descr="http://i23.ebayimg.com/02/i/001/b9/5b/edc3_10.JPG"/>
          <p:cNvPicPr>
            <a:picLocks noChangeAspect="1" noChangeArrowheads="1"/>
          </p:cNvPicPr>
          <p:nvPr/>
        </p:nvPicPr>
        <p:blipFill>
          <a:blip r:embed="rId4" cstate="print"/>
          <a:srcRect/>
          <a:stretch>
            <a:fillRect/>
          </a:stretch>
        </p:blipFill>
        <p:spPr bwMode="auto">
          <a:xfrm>
            <a:off x="467544" y="2132856"/>
            <a:ext cx="3953418" cy="3528392"/>
          </a:xfrm>
          <a:prstGeom prst="rect">
            <a:avLst/>
          </a:prstGeom>
          <a:noFill/>
          <a:effectLst>
            <a:softEdge rad="127000"/>
          </a:effectLst>
        </p:spPr>
      </p:pic>
    </p:spTree>
  </p:cSld>
  <p:clrMapOvr>
    <a:masterClrMapping/>
  </p:clrMapOvr>
  <p:transition spd="slow">
    <p:wheel spokes="8"/>
    <p:sndAc>
      <p:stSnd>
        <p:snd r:embed="rId3"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childTnLst>
                          </p:cTn>
                        </p:par>
                        <p:par>
                          <p:cTn id="12" fill="hold">
                            <p:stCondLst>
                              <p:cond delay="3000"/>
                            </p:stCondLst>
                            <p:childTnLst>
                              <p:par>
                                <p:cTn id="13" presetID="5" presetClass="entr" presetSubtype="10"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checkerboard(across)">
                                      <p:cBhvr>
                                        <p:cTn id="15" dur="500"/>
                                        <p:tgtEl>
                                          <p:spTgt spid="8194"/>
                                        </p:tgtEl>
                                      </p:cBhvr>
                                    </p:animEffect>
                                  </p:childTnLst>
                                </p:cTn>
                              </p:par>
                            </p:childTnLst>
                          </p:cTn>
                        </p:par>
                        <p:par>
                          <p:cTn id="16" fill="hold">
                            <p:stCondLst>
                              <p:cond delay="35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0" end="0"/>
                                            </p:txEl>
                                          </p:spTgt>
                                        </p:tgtEl>
                                      </p:cBhvr>
                                    </p:animEffect>
                                  </p:childTnLst>
                                </p:cTn>
                              </p:par>
                            </p:childTnLst>
                          </p:cTn>
                        </p:par>
                        <p:par>
                          <p:cTn id="24" fill="hold">
                            <p:stCondLst>
                              <p:cond delay="1095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It’s elementary, my dear</a:t>
            </a:r>
            <a:endParaRPr lang="en-CA" dirty="0">
              <a:solidFill>
                <a:schemeClr val="bg1"/>
              </a:solidFill>
            </a:endParaRPr>
          </a:p>
        </p:txBody>
      </p:sp>
      <p:sp>
        <p:nvSpPr>
          <p:cNvPr id="3" name="Content Placeholder 2"/>
          <p:cNvSpPr>
            <a:spLocks noGrp="1"/>
          </p:cNvSpPr>
          <p:nvPr>
            <p:ph idx="1"/>
          </p:nvPr>
        </p:nvSpPr>
        <p:spPr>
          <a:xfrm>
            <a:off x="611560" y="1988840"/>
            <a:ext cx="5029200" cy="3960440"/>
          </a:xfrm>
        </p:spPr>
        <p:txBody>
          <a:bodyPr/>
          <a:lstStyle/>
          <a:p>
            <a:r>
              <a:rPr lang="en-CA" dirty="0" smtClean="0"/>
              <a:t>Copper is a chemical element with the symbol Cu and atomic number 29.</a:t>
            </a:r>
          </a:p>
          <a:p>
            <a:r>
              <a:rPr lang="en-CA" dirty="0" smtClean="0"/>
              <a:t>Copper is a naturally occurring metal. Pure copper is found rarely. It is more  commonly found in such minerals as azurite, malachite and bornite and in sulfides as in chalcopyrite, coveline, chalcosine, or oxides like cuprite.</a:t>
            </a:r>
          </a:p>
          <a:p>
            <a:r>
              <a:rPr lang="en-CA" dirty="0" smtClean="0"/>
              <a:t>Copper has uses such as currency, jewellery, electric wiring, pipes, and  cooking utensils and pots.</a:t>
            </a:r>
          </a:p>
          <a:p>
            <a:endParaRPr lang="en-CA" dirty="0"/>
          </a:p>
        </p:txBody>
      </p:sp>
      <p:pic>
        <p:nvPicPr>
          <p:cNvPr id="6146" name="Picture 2" descr="http://t1.gstatic.com/images?q=tbn:ANd9GcTrcWu8QWXw4Qawt4Af187bz8pajh3UpeeTk_w-y4cQIxLCCNCDKQ"/>
          <p:cNvPicPr>
            <a:picLocks noChangeAspect="1" noChangeArrowheads="1"/>
          </p:cNvPicPr>
          <p:nvPr/>
        </p:nvPicPr>
        <p:blipFill>
          <a:blip r:embed="rId4" cstate="print"/>
          <a:srcRect/>
          <a:stretch>
            <a:fillRect/>
          </a:stretch>
        </p:blipFill>
        <p:spPr bwMode="auto">
          <a:xfrm>
            <a:off x="5796136" y="1988840"/>
            <a:ext cx="2952328" cy="2952328"/>
          </a:xfrm>
          <a:prstGeom prst="rect">
            <a:avLst/>
          </a:prstGeom>
          <a:noFill/>
          <a:effectLst>
            <a:softEdge rad="63500"/>
          </a:effectLst>
        </p:spPr>
      </p:pic>
    </p:spTree>
  </p:cSld>
  <p:clrMapOvr>
    <a:masterClrMapping/>
  </p:clrMapOvr>
  <p:transition spd="slow">
    <p:wheel spokes="8"/>
    <p:sndAc>
      <p:stSnd>
        <p:snd r:embed="rId3"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childTnLst>
                          </p:cTn>
                        </p:par>
                        <p:par>
                          <p:cTn id="12" fill="hold">
                            <p:stCondLst>
                              <p:cond delay="30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3">
                                            <p:txEl>
                                              <p:pRg st="0" end="0"/>
                                            </p:txEl>
                                          </p:spTgt>
                                        </p:tgtEl>
                                      </p:cBhvr>
                                    </p:animEffect>
                                  </p:childTnLst>
                                </p:cTn>
                              </p:par>
                            </p:childTnLst>
                          </p:cTn>
                        </p:par>
                        <p:par>
                          <p:cTn id="20" fill="hold">
                            <p:stCondLst>
                              <p:cond delay="9600"/>
                            </p:stCondLst>
                            <p:childTnLst>
                              <p:par>
                                <p:cTn id="21" presetID="5" presetClass="entr" presetSubtype="10"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checkerboard(across)">
                                      <p:cBhvr>
                                        <p:cTn id="23" dur="500"/>
                                        <p:tgtEl>
                                          <p:spTgt spid="6146"/>
                                        </p:tgtEl>
                                      </p:cBhvr>
                                    </p:animEffect>
                                  </p:childTnLst>
                                </p:cTn>
                              </p:par>
                            </p:childTnLst>
                          </p:cTn>
                        </p:par>
                        <p:par>
                          <p:cTn id="24" fill="hold">
                            <p:stCondLst>
                              <p:cond delay="1010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9"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3">
                                            <p:txEl>
                                              <p:pRg st="1" end="1"/>
                                            </p:txEl>
                                          </p:spTgt>
                                        </p:tgtEl>
                                      </p:cBhvr>
                                    </p:animEffect>
                                  </p:childTnLst>
                                </p:cTn>
                              </p:par>
                            </p:childTnLst>
                          </p:cTn>
                        </p:par>
                        <p:par>
                          <p:cTn id="32" fill="hold">
                            <p:stCondLst>
                              <p:cond delay="3010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7"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chemeClr val="bg1"/>
                </a:solidFill>
              </a:rPr>
              <a:t>And where in the world do we find copper?</a:t>
            </a:r>
            <a:endParaRPr lang="en-CA" dirty="0">
              <a:solidFill>
                <a:schemeClr val="bg1"/>
              </a:solidFill>
            </a:endParaRPr>
          </a:p>
        </p:txBody>
      </p:sp>
      <p:sp>
        <p:nvSpPr>
          <p:cNvPr id="3" name="Content Placeholder 2"/>
          <p:cNvSpPr>
            <a:spLocks noGrp="1"/>
          </p:cNvSpPr>
          <p:nvPr>
            <p:ph idx="1"/>
          </p:nvPr>
        </p:nvSpPr>
        <p:spPr>
          <a:xfrm>
            <a:off x="2051720" y="1844824"/>
            <a:ext cx="5029200" cy="1587624"/>
          </a:xfrm>
        </p:spPr>
        <p:txBody>
          <a:bodyPr/>
          <a:lstStyle/>
          <a:p>
            <a:r>
              <a:rPr lang="en-CA" dirty="0" smtClean="0"/>
              <a:t>So now we know that pennies used to be made of 98 % copper.</a:t>
            </a:r>
          </a:p>
          <a:p>
            <a:r>
              <a:rPr lang="en-CA" dirty="0" smtClean="0"/>
              <a:t>But where in the world does it come from?</a:t>
            </a:r>
          </a:p>
          <a:p>
            <a:pPr>
              <a:buNone/>
            </a:pPr>
            <a:endParaRPr lang="en-CA" dirty="0"/>
          </a:p>
        </p:txBody>
      </p:sp>
      <p:pic>
        <p:nvPicPr>
          <p:cNvPr id="8194" name="Picture 2" descr="http://upload.wikimedia.org/wikipedia/commons/2/2d/2005copper_%28mined%29.PNG"/>
          <p:cNvPicPr>
            <a:picLocks noChangeAspect="1" noChangeArrowheads="1"/>
          </p:cNvPicPr>
          <p:nvPr/>
        </p:nvPicPr>
        <p:blipFill>
          <a:blip r:embed="rId4" cstate="print"/>
          <a:srcRect/>
          <a:stretch>
            <a:fillRect/>
          </a:stretch>
        </p:blipFill>
        <p:spPr bwMode="auto">
          <a:xfrm>
            <a:off x="1115616" y="3356992"/>
            <a:ext cx="6912768" cy="2880320"/>
          </a:xfrm>
          <a:prstGeom prst="rect">
            <a:avLst/>
          </a:prstGeom>
          <a:noFill/>
          <a:effectLst>
            <a:softEdge rad="63500"/>
          </a:effectLst>
        </p:spPr>
      </p:pic>
      <p:sp>
        <p:nvSpPr>
          <p:cNvPr id="5" name="TextBox 4"/>
          <p:cNvSpPr txBox="1"/>
          <p:nvPr/>
        </p:nvSpPr>
        <p:spPr>
          <a:xfrm>
            <a:off x="2627784" y="6237312"/>
            <a:ext cx="4707251" cy="369332"/>
          </a:xfrm>
          <a:prstGeom prst="rect">
            <a:avLst/>
          </a:prstGeom>
          <a:noFill/>
        </p:spPr>
        <p:txBody>
          <a:bodyPr wrap="none" rtlCol="0">
            <a:spAutoFit/>
          </a:bodyPr>
          <a:lstStyle/>
          <a:p>
            <a:r>
              <a:rPr lang="en-CA" dirty="0" smtClean="0"/>
              <a:t>( map of world wide copper production 2005)</a:t>
            </a:r>
            <a:endParaRPr lang="en-CA" dirty="0"/>
          </a:p>
        </p:txBody>
      </p:sp>
    </p:spTree>
  </p:cSld>
  <p:clrMapOvr>
    <a:masterClrMapping/>
  </p:clrMapOvr>
  <p:transition spd="slow">
    <p:wheel spokes="8"/>
    <p:sndAc>
      <p:stSnd>
        <p:snd r:embed="rId3"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10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3">
                                            <p:txEl>
                                              <p:pRg st="0" end="0"/>
                                            </p:txEl>
                                          </p:spTgt>
                                        </p:tgtEl>
                                      </p:cBhvr>
                                    </p:animEffect>
                                  </p:childTnLst>
                                </p:cTn>
                              </p:par>
                            </p:childTnLst>
                          </p:cTn>
                        </p:par>
                        <p:par>
                          <p:cTn id="20" fill="hold">
                            <p:stCondLst>
                              <p:cond delay="65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3">
                                            <p:txEl>
                                              <p:pRg st="1" end="1"/>
                                            </p:txEl>
                                          </p:spTgt>
                                        </p:tgtEl>
                                      </p:cBhvr>
                                    </p:animEffect>
                                  </p:childTnLst>
                                </p:cTn>
                              </p:par>
                            </p:childTnLst>
                          </p:cTn>
                        </p:par>
                        <p:par>
                          <p:cTn id="28" fill="hold">
                            <p:stCondLst>
                              <p:cond delay="10700"/>
                            </p:stCondLst>
                            <p:childTnLst>
                              <p:par>
                                <p:cTn id="29" presetID="23" presetClass="entr" presetSubtype="16" fill="hold" nodeType="afterEffect">
                                  <p:stCondLst>
                                    <p:cond delay="0"/>
                                  </p:stCondLst>
                                  <p:childTnLst>
                                    <p:set>
                                      <p:cBhvr>
                                        <p:cTn id="30" dur="1" fill="hold">
                                          <p:stCondLst>
                                            <p:cond delay="0"/>
                                          </p:stCondLst>
                                        </p:cTn>
                                        <p:tgtEl>
                                          <p:spTgt spid="8194"/>
                                        </p:tgtEl>
                                        <p:attrNameLst>
                                          <p:attrName>style.visibility</p:attrName>
                                        </p:attrNameLst>
                                      </p:cBhvr>
                                      <p:to>
                                        <p:strVal val="visible"/>
                                      </p:to>
                                    </p:set>
                                    <p:anim calcmode="lin" valueType="num">
                                      <p:cBhvr>
                                        <p:cTn id="31" dur="2000" fill="hold"/>
                                        <p:tgtEl>
                                          <p:spTgt spid="8194"/>
                                        </p:tgtEl>
                                        <p:attrNameLst>
                                          <p:attrName>ppt_w</p:attrName>
                                        </p:attrNameLst>
                                      </p:cBhvr>
                                      <p:tavLst>
                                        <p:tav tm="0">
                                          <p:val>
                                            <p:fltVal val="0"/>
                                          </p:val>
                                        </p:tav>
                                        <p:tav tm="100000">
                                          <p:val>
                                            <p:strVal val="#ppt_w"/>
                                          </p:val>
                                        </p:tav>
                                      </p:tavLst>
                                    </p:anim>
                                    <p:anim calcmode="lin" valueType="num">
                                      <p:cBhvr>
                                        <p:cTn id="32" dur="2000" fill="hold"/>
                                        <p:tgtEl>
                                          <p:spTgt spid="8194"/>
                                        </p:tgtEl>
                                        <p:attrNameLst>
                                          <p:attrName>ppt_h</p:attrName>
                                        </p:attrNameLst>
                                      </p:cBhvr>
                                      <p:tavLst>
                                        <p:tav tm="0">
                                          <p:val>
                                            <p:fltVal val="0"/>
                                          </p:val>
                                        </p:tav>
                                        <p:tav tm="100000">
                                          <p:val>
                                            <p:strVal val="#ppt_h"/>
                                          </p:val>
                                        </p:tav>
                                      </p:tavLst>
                                    </p:anim>
                                  </p:childTnLst>
                                </p:cTn>
                              </p:par>
                            </p:childTnLst>
                          </p:cTn>
                        </p:par>
                        <p:par>
                          <p:cTn id="33" fill="hold">
                            <p:stCondLst>
                              <p:cond delay="12700"/>
                            </p:stCondLst>
                            <p:childTnLst>
                              <p:par>
                                <p:cTn id="34" presetID="41" presetClass="entr" presetSubtype="0" fill="hold" nodeType="afterEffect">
                                  <p:stCondLst>
                                    <p:cond delay="0"/>
                                  </p:stCondLst>
                                  <p:iterate type="lt">
                                    <p:tmPct val="10000"/>
                                  </p:iterate>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bg1"/>
                </a:solidFill>
              </a:rPr>
              <a:t>Bibliography</a:t>
            </a:r>
            <a:endParaRPr lang="en-CA" dirty="0">
              <a:solidFill>
                <a:schemeClr val="bg1"/>
              </a:solidFill>
            </a:endParaRPr>
          </a:p>
        </p:txBody>
      </p:sp>
      <p:sp>
        <p:nvSpPr>
          <p:cNvPr id="3" name="Content Placeholder 2"/>
          <p:cNvSpPr>
            <a:spLocks noGrp="1"/>
          </p:cNvSpPr>
          <p:nvPr>
            <p:ph idx="1"/>
          </p:nvPr>
        </p:nvSpPr>
        <p:spPr>
          <a:xfrm>
            <a:off x="2057400" y="1772816"/>
            <a:ext cx="5029200" cy="4896544"/>
          </a:xfrm>
        </p:spPr>
        <p:txBody>
          <a:bodyPr>
            <a:normAutofit/>
          </a:bodyPr>
          <a:lstStyle/>
          <a:p>
            <a:r>
              <a:rPr lang="en-CA" dirty="0" smtClean="0">
                <a:hlinkClick r:id="rId4"/>
              </a:rPr>
              <a:t>http://www.mint.ca</a:t>
            </a:r>
            <a:endParaRPr lang="en-CA" dirty="0" smtClean="0"/>
          </a:p>
          <a:p>
            <a:r>
              <a:rPr lang="en-CA" dirty="0" smtClean="0">
                <a:hlinkClick r:id="rId5"/>
              </a:rPr>
              <a:t>http://seeker401.wordpress.com/2010/04/11/royal-canadian-mint-in-winnipeg/</a:t>
            </a:r>
            <a:endParaRPr lang="en-CA" dirty="0" smtClean="0"/>
          </a:p>
          <a:p>
            <a:r>
              <a:rPr lang="en-CA" dirty="0" smtClean="0">
                <a:hlinkClick r:id="rId6"/>
              </a:rPr>
              <a:t>http://en.wikipedia.org/wiki/Copper</a:t>
            </a:r>
            <a:endParaRPr lang="en-CA" dirty="0" smtClean="0"/>
          </a:p>
          <a:p>
            <a:r>
              <a:rPr lang="en-CA" dirty="0" smtClean="0">
                <a:hlinkClick r:id="rId7"/>
              </a:rPr>
              <a:t>http://www.csa.com/discoveryguides/copper/overview.php</a:t>
            </a:r>
            <a:endParaRPr lang="en-CA" dirty="0" smtClean="0"/>
          </a:p>
          <a:p>
            <a:r>
              <a:rPr lang="en-CA" dirty="0" smtClean="0">
                <a:hlinkClick r:id="rId8"/>
              </a:rPr>
              <a:t>http://en.wikipedia.org/wiki/Penny</a:t>
            </a:r>
            <a:endParaRPr lang="en-CA" dirty="0" smtClean="0"/>
          </a:p>
          <a:p>
            <a:r>
              <a:rPr lang="en-CA" dirty="0" smtClean="0">
                <a:hlinkClick r:id="rId9"/>
              </a:rPr>
              <a:t>http://en.wikipedia.org/wiki/History_of_money</a:t>
            </a:r>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p:txBody>
      </p:sp>
    </p:spTree>
  </p:cSld>
  <p:clrMapOvr>
    <a:masterClrMapping/>
  </p:clrMapOvr>
  <p:transition spd="slow">
    <p:sndAc>
      <p:stSnd>
        <p:snd r:embed="rId3" name="j0214098.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strVal val="#ppt_w*0.05"/>
                                          </p:val>
                                        </p:tav>
                                        <p:tav tm="100000">
                                          <p:val>
                                            <p:strVal val="#ppt_w"/>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anim calcmode="lin" valueType="num">
                                      <p:cBhvr>
                                        <p:cTn id="9" dur="5000" fill="hold"/>
                                        <p:tgtEl>
                                          <p:spTgt spid="2"/>
                                        </p:tgtEl>
                                        <p:attrNameLst>
                                          <p:attrName>ppt_x</p:attrName>
                                        </p:attrNameLst>
                                      </p:cBhvr>
                                      <p:tavLst>
                                        <p:tav tm="0">
                                          <p:val>
                                            <p:strVal val="#ppt_x-.2"/>
                                          </p:val>
                                        </p:tav>
                                        <p:tav tm="100000">
                                          <p:val>
                                            <p:strVal val="#ppt_x"/>
                                          </p:val>
                                        </p:tav>
                                      </p:tavLst>
                                    </p:anim>
                                    <p:anim calcmode="lin" valueType="num">
                                      <p:cBhvr>
                                        <p:cTn id="10" dur="5000" fill="hold"/>
                                        <p:tgtEl>
                                          <p:spTgt spid="2"/>
                                        </p:tgtEl>
                                        <p:attrNameLst>
                                          <p:attrName>ppt_y</p:attrName>
                                        </p:attrNameLst>
                                      </p:cBhvr>
                                      <p:tavLst>
                                        <p:tav tm="0">
                                          <p:val>
                                            <p:strVal val="#ppt_y"/>
                                          </p:val>
                                        </p:tav>
                                        <p:tav tm="100000">
                                          <p:val>
                                            <p:strVal val="#ppt_y"/>
                                          </p:val>
                                        </p:tav>
                                      </p:tavLst>
                                    </p:anim>
                                    <p:animEffect transition="in" filter="fade">
                                      <p:cBhvr>
                                        <p:cTn id="11" dur="5000"/>
                                        <p:tgtEl>
                                          <p:spTgt spid="2"/>
                                        </p:tgtEl>
                                      </p:cBhvr>
                                    </p:animEffect>
                                  </p:childTnLst>
                                </p:cTn>
                              </p:par>
                            </p:childTnLst>
                          </p:cTn>
                        </p:par>
                        <p:par>
                          <p:cTn id="12" fill="hold">
                            <p:stCondLst>
                              <p:cond delay="5000"/>
                            </p:stCondLst>
                            <p:childTnLst>
                              <p:par>
                                <p:cTn id="13" presetID="26"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par>
                          <p:cTn id="29" fill="hold">
                            <p:stCondLst>
                              <p:cond delay="7000"/>
                            </p:stCondLst>
                            <p:childTnLst>
                              <p:par>
                                <p:cTn id="30" presetID="26" presetClass="entr" presetSubtype="0" fill="hold"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par>
                          <p:cTn id="46" fill="hold">
                            <p:stCondLst>
                              <p:cond delay="9000"/>
                            </p:stCondLst>
                            <p:childTnLst>
                              <p:par>
                                <p:cTn id="47" presetID="26" presetClass="entr" presetSubtype="0" fill="hold" nodeType="after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par>
                          <p:cTn id="63" fill="hold">
                            <p:stCondLst>
                              <p:cond delay="11000"/>
                            </p:stCondLst>
                            <p:childTnLst>
                              <p:par>
                                <p:cTn id="64" presetID="26" presetClass="entr" presetSubtype="0" fill="hold" nodeType="after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par>
                          <p:cTn id="80" fill="hold">
                            <p:stCondLst>
                              <p:cond delay="13000"/>
                            </p:stCondLst>
                            <p:childTnLst>
                              <p:par>
                                <p:cTn id="81" presetID="26" presetClass="entr" presetSubtype="0" fill="hold" nodeType="after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animEffect transition="in" filter="wipe(down)">
                                      <p:cBhvr>
                                        <p:cTn id="83" dur="580">
                                          <p:stCondLst>
                                            <p:cond delay="0"/>
                                          </p:stCondLst>
                                        </p:cTn>
                                        <p:tgtEl>
                                          <p:spTgt spid="3">
                                            <p:txEl>
                                              <p:pRg st="4" end="4"/>
                                            </p:txEl>
                                          </p:spTgt>
                                        </p:tgtEl>
                                      </p:cBhvr>
                                    </p:animEffect>
                                    <p:anim calcmode="lin" valueType="num">
                                      <p:cBhvr>
                                        <p:cTn id="8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4" end="4"/>
                                            </p:txEl>
                                          </p:spTgt>
                                        </p:tgtEl>
                                      </p:cBhvr>
                                      <p:to x="100000" y="60000"/>
                                    </p:animScale>
                                    <p:animScale>
                                      <p:cBhvr>
                                        <p:cTn id="90" dur="166" decel="50000">
                                          <p:stCondLst>
                                            <p:cond delay="676"/>
                                          </p:stCondLst>
                                        </p:cTn>
                                        <p:tgtEl>
                                          <p:spTgt spid="3">
                                            <p:txEl>
                                              <p:pRg st="4" end="4"/>
                                            </p:txEl>
                                          </p:spTgt>
                                        </p:tgtEl>
                                      </p:cBhvr>
                                      <p:to x="100000" y="100000"/>
                                    </p:animScale>
                                    <p:animScale>
                                      <p:cBhvr>
                                        <p:cTn id="91" dur="26">
                                          <p:stCondLst>
                                            <p:cond delay="1312"/>
                                          </p:stCondLst>
                                        </p:cTn>
                                        <p:tgtEl>
                                          <p:spTgt spid="3">
                                            <p:txEl>
                                              <p:pRg st="4" end="4"/>
                                            </p:txEl>
                                          </p:spTgt>
                                        </p:tgtEl>
                                      </p:cBhvr>
                                      <p:to x="100000" y="80000"/>
                                    </p:animScale>
                                    <p:animScale>
                                      <p:cBhvr>
                                        <p:cTn id="92" dur="166" decel="50000">
                                          <p:stCondLst>
                                            <p:cond delay="1338"/>
                                          </p:stCondLst>
                                        </p:cTn>
                                        <p:tgtEl>
                                          <p:spTgt spid="3">
                                            <p:txEl>
                                              <p:pRg st="4" end="4"/>
                                            </p:txEl>
                                          </p:spTgt>
                                        </p:tgtEl>
                                      </p:cBhvr>
                                      <p:to x="100000" y="100000"/>
                                    </p:animScale>
                                    <p:animScale>
                                      <p:cBhvr>
                                        <p:cTn id="93" dur="26">
                                          <p:stCondLst>
                                            <p:cond delay="1642"/>
                                          </p:stCondLst>
                                        </p:cTn>
                                        <p:tgtEl>
                                          <p:spTgt spid="3">
                                            <p:txEl>
                                              <p:pRg st="4" end="4"/>
                                            </p:txEl>
                                          </p:spTgt>
                                        </p:tgtEl>
                                      </p:cBhvr>
                                      <p:to x="100000" y="90000"/>
                                    </p:animScale>
                                    <p:animScale>
                                      <p:cBhvr>
                                        <p:cTn id="94" dur="166" decel="50000">
                                          <p:stCondLst>
                                            <p:cond delay="1668"/>
                                          </p:stCondLst>
                                        </p:cTn>
                                        <p:tgtEl>
                                          <p:spTgt spid="3">
                                            <p:txEl>
                                              <p:pRg st="4" end="4"/>
                                            </p:txEl>
                                          </p:spTgt>
                                        </p:tgtEl>
                                      </p:cBhvr>
                                      <p:to x="100000" y="100000"/>
                                    </p:animScale>
                                    <p:animScale>
                                      <p:cBhvr>
                                        <p:cTn id="95" dur="26">
                                          <p:stCondLst>
                                            <p:cond delay="1808"/>
                                          </p:stCondLst>
                                        </p:cTn>
                                        <p:tgtEl>
                                          <p:spTgt spid="3">
                                            <p:txEl>
                                              <p:pRg st="4" end="4"/>
                                            </p:txEl>
                                          </p:spTgt>
                                        </p:tgtEl>
                                      </p:cBhvr>
                                      <p:to x="100000" y="95000"/>
                                    </p:animScale>
                                    <p:animScale>
                                      <p:cBhvr>
                                        <p:cTn id="96" dur="166" decel="50000">
                                          <p:stCondLst>
                                            <p:cond delay="1834"/>
                                          </p:stCondLst>
                                        </p:cTn>
                                        <p:tgtEl>
                                          <p:spTgt spid="3">
                                            <p:txEl>
                                              <p:pRg st="4" end="4"/>
                                            </p:txEl>
                                          </p:spTgt>
                                        </p:tgtEl>
                                      </p:cBhvr>
                                      <p:to x="100000" y="100000"/>
                                    </p:animScale>
                                  </p:childTnLst>
                                </p:cTn>
                              </p:par>
                            </p:childTnLst>
                          </p:cTn>
                        </p:par>
                        <p:par>
                          <p:cTn id="97" fill="hold">
                            <p:stCondLst>
                              <p:cond delay="15000"/>
                            </p:stCondLst>
                            <p:childTnLst>
                              <p:par>
                                <p:cTn id="98" presetID="26" presetClass="entr" presetSubtype="0" fill="hold" nodeType="afterEffect">
                                  <p:stCondLst>
                                    <p:cond delay="0"/>
                                  </p:stCondLst>
                                  <p:childTnLst>
                                    <p:set>
                                      <p:cBhvr>
                                        <p:cTn id="99" dur="1" fill="hold">
                                          <p:stCondLst>
                                            <p:cond delay="0"/>
                                          </p:stCondLst>
                                        </p:cTn>
                                        <p:tgtEl>
                                          <p:spTgt spid="3">
                                            <p:txEl>
                                              <p:pRg st="5" end="5"/>
                                            </p:txEl>
                                          </p:spTgt>
                                        </p:tgtEl>
                                        <p:attrNameLst>
                                          <p:attrName>style.visibility</p:attrName>
                                        </p:attrNameLst>
                                      </p:cBhvr>
                                      <p:to>
                                        <p:strVal val="visible"/>
                                      </p:to>
                                    </p:set>
                                    <p:animEffect transition="in" filter="wipe(down)">
                                      <p:cBhvr>
                                        <p:cTn id="100" dur="580">
                                          <p:stCondLst>
                                            <p:cond delay="0"/>
                                          </p:stCondLst>
                                        </p:cTn>
                                        <p:tgtEl>
                                          <p:spTgt spid="3">
                                            <p:txEl>
                                              <p:pRg st="5" end="5"/>
                                            </p:txEl>
                                          </p:spTgt>
                                        </p:tgtEl>
                                      </p:cBhvr>
                                    </p:animEffect>
                                    <p:anim calcmode="lin" valueType="num">
                                      <p:cBhvr>
                                        <p:cTn id="10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3">
                                            <p:txEl>
                                              <p:pRg st="5" end="5"/>
                                            </p:txEl>
                                          </p:spTgt>
                                        </p:tgtEl>
                                      </p:cBhvr>
                                      <p:to x="100000" y="60000"/>
                                    </p:animScale>
                                    <p:animScale>
                                      <p:cBhvr>
                                        <p:cTn id="107" dur="166" decel="50000">
                                          <p:stCondLst>
                                            <p:cond delay="676"/>
                                          </p:stCondLst>
                                        </p:cTn>
                                        <p:tgtEl>
                                          <p:spTgt spid="3">
                                            <p:txEl>
                                              <p:pRg st="5" end="5"/>
                                            </p:txEl>
                                          </p:spTgt>
                                        </p:tgtEl>
                                      </p:cBhvr>
                                      <p:to x="100000" y="100000"/>
                                    </p:animScale>
                                    <p:animScale>
                                      <p:cBhvr>
                                        <p:cTn id="108" dur="26">
                                          <p:stCondLst>
                                            <p:cond delay="1312"/>
                                          </p:stCondLst>
                                        </p:cTn>
                                        <p:tgtEl>
                                          <p:spTgt spid="3">
                                            <p:txEl>
                                              <p:pRg st="5" end="5"/>
                                            </p:txEl>
                                          </p:spTgt>
                                        </p:tgtEl>
                                      </p:cBhvr>
                                      <p:to x="100000" y="80000"/>
                                    </p:animScale>
                                    <p:animScale>
                                      <p:cBhvr>
                                        <p:cTn id="109" dur="166" decel="50000">
                                          <p:stCondLst>
                                            <p:cond delay="1338"/>
                                          </p:stCondLst>
                                        </p:cTn>
                                        <p:tgtEl>
                                          <p:spTgt spid="3">
                                            <p:txEl>
                                              <p:pRg st="5" end="5"/>
                                            </p:txEl>
                                          </p:spTgt>
                                        </p:tgtEl>
                                      </p:cBhvr>
                                      <p:to x="100000" y="100000"/>
                                    </p:animScale>
                                    <p:animScale>
                                      <p:cBhvr>
                                        <p:cTn id="110" dur="26">
                                          <p:stCondLst>
                                            <p:cond delay="1642"/>
                                          </p:stCondLst>
                                        </p:cTn>
                                        <p:tgtEl>
                                          <p:spTgt spid="3">
                                            <p:txEl>
                                              <p:pRg st="5" end="5"/>
                                            </p:txEl>
                                          </p:spTgt>
                                        </p:tgtEl>
                                      </p:cBhvr>
                                      <p:to x="100000" y="90000"/>
                                    </p:animScale>
                                    <p:animScale>
                                      <p:cBhvr>
                                        <p:cTn id="111" dur="166" decel="50000">
                                          <p:stCondLst>
                                            <p:cond delay="1668"/>
                                          </p:stCondLst>
                                        </p:cTn>
                                        <p:tgtEl>
                                          <p:spTgt spid="3">
                                            <p:txEl>
                                              <p:pRg st="5" end="5"/>
                                            </p:txEl>
                                          </p:spTgt>
                                        </p:tgtEl>
                                      </p:cBhvr>
                                      <p:to x="100000" y="100000"/>
                                    </p:animScale>
                                    <p:animScale>
                                      <p:cBhvr>
                                        <p:cTn id="112" dur="26">
                                          <p:stCondLst>
                                            <p:cond delay="1808"/>
                                          </p:stCondLst>
                                        </p:cTn>
                                        <p:tgtEl>
                                          <p:spTgt spid="3">
                                            <p:txEl>
                                              <p:pRg st="5" end="5"/>
                                            </p:txEl>
                                          </p:spTgt>
                                        </p:tgtEl>
                                      </p:cBhvr>
                                      <p:to x="100000" y="95000"/>
                                    </p:animScale>
                                    <p:animScale>
                                      <p:cBhvr>
                                        <p:cTn id="113"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Firelight</Template>
  <TotalTime>882</TotalTime>
  <Words>387</Words>
  <Application>Microsoft Office PowerPoint</Application>
  <PresentationFormat>On-screen Show (4:3)</PresentationFormat>
  <Paragraphs>68</Paragraphs>
  <Slides>9</Slides>
  <Notes>9</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Firelight</vt:lpstr>
      <vt:lpstr>Pennies</vt:lpstr>
      <vt:lpstr>Open your wallet</vt:lpstr>
      <vt:lpstr>Big bucks in Winnipeg</vt:lpstr>
      <vt:lpstr>Stampeding coins</vt:lpstr>
      <vt:lpstr> A century of pennies ... </vt:lpstr>
      <vt:lpstr>Copper in currency : it goes back a few years</vt:lpstr>
      <vt:lpstr>It’s elementary, my dear</vt:lpstr>
      <vt:lpstr>And where in the world do we find copper?</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Pennies</dc:title>
  <dc:creator>Asmundson</dc:creator>
  <cp:lastModifiedBy>Asmundson</cp:lastModifiedBy>
  <cp:revision>84</cp:revision>
  <dcterms:created xsi:type="dcterms:W3CDTF">2011-02-27T20:45:08Z</dcterms:created>
  <dcterms:modified xsi:type="dcterms:W3CDTF">2011-03-20T22:41:51Z</dcterms:modified>
</cp:coreProperties>
</file>