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1" r:id="rId6"/>
    <p:sldId id="266" r:id="rId7"/>
    <p:sldId id="262" r:id="rId8"/>
    <p:sldId id="264" r:id="rId9"/>
    <p:sldId id="265" r:id="rId10"/>
    <p:sldId id="259" r:id="rId1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828F"/>
    <a:srgbClr val="FFFFFF"/>
    <a:srgbClr val="FF00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9" d="100"/>
          <a:sy n="119" d="100"/>
        </p:scale>
        <p:origin x="-1320"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lvl1pPr>
              <a:defRPr/>
            </a:lvl1pPr>
          </a:lstStyle>
          <a:p>
            <a:pPr>
              <a:defRPr/>
            </a:pPr>
            <a:fld id="{A80C83C3-852F-49CD-9972-47F06B9EED78}" type="datetimeFigureOut">
              <a:rPr lang="en-CA"/>
              <a:pPr>
                <a:defRPr/>
              </a:pPr>
              <a:t>30/03/2011</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5112D09F-4DE4-47BA-8824-F6AC35D3163D}" type="slidenum">
              <a:rPr lang="en-CA"/>
              <a:pPr>
                <a:defRPr/>
              </a:pPr>
              <a:t>‹#›</a:t>
            </a:fld>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FEA49BB4-3144-4783-A3E0-C0A2B64D733B}" type="datetimeFigureOut">
              <a:rPr lang="en-CA"/>
              <a:pPr>
                <a:defRPr/>
              </a:pPr>
              <a:t>30/03/2011</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D2C122E1-8D78-4750-9D55-8371C69CDE10}" type="slidenum">
              <a:rPr lang="en-CA"/>
              <a:pPr>
                <a:defRPr/>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E30F0E14-5E7A-47A0-8379-533E589F84C8}" type="datetimeFigureOut">
              <a:rPr lang="en-CA"/>
              <a:pPr>
                <a:defRPr/>
              </a:pPr>
              <a:t>30/03/2011</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3CE8450D-0C95-4A6D-8AE9-413D4BA46CF6}" type="slidenum">
              <a:rPr lang="en-CA"/>
              <a:pPr>
                <a:defRPr/>
              </a:pPr>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1774EF9D-7A20-4DB6-A6E7-BCD8350C30F7}" type="datetimeFigureOut">
              <a:rPr lang="en-CA"/>
              <a:pPr>
                <a:defRPr/>
              </a:pPr>
              <a:t>30/03/2011</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CD4467E7-1929-4512-AB3B-BDF69DF107D5}" type="slidenum">
              <a:rPr lang="en-CA"/>
              <a:pPr>
                <a:defRPr/>
              </a:pPr>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28A9738-C13C-4B13-91B2-A78DF5F6E1D1}" type="datetimeFigureOut">
              <a:rPr lang="en-CA"/>
              <a:pPr>
                <a:defRPr/>
              </a:pPr>
              <a:t>30/03/2011</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D3621C1F-C76E-4AB6-AC77-5CC7C3C6E024}" type="slidenum">
              <a:rPr lang="en-CA"/>
              <a:pPr>
                <a:defRPr/>
              </a:pPr>
              <a:t>‹#›</a:t>
            </a:fld>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3"/>
          <p:cNvSpPr>
            <a:spLocks noGrp="1"/>
          </p:cNvSpPr>
          <p:nvPr>
            <p:ph type="dt" sz="half" idx="10"/>
          </p:nvPr>
        </p:nvSpPr>
        <p:spPr/>
        <p:txBody>
          <a:bodyPr/>
          <a:lstStyle>
            <a:lvl1pPr>
              <a:defRPr/>
            </a:lvl1pPr>
          </a:lstStyle>
          <a:p>
            <a:pPr>
              <a:defRPr/>
            </a:pPr>
            <a:fld id="{1CE09F37-22B2-4199-972E-AE6C556F157A}" type="datetimeFigureOut">
              <a:rPr lang="en-CA"/>
              <a:pPr>
                <a:defRPr/>
              </a:pPr>
              <a:t>30/03/2011</a:t>
            </a:fld>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E35329BF-7759-4328-B17C-24BF2C313767}" type="slidenum">
              <a:rPr lang="en-CA"/>
              <a:pPr>
                <a:defRPr/>
              </a:pPr>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3"/>
          <p:cNvSpPr>
            <a:spLocks noGrp="1"/>
          </p:cNvSpPr>
          <p:nvPr>
            <p:ph type="dt" sz="half" idx="10"/>
          </p:nvPr>
        </p:nvSpPr>
        <p:spPr/>
        <p:txBody>
          <a:bodyPr/>
          <a:lstStyle>
            <a:lvl1pPr>
              <a:defRPr/>
            </a:lvl1pPr>
          </a:lstStyle>
          <a:p>
            <a:pPr>
              <a:defRPr/>
            </a:pPr>
            <a:fld id="{6B5081E9-E8D4-4AD3-AE39-8E8D92BF588A}" type="datetimeFigureOut">
              <a:rPr lang="en-CA"/>
              <a:pPr>
                <a:defRPr/>
              </a:pPr>
              <a:t>30/03/2011</a:t>
            </a:fld>
            <a:endParaRPr lang="en-CA"/>
          </a:p>
        </p:txBody>
      </p:sp>
      <p:sp>
        <p:nvSpPr>
          <p:cNvPr id="8" name="Footer Placeholder 4"/>
          <p:cNvSpPr>
            <a:spLocks noGrp="1"/>
          </p:cNvSpPr>
          <p:nvPr>
            <p:ph type="ftr" sz="quarter" idx="11"/>
          </p:nvPr>
        </p:nvSpPr>
        <p:spPr/>
        <p:txBody>
          <a:bodyPr/>
          <a:lstStyle>
            <a:lvl1pPr>
              <a:defRPr/>
            </a:lvl1pPr>
          </a:lstStyle>
          <a:p>
            <a:pPr>
              <a:defRPr/>
            </a:pPr>
            <a:endParaRPr lang="en-CA"/>
          </a:p>
        </p:txBody>
      </p:sp>
      <p:sp>
        <p:nvSpPr>
          <p:cNvPr id="9" name="Slide Number Placeholder 5"/>
          <p:cNvSpPr>
            <a:spLocks noGrp="1"/>
          </p:cNvSpPr>
          <p:nvPr>
            <p:ph type="sldNum" sz="quarter" idx="12"/>
          </p:nvPr>
        </p:nvSpPr>
        <p:spPr/>
        <p:txBody>
          <a:bodyPr/>
          <a:lstStyle>
            <a:lvl1pPr>
              <a:defRPr/>
            </a:lvl1pPr>
          </a:lstStyle>
          <a:p>
            <a:pPr>
              <a:defRPr/>
            </a:pPr>
            <a:fld id="{094E6587-9CB2-4A40-8E2D-399897BF3DE3}" type="slidenum">
              <a:rPr lang="en-CA"/>
              <a:pPr>
                <a:defRPr/>
              </a:pPr>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3"/>
          <p:cNvSpPr>
            <a:spLocks noGrp="1"/>
          </p:cNvSpPr>
          <p:nvPr>
            <p:ph type="dt" sz="half" idx="10"/>
          </p:nvPr>
        </p:nvSpPr>
        <p:spPr/>
        <p:txBody>
          <a:bodyPr/>
          <a:lstStyle>
            <a:lvl1pPr>
              <a:defRPr/>
            </a:lvl1pPr>
          </a:lstStyle>
          <a:p>
            <a:pPr>
              <a:defRPr/>
            </a:pPr>
            <a:fld id="{5DBBE516-91A1-4826-82DA-7E9618C07931}" type="datetimeFigureOut">
              <a:rPr lang="en-CA"/>
              <a:pPr>
                <a:defRPr/>
              </a:pPr>
              <a:t>30/03/2011</a:t>
            </a:fld>
            <a:endParaRPr lang="en-CA"/>
          </a:p>
        </p:txBody>
      </p:sp>
      <p:sp>
        <p:nvSpPr>
          <p:cNvPr id="4" name="Footer Placeholder 4"/>
          <p:cNvSpPr>
            <a:spLocks noGrp="1"/>
          </p:cNvSpPr>
          <p:nvPr>
            <p:ph type="ftr" sz="quarter" idx="11"/>
          </p:nvPr>
        </p:nvSpPr>
        <p:spPr/>
        <p:txBody>
          <a:bodyPr/>
          <a:lstStyle>
            <a:lvl1pPr>
              <a:defRPr/>
            </a:lvl1pPr>
          </a:lstStyle>
          <a:p>
            <a:pPr>
              <a:defRPr/>
            </a:pPr>
            <a:endParaRPr lang="en-CA"/>
          </a:p>
        </p:txBody>
      </p:sp>
      <p:sp>
        <p:nvSpPr>
          <p:cNvPr id="5" name="Slide Number Placeholder 5"/>
          <p:cNvSpPr>
            <a:spLocks noGrp="1"/>
          </p:cNvSpPr>
          <p:nvPr>
            <p:ph type="sldNum" sz="quarter" idx="12"/>
          </p:nvPr>
        </p:nvSpPr>
        <p:spPr/>
        <p:txBody>
          <a:bodyPr/>
          <a:lstStyle>
            <a:lvl1pPr>
              <a:defRPr/>
            </a:lvl1pPr>
          </a:lstStyle>
          <a:p>
            <a:pPr>
              <a:defRPr/>
            </a:pPr>
            <a:fld id="{D3FED6EF-C501-4C22-A546-78AD88D1E97C}" type="slidenum">
              <a:rPr lang="en-CA"/>
              <a:pPr>
                <a:defRPr/>
              </a:pPr>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9609D13-440F-4A57-816D-E831F73BBB36}" type="datetimeFigureOut">
              <a:rPr lang="en-CA"/>
              <a:pPr>
                <a:defRPr/>
              </a:pPr>
              <a:t>30/03/2011</a:t>
            </a:fld>
            <a:endParaRPr lang="en-CA"/>
          </a:p>
        </p:txBody>
      </p:sp>
      <p:sp>
        <p:nvSpPr>
          <p:cNvPr id="3" name="Footer Placeholder 4"/>
          <p:cNvSpPr>
            <a:spLocks noGrp="1"/>
          </p:cNvSpPr>
          <p:nvPr>
            <p:ph type="ftr" sz="quarter" idx="11"/>
          </p:nvPr>
        </p:nvSpPr>
        <p:spPr/>
        <p:txBody>
          <a:bodyPr/>
          <a:lstStyle>
            <a:lvl1pPr>
              <a:defRPr/>
            </a:lvl1pPr>
          </a:lstStyle>
          <a:p>
            <a:pPr>
              <a:defRPr/>
            </a:pPr>
            <a:endParaRPr lang="en-CA"/>
          </a:p>
        </p:txBody>
      </p:sp>
      <p:sp>
        <p:nvSpPr>
          <p:cNvPr id="4" name="Slide Number Placeholder 5"/>
          <p:cNvSpPr>
            <a:spLocks noGrp="1"/>
          </p:cNvSpPr>
          <p:nvPr>
            <p:ph type="sldNum" sz="quarter" idx="12"/>
          </p:nvPr>
        </p:nvSpPr>
        <p:spPr/>
        <p:txBody>
          <a:bodyPr/>
          <a:lstStyle>
            <a:lvl1pPr>
              <a:defRPr/>
            </a:lvl1pPr>
          </a:lstStyle>
          <a:p>
            <a:pPr>
              <a:defRPr/>
            </a:pPr>
            <a:fld id="{9850D5AA-F8E0-46F0-B7BC-CD9AEC30B480}" type="slidenum">
              <a:rPr lang="en-CA"/>
              <a:pPr>
                <a:defRPr/>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27CD4CC-CB25-42FB-8D8C-0C9DB8056E0C}" type="datetimeFigureOut">
              <a:rPr lang="en-CA"/>
              <a:pPr>
                <a:defRPr/>
              </a:pPr>
              <a:t>30/03/2011</a:t>
            </a:fld>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A307A8E8-7C91-44BC-B87F-D19696A44ADB}" type="slidenum">
              <a:rPr lang="en-CA"/>
              <a:pPr>
                <a:defRPr/>
              </a:pPr>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8C7DB73-9BBB-4F80-AA07-C93083DEAD0A}" type="datetimeFigureOut">
              <a:rPr lang="en-CA"/>
              <a:pPr>
                <a:defRPr/>
              </a:pPr>
              <a:t>30/03/2011</a:t>
            </a:fld>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593EE0D7-BA01-4566-8FFB-ACED090606C8}" type="slidenum">
              <a:rPr lang="en-CA"/>
              <a:pPr>
                <a:defRPr/>
              </a:pPr>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E828F"/>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CA"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0BAB846D-4B23-49B9-9A59-EDE81A21B92E}" type="datetimeFigureOut">
              <a:rPr lang="en-CA"/>
              <a:pPr>
                <a:defRPr/>
              </a:pPr>
              <a:t>30/03/2011</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7AB78B09-F8CB-4551-976A-8EE842970C5D}" type="slidenum">
              <a:rPr lang="en-CA"/>
              <a:pPr>
                <a:defRPr/>
              </a:pPr>
              <a:t>‹#›</a:t>
            </a:fld>
            <a:endParaRPr lang="en-C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700808"/>
            <a:ext cx="9144000" cy="1200329"/>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CA" sz="7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What’s In a Stapler?</a:t>
            </a:r>
          </a:p>
        </p:txBody>
      </p:sp>
      <p:sp>
        <p:nvSpPr>
          <p:cNvPr id="6" name="Rectangle 5"/>
          <p:cNvSpPr/>
          <p:nvPr/>
        </p:nvSpPr>
        <p:spPr>
          <a:xfrm>
            <a:off x="1632734" y="2967335"/>
            <a:ext cx="5878532" cy="923330"/>
          </a:xfrm>
          <a:prstGeom prst="rect">
            <a:avLst/>
          </a:prstGeom>
          <a:noFill/>
        </p:spPr>
        <p:txBody>
          <a:bodyPr wrap="none">
            <a:spAutoFit/>
            <a:scene3d>
              <a:camera prst="orthographicFront"/>
              <a:lightRig rig="balanced" dir="t">
                <a:rot lat="0" lon="0" rev="2100000"/>
              </a:lightRig>
            </a:scene3d>
            <a:sp3d extrusionH="57150" prstMaterial="metal">
              <a:bevelT w="38100" h="25400"/>
              <a:contourClr>
                <a:schemeClr val="bg2"/>
              </a:contourClr>
            </a:sp3d>
          </a:bodyPr>
          <a:lstStyle/>
          <a:p>
            <a:pPr algn="ctr">
              <a:defRPr/>
            </a:pPr>
            <a:r>
              <a:rPr lang="en-CA" sz="5400" b="1" dirty="0">
                <a:ln w="50800"/>
                <a:solidFill>
                  <a:schemeClr val="bg1">
                    <a:shade val="50000"/>
                  </a:schemeClr>
                </a:solidFill>
              </a:rPr>
              <a:t>Samantha Kieffer</a:t>
            </a:r>
          </a:p>
        </p:txBody>
      </p:sp>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2411413" y="0"/>
            <a:ext cx="4330700" cy="1143000"/>
          </a:xfrm>
        </p:spPr>
        <p:txBody>
          <a:bodyPr/>
          <a:lstStyle/>
          <a:p>
            <a:pPr eaLnBrk="1" hangingPunct="1"/>
            <a:r>
              <a:rPr lang="en-CA" sz="4800" b="1" smtClean="0">
                <a:solidFill>
                  <a:srgbClr val="FFFFFF"/>
                </a:solidFill>
              </a:rPr>
              <a:t>Credits</a:t>
            </a:r>
          </a:p>
        </p:txBody>
      </p:sp>
      <p:sp>
        <p:nvSpPr>
          <p:cNvPr id="11267" name="TextBox 2"/>
          <p:cNvSpPr txBox="1">
            <a:spLocks noChangeArrowheads="1"/>
          </p:cNvSpPr>
          <p:nvPr/>
        </p:nvSpPr>
        <p:spPr bwMode="auto">
          <a:xfrm>
            <a:off x="0" y="1412875"/>
            <a:ext cx="9144000" cy="4108450"/>
          </a:xfrm>
          <a:prstGeom prst="rect">
            <a:avLst/>
          </a:prstGeom>
          <a:noFill/>
          <a:ln w="9525">
            <a:noFill/>
            <a:miter lim="800000"/>
            <a:headEnd/>
            <a:tailEnd/>
          </a:ln>
        </p:spPr>
        <p:txBody>
          <a:bodyPr>
            <a:spAutoFit/>
          </a:bodyPr>
          <a:lstStyle/>
          <a:p>
            <a:pPr>
              <a:buFont typeface="Arial" pitchFamily="34" charset="0"/>
              <a:buChar char="•"/>
              <a:defRPr/>
            </a:pPr>
            <a:r>
              <a:rPr lang="en-CA" sz="2175" dirty="0">
                <a:latin typeface="+mn-lt"/>
              </a:rPr>
              <a:t>   http://www.schools.pinellas.k12.fl.us/gallery/cartoon/stapler.gif (stapler)</a:t>
            </a:r>
          </a:p>
          <a:p>
            <a:pPr>
              <a:buFont typeface="Arial" pitchFamily="34" charset="0"/>
              <a:buChar char="•"/>
              <a:defRPr/>
            </a:pPr>
            <a:r>
              <a:rPr lang="en-CA" sz="2175" dirty="0">
                <a:latin typeface="+mn-lt"/>
              </a:rPr>
              <a:t>   http://www.rrc.state.tx.us/commissioners/williams/energy/images/  2919953WORLDOILRESERVES.gif</a:t>
            </a:r>
          </a:p>
          <a:p>
            <a:pPr>
              <a:buFont typeface="Arial" pitchFamily="34" charset="0"/>
              <a:buChar char="•"/>
              <a:defRPr/>
            </a:pPr>
            <a:r>
              <a:rPr lang="en-CA" sz="2175" dirty="0">
                <a:latin typeface="+mn-lt"/>
              </a:rPr>
              <a:t>   http://www.canada-maps.org/alberta/images/oil-pump-jack.jpg</a:t>
            </a:r>
          </a:p>
          <a:p>
            <a:pPr>
              <a:buFont typeface="Arial" pitchFamily="34" charset="0"/>
              <a:buChar char="•"/>
              <a:defRPr/>
            </a:pPr>
            <a:r>
              <a:rPr lang="en-CA" sz="2175" dirty="0">
                <a:latin typeface="+mn-lt"/>
              </a:rPr>
              <a:t>   http://edu.glogster.com/media/5/19/48/38/19483829.jpg</a:t>
            </a:r>
          </a:p>
          <a:p>
            <a:pPr>
              <a:buFont typeface="Arial" pitchFamily="34" charset="0"/>
              <a:buChar char="•"/>
              <a:defRPr/>
            </a:pPr>
            <a:r>
              <a:rPr lang="en-CA" sz="2175" dirty="0">
                <a:latin typeface="+mn-lt"/>
              </a:rPr>
              <a:t>   http://www.ptable.com/Images/periodic%20table.png</a:t>
            </a:r>
          </a:p>
          <a:p>
            <a:pPr>
              <a:buFont typeface="Arial" pitchFamily="34" charset="0"/>
              <a:buChar char="•"/>
              <a:defRPr/>
            </a:pPr>
            <a:r>
              <a:rPr lang="en-CA" sz="2175" dirty="0">
                <a:latin typeface="+mn-lt"/>
              </a:rPr>
              <a:t>   http://2.bp.blogspot.com/_TlkJLGx5ano/TRY8xO0hXvI/AAAAAAAAAfI/ </a:t>
            </a:r>
            <a:r>
              <a:rPr lang="en-CA" sz="2175" dirty="0" err="1">
                <a:latin typeface="+mn-lt"/>
              </a:rPr>
              <a:t>gCxEgisCgCo</a:t>
            </a:r>
            <a:r>
              <a:rPr lang="en-CA" sz="2175" dirty="0">
                <a:latin typeface="+mn-lt"/>
              </a:rPr>
              <a:t>/s1600/red_stage_curtains.jpg</a:t>
            </a:r>
          </a:p>
          <a:p>
            <a:pPr>
              <a:buFont typeface="Arial" pitchFamily="34" charset="0"/>
              <a:buChar char="•"/>
              <a:defRPr/>
            </a:pPr>
            <a:r>
              <a:rPr lang="en-CA" sz="2175" dirty="0">
                <a:latin typeface="+mn-lt"/>
              </a:rPr>
              <a:t>   http://www.howtodothings.com/</a:t>
            </a:r>
          </a:p>
          <a:p>
            <a:pPr>
              <a:buFont typeface="Arial" pitchFamily="34" charset="0"/>
              <a:buChar char="•"/>
              <a:defRPr/>
            </a:pPr>
            <a:r>
              <a:rPr lang="en-CA" sz="2175" dirty="0">
                <a:latin typeface="+mn-lt"/>
              </a:rPr>
              <a:t>   http://www.the-rubber-band.com/images/history_tappingbark.jpg</a:t>
            </a:r>
          </a:p>
          <a:p>
            <a:pPr>
              <a:buFont typeface="Arial" pitchFamily="34" charset="0"/>
              <a:buChar char="•"/>
              <a:defRPr/>
            </a:pPr>
            <a:r>
              <a:rPr lang="en-US" sz="2175" dirty="0">
                <a:latin typeface="+mn-lt"/>
              </a:rPr>
              <a:t>   www.earthsciences.com</a:t>
            </a:r>
            <a:endParaRPr lang="en-CA" sz="2175" dirty="0">
              <a:latin typeface="+mn-lt"/>
            </a:endParaRPr>
          </a:p>
          <a:p>
            <a:pPr>
              <a:buFont typeface="Arial" pitchFamily="34" charset="0"/>
              <a:buChar char="•"/>
              <a:defRPr/>
            </a:pPr>
            <a:r>
              <a:rPr lang="en-CA" sz="2175" dirty="0">
                <a:latin typeface="+mn-lt"/>
              </a:rPr>
              <a:t>   Stapler Pictures: My Own…S. Kieffer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8" presetClass="entr" presetSubtype="0" fill="hold" grpId="0" nodeType="clickEffect">
                                  <p:stCondLst>
                                    <p:cond delay="0"/>
                                  </p:stCondLst>
                                  <p:childTnLst>
                                    <p:set>
                                      <p:cBhvr>
                                        <p:cTn id="6" dur="1" fill="hold">
                                          <p:stCondLst>
                                            <p:cond delay="0"/>
                                          </p:stCondLst>
                                        </p:cTn>
                                        <p:tgtEl>
                                          <p:spTgt spid="11266"/>
                                        </p:tgtEl>
                                        <p:attrNameLst>
                                          <p:attrName>style.visibility</p:attrName>
                                        </p:attrNameLst>
                                      </p:cBhvr>
                                      <p:to>
                                        <p:strVal val="visible"/>
                                      </p:to>
                                    </p:set>
                                    <p:anim calcmode="lin" valueType="num">
                                      <p:cBhvr>
                                        <p:cTn id="7" dur="15000" fill="hold"/>
                                        <p:tgtEl>
                                          <p:spTgt spid="11266"/>
                                        </p:tgtEl>
                                        <p:attrNameLst>
                                          <p:attrName>ppt_x</p:attrName>
                                        </p:attrNameLst>
                                      </p:cBhvr>
                                      <p:tavLst>
                                        <p:tav tm="0">
                                          <p:val>
                                            <p:strVal val="#ppt_x"/>
                                          </p:val>
                                        </p:tav>
                                        <p:tav tm="100000">
                                          <p:val>
                                            <p:strVal val="#ppt_x"/>
                                          </p:val>
                                        </p:tav>
                                      </p:tavLst>
                                    </p:anim>
                                    <p:anim calcmode="lin" valueType="num">
                                      <p:cBhvr>
                                        <p:cTn id="8" dur="15000" fill="hold"/>
                                        <p:tgtEl>
                                          <p:spTgt spid="11266"/>
                                        </p:tgtEl>
                                        <p:attrNameLst>
                                          <p:attrName>ppt_y</p:attrName>
                                        </p:attrNameLst>
                                      </p:cBhvr>
                                      <p:tavLst>
                                        <p:tav tm="0">
                                          <p:val>
                                            <p:strVal val="#ppt_y+1"/>
                                          </p:val>
                                        </p:tav>
                                        <p:tav tm="100000">
                                          <p:val>
                                            <p:strVal val="#ppt_y-1"/>
                                          </p:val>
                                        </p:tav>
                                      </p:tavLst>
                                    </p:anim>
                                  </p:childTnLst>
                                </p:cTn>
                              </p:par>
                              <p:par>
                                <p:cTn id="9" presetID="28" presetClass="entr" presetSubtype="0" fill="hold" grpId="0" nodeType="withEffect">
                                  <p:stCondLst>
                                    <p:cond delay="0"/>
                                  </p:stCondLst>
                                  <p:childTnLst>
                                    <p:set>
                                      <p:cBhvr>
                                        <p:cTn id="10" dur="1" fill="hold">
                                          <p:stCondLst>
                                            <p:cond delay="0"/>
                                          </p:stCondLst>
                                        </p:cTn>
                                        <p:tgtEl>
                                          <p:spTgt spid="11267"/>
                                        </p:tgtEl>
                                        <p:attrNameLst>
                                          <p:attrName>style.visibility</p:attrName>
                                        </p:attrNameLst>
                                      </p:cBhvr>
                                      <p:to>
                                        <p:strVal val="visible"/>
                                      </p:to>
                                    </p:set>
                                    <p:anim calcmode="lin" valueType="num">
                                      <p:cBhvr>
                                        <p:cTn id="11" dur="15000" fill="hold"/>
                                        <p:tgtEl>
                                          <p:spTgt spid="11267"/>
                                        </p:tgtEl>
                                        <p:attrNameLst>
                                          <p:attrName>ppt_x</p:attrName>
                                        </p:attrNameLst>
                                      </p:cBhvr>
                                      <p:tavLst>
                                        <p:tav tm="0">
                                          <p:val>
                                            <p:strVal val="#ppt_x"/>
                                          </p:val>
                                        </p:tav>
                                        <p:tav tm="100000">
                                          <p:val>
                                            <p:strVal val="#ppt_x"/>
                                          </p:val>
                                        </p:tav>
                                      </p:tavLst>
                                    </p:anim>
                                    <p:anim calcmode="lin" valueType="num">
                                      <p:cBhvr>
                                        <p:cTn id="12" dur="15000" fill="hold"/>
                                        <p:tgtEl>
                                          <p:spTgt spid="11267"/>
                                        </p:tgtEl>
                                        <p:attrNameLst>
                                          <p:attrName>ppt_y</p:attrName>
                                        </p:attrNameLst>
                                      </p:cBhvr>
                                      <p:tavLst>
                                        <p:tav tm="0">
                                          <p:val>
                                            <p:strVal val="#ppt_y+1"/>
                                          </p:val>
                                        </p:tav>
                                        <p:tav tm="100000">
                                          <p:val>
                                            <p:strVal val="#ppt_y-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P spid="1126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4" name="Group 5"/>
          <p:cNvGrpSpPr>
            <a:grpSpLocks/>
          </p:cNvGrpSpPr>
          <p:nvPr/>
        </p:nvGrpSpPr>
        <p:grpSpPr bwMode="auto">
          <a:xfrm>
            <a:off x="684213" y="404813"/>
            <a:ext cx="7927975" cy="6178550"/>
            <a:chOff x="2555776" y="980728"/>
            <a:chExt cx="6055941" cy="4768133"/>
          </a:xfrm>
        </p:grpSpPr>
        <p:pic>
          <p:nvPicPr>
            <p:cNvPr id="3075" name="Picture 2" descr="http://www.schools.pinellas.k12.fl.us/gallery/cartoon/stapler.gif"/>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360956" y="3428999"/>
              <a:ext cx="3250761" cy="2319862"/>
            </a:xfrm>
            <a:prstGeom prst="rect">
              <a:avLst/>
            </a:prstGeom>
            <a:noFill/>
            <a:ln w="9525">
              <a:noFill/>
              <a:miter lim="800000"/>
              <a:headEnd/>
              <a:tailEnd/>
            </a:ln>
          </p:spPr>
        </p:pic>
        <p:sp>
          <p:nvSpPr>
            <p:cNvPr id="5" name="Oval Callout 4"/>
            <p:cNvSpPr/>
            <p:nvPr/>
          </p:nvSpPr>
          <p:spPr>
            <a:xfrm>
              <a:off x="2555776" y="980728"/>
              <a:ext cx="3630654" cy="2500452"/>
            </a:xfrm>
            <a:prstGeom prst="wedgeEllipseCallout">
              <a:avLst>
                <a:gd name="adj1" fmla="val 37599"/>
                <a:gd name="adj2" fmla="val 60596"/>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CA" sz="2400" dirty="0">
                  <a:solidFill>
                    <a:srgbClr val="FFFFFF"/>
                  </a:solidFill>
                </a:rPr>
                <a:t>Hi, my name is Point. Have you ever wondered what’s in a stapler? Follow me to learn all about the wonder of staplers...</a:t>
              </a:r>
            </a:p>
          </p:txBody>
        </p:sp>
      </p:grpSp>
    </p:spTree>
  </p:cSld>
  <p:clrMapOvr>
    <a:masterClrMapping/>
  </p:clrMapOvr>
  <p:transition>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schools.pinellas.k12.fl.us/gallery/cartoon/stapler.gif"/>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189663" y="4811713"/>
            <a:ext cx="2343150" cy="1284287"/>
          </a:xfrm>
          <a:prstGeom prst="rect">
            <a:avLst/>
          </a:prstGeom>
          <a:noFill/>
          <a:ln w="9525">
            <a:noFill/>
            <a:miter lim="800000"/>
            <a:headEnd/>
            <a:tailEnd/>
          </a:ln>
        </p:spPr>
      </p:pic>
      <p:sp>
        <p:nvSpPr>
          <p:cNvPr id="7" name="Rounded Rectangular Callout 6"/>
          <p:cNvSpPr/>
          <p:nvPr/>
        </p:nvSpPr>
        <p:spPr>
          <a:xfrm>
            <a:off x="4894263" y="2060575"/>
            <a:ext cx="4249737" cy="2447925"/>
          </a:xfrm>
          <a:prstGeom prst="wedgeRoundRectCallout">
            <a:avLst>
              <a:gd name="adj1" fmla="val 7122"/>
              <a:gd name="adj2" fmla="val 65730"/>
              <a:gd name="adj3" fmla="val 16667"/>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CA" b="1" dirty="0"/>
              <a:t>The main components of a stapler include:</a:t>
            </a:r>
          </a:p>
          <a:p>
            <a:pPr fontAlgn="auto">
              <a:spcBef>
                <a:spcPts val="0"/>
              </a:spcBef>
              <a:spcAft>
                <a:spcPts val="0"/>
              </a:spcAft>
              <a:buFont typeface="Arial" pitchFamily="34" charset="0"/>
              <a:buChar char="•"/>
              <a:defRPr/>
            </a:pPr>
            <a:r>
              <a:rPr lang="en-CA" dirty="0"/>
              <a:t> plastic for the outer shell</a:t>
            </a:r>
          </a:p>
          <a:p>
            <a:pPr fontAlgn="auto">
              <a:spcBef>
                <a:spcPts val="0"/>
              </a:spcBef>
              <a:spcAft>
                <a:spcPts val="0"/>
              </a:spcAft>
              <a:buFont typeface="Arial" pitchFamily="34" charset="0"/>
              <a:buChar char="•"/>
              <a:defRPr/>
            </a:pPr>
            <a:r>
              <a:rPr lang="en-CA" dirty="0"/>
              <a:t> a rubber grip</a:t>
            </a:r>
          </a:p>
          <a:p>
            <a:pPr fontAlgn="auto">
              <a:spcBef>
                <a:spcPts val="0"/>
              </a:spcBef>
              <a:spcAft>
                <a:spcPts val="0"/>
              </a:spcAft>
              <a:buFont typeface="Arial" pitchFamily="34" charset="0"/>
              <a:buChar char="•"/>
              <a:defRPr/>
            </a:pPr>
            <a:r>
              <a:rPr lang="en-CA" dirty="0"/>
              <a:t> a zinc coating over the main parts of the stapler, which are made of steel</a:t>
            </a:r>
          </a:p>
        </p:txBody>
      </p:sp>
      <p:pic>
        <p:nvPicPr>
          <p:cNvPr id="4100" name="Picture 3" descr="PB010331.JPG"/>
          <p:cNvPicPr>
            <a:picLocks noChangeAspect="1"/>
          </p:cNvPicPr>
          <p:nvPr/>
        </p:nvPicPr>
        <p:blipFill>
          <a:blip r:embed="rId3" cstate="print"/>
          <a:srcRect l="13120" t="20731" r="6973" b="25414"/>
          <a:stretch>
            <a:fillRect/>
          </a:stretch>
        </p:blipFill>
        <p:spPr bwMode="auto">
          <a:xfrm rot="-3081477">
            <a:off x="299244" y="2597944"/>
            <a:ext cx="4986338" cy="2520950"/>
          </a:xfrm>
          <a:prstGeom prst="rect">
            <a:avLst/>
          </a:prstGeom>
          <a:noFill/>
          <a:ln w="9525">
            <a:noFill/>
            <a:miter lim="800000"/>
            <a:headEnd/>
            <a:tailEnd/>
          </a:ln>
        </p:spPr>
      </p:pic>
      <p:grpSp>
        <p:nvGrpSpPr>
          <p:cNvPr id="2" name="Group 13"/>
          <p:cNvGrpSpPr>
            <a:grpSpLocks/>
          </p:cNvGrpSpPr>
          <p:nvPr/>
        </p:nvGrpSpPr>
        <p:grpSpPr bwMode="auto">
          <a:xfrm>
            <a:off x="539750" y="836613"/>
            <a:ext cx="1295400" cy="2592387"/>
            <a:chOff x="539750" y="836613"/>
            <a:chExt cx="1295400" cy="2592387"/>
          </a:xfrm>
        </p:grpSpPr>
        <p:sp>
          <p:nvSpPr>
            <p:cNvPr id="4111" name="TextBox 4"/>
            <p:cNvSpPr txBox="1">
              <a:spLocks noChangeArrowheads="1"/>
            </p:cNvSpPr>
            <p:nvPr/>
          </p:nvSpPr>
          <p:spPr bwMode="auto">
            <a:xfrm>
              <a:off x="539750" y="836613"/>
              <a:ext cx="1008063" cy="369887"/>
            </a:xfrm>
            <a:prstGeom prst="rect">
              <a:avLst/>
            </a:prstGeom>
            <a:noFill/>
            <a:ln w="9525">
              <a:noFill/>
              <a:miter lim="800000"/>
              <a:headEnd/>
              <a:tailEnd/>
            </a:ln>
          </p:spPr>
          <p:txBody>
            <a:bodyPr>
              <a:spAutoFit/>
            </a:bodyPr>
            <a:lstStyle/>
            <a:p>
              <a:r>
                <a:rPr lang="en-CA"/>
                <a:t>rubber</a:t>
              </a:r>
            </a:p>
          </p:txBody>
        </p:sp>
        <p:cxnSp>
          <p:nvCxnSpPr>
            <p:cNvPr id="11" name="Straight Arrow Connector 10"/>
            <p:cNvCxnSpPr/>
            <p:nvPr/>
          </p:nvCxnSpPr>
          <p:spPr>
            <a:xfrm rot="16200000" flipH="1">
              <a:off x="287338" y="1881188"/>
              <a:ext cx="2303462" cy="792162"/>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3" name="Group 15"/>
          <p:cNvGrpSpPr>
            <a:grpSpLocks/>
          </p:cNvGrpSpPr>
          <p:nvPr/>
        </p:nvGrpSpPr>
        <p:grpSpPr bwMode="auto">
          <a:xfrm>
            <a:off x="4211638" y="836613"/>
            <a:ext cx="1368425" cy="1368425"/>
            <a:chOff x="4211638" y="836613"/>
            <a:chExt cx="1368425" cy="1368425"/>
          </a:xfrm>
        </p:grpSpPr>
        <p:sp>
          <p:nvSpPr>
            <p:cNvPr id="4109" name="TextBox 8"/>
            <p:cNvSpPr txBox="1">
              <a:spLocks noChangeArrowheads="1"/>
            </p:cNvSpPr>
            <p:nvPr/>
          </p:nvSpPr>
          <p:spPr bwMode="auto">
            <a:xfrm>
              <a:off x="4572000" y="836613"/>
              <a:ext cx="1008063" cy="369887"/>
            </a:xfrm>
            <a:prstGeom prst="rect">
              <a:avLst/>
            </a:prstGeom>
            <a:noFill/>
            <a:ln w="9525">
              <a:noFill/>
              <a:miter lim="800000"/>
              <a:headEnd/>
              <a:tailEnd/>
            </a:ln>
          </p:spPr>
          <p:txBody>
            <a:bodyPr>
              <a:spAutoFit/>
            </a:bodyPr>
            <a:lstStyle/>
            <a:p>
              <a:r>
                <a:rPr lang="en-CA"/>
                <a:t>plastic</a:t>
              </a:r>
            </a:p>
          </p:txBody>
        </p:sp>
        <p:cxnSp>
          <p:nvCxnSpPr>
            <p:cNvPr id="13" name="Straight Arrow Connector 12"/>
            <p:cNvCxnSpPr/>
            <p:nvPr/>
          </p:nvCxnSpPr>
          <p:spPr>
            <a:xfrm rot="5400000">
              <a:off x="3995738" y="1341438"/>
              <a:ext cx="1079500" cy="64770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4" name="Group 17"/>
          <p:cNvGrpSpPr>
            <a:grpSpLocks/>
          </p:cNvGrpSpPr>
          <p:nvPr/>
        </p:nvGrpSpPr>
        <p:grpSpPr bwMode="auto">
          <a:xfrm>
            <a:off x="2124075" y="4868863"/>
            <a:ext cx="2808288" cy="1077912"/>
            <a:chOff x="2124075" y="4868863"/>
            <a:chExt cx="2808288" cy="1077912"/>
          </a:xfrm>
        </p:grpSpPr>
        <p:sp>
          <p:nvSpPr>
            <p:cNvPr id="4107" name="TextBox 7"/>
            <p:cNvSpPr txBox="1">
              <a:spLocks noChangeArrowheads="1"/>
            </p:cNvSpPr>
            <p:nvPr/>
          </p:nvSpPr>
          <p:spPr bwMode="auto">
            <a:xfrm>
              <a:off x="3924300" y="5300663"/>
              <a:ext cx="1008063" cy="646112"/>
            </a:xfrm>
            <a:prstGeom prst="rect">
              <a:avLst/>
            </a:prstGeom>
            <a:noFill/>
            <a:ln w="9525">
              <a:noFill/>
              <a:miter lim="800000"/>
              <a:headEnd/>
              <a:tailEnd/>
            </a:ln>
          </p:spPr>
          <p:txBody>
            <a:bodyPr>
              <a:spAutoFit/>
            </a:bodyPr>
            <a:lstStyle/>
            <a:p>
              <a:r>
                <a:rPr lang="en-CA"/>
                <a:t>zinc coating</a:t>
              </a:r>
            </a:p>
          </p:txBody>
        </p:sp>
        <p:cxnSp>
          <p:nvCxnSpPr>
            <p:cNvPr id="15" name="Straight Arrow Connector 14"/>
            <p:cNvCxnSpPr/>
            <p:nvPr/>
          </p:nvCxnSpPr>
          <p:spPr>
            <a:xfrm rot="10800000">
              <a:off x="2124075" y="4868863"/>
              <a:ext cx="1800225" cy="576262"/>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5" name="Group 18"/>
          <p:cNvGrpSpPr>
            <a:grpSpLocks/>
          </p:cNvGrpSpPr>
          <p:nvPr/>
        </p:nvGrpSpPr>
        <p:grpSpPr bwMode="auto">
          <a:xfrm>
            <a:off x="250825" y="5084763"/>
            <a:ext cx="1657350" cy="1593850"/>
            <a:chOff x="250825" y="5084763"/>
            <a:chExt cx="1657350" cy="1593850"/>
          </a:xfrm>
        </p:grpSpPr>
        <p:sp>
          <p:nvSpPr>
            <p:cNvPr id="4105" name="TextBox 5"/>
            <p:cNvSpPr txBox="1">
              <a:spLocks noChangeArrowheads="1"/>
            </p:cNvSpPr>
            <p:nvPr/>
          </p:nvSpPr>
          <p:spPr bwMode="auto">
            <a:xfrm>
              <a:off x="250825" y="6308725"/>
              <a:ext cx="1008063" cy="369888"/>
            </a:xfrm>
            <a:prstGeom prst="rect">
              <a:avLst/>
            </a:prstGeom>
            <a:noFill/>
            <a:ln w="9525">
              <a:noFill/>
              <a:miter lim="800000"/>
              <a:headEnd/>
              <a:tailEnd/>
            </a:ln>
          </p:spPr>
          <p:txBody>
            <a:bodyPr>
              <a:spAutoFit/>
            </a:bodyPr>
            <a:lstStyle/>
            <a:p>
              <a:r>
                <a:rPr lang="en-CA"/>
                <a:t>steel</a:t>
              </a:r>
            </a:p>
          </p:txBody>
        </p:sp>
        <p:cxnSp>
          <p:nvCxnSpPr>
            <p:cNvPr id="17" name="Straight Arrow Connector 16"/>
            <p:cNvCxnSpPr/>
            <p:nvPr/>
          </p:nvCxnSpPr>
          <p:spPr>
            <a:xfrm flipV="1">
              <a:off x="539750" y="5084763"/>
              <a:ext cx="1368425" cy="1152525"/>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anim calcmode="lin" valueType="num">
                                      <p:cBhvr additive="base">
                                        <p:cTn id="7" dur="500" fill="hold"/>
                                        <p:tgtEl>
                                          <p:spTgt spid="4100"/>
                                        </p:tgtEl>
                                        <p:attrNameLst>
                                          <p:attrName>ppt_x</p:attrName>
                                        </p:attrNameLst>
                                      </p:cBhvr>
                                      <p:tavLst>
                                        <p:tav tm="0">
                                          <p:val>
                                            <p:strVal val="#ppt_x"/>
                                          </p:val>
                                        </p:tav>
                                        <p:tav tm="100000">
                                          <p:val>
                                            <p:strVal val="#ppt_x"/>
                                          </p:val>
                                        </p:tav>
                                      </p:tavLst>
                                    </p:anim>
                                    <p:anim calcmode="lin" valueType="num">
                                      <p:cBhvr additive="base">
                                        <p:cTn id="8" dur="500" fill="hold"/>
                                        <p:tgtEl>
                                          <p:spTgt spid="410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down)">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down)">
                                      <p:cBhvr>
                                        <p:cTn id="2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schools.pinellas.k12.fl.us/gallery/cartoon/stapler.gif"/>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189663" y="4811713"/>
            <a:ext cx="2343150" cy="1284287"/>
          </a:xfrm>
          <a:prstGeom prst="rect">
            <a:avLst/>
          </a:prstGeom>
          <a:noFill/>
          <a:ln w="9525">
            <a:noFill/>
            <a:miter lim="800000"/>
            <a:headEnd/>
            <a:tailEnd/>
          </a:ln>
        </p:spPr>
      </p:pic>
      <p:pic>
        <p:nvPicPr>
          <p:cNvPr id="5123" name="Picture 2" descr="http://www.rrc.state.tx.us/commissioners/williams/energy/images/2919953WORLDOILRESERVES.gif"/>
          <p:cNvPicPr>
            <a:picLocks noChangeAspect="1" noChangeArrowheads="1"/>
          </p:cNvPicPr>
          <p:nvPr/>
        </p:nvPicPr>
        <p:blipFill>
          <a:blip r:embed="rId3" cstate="print"/>
          <a:srcRect t="4886" b="5595"/>
          <a:stretch>
            <a:fillRect/>
          </a:stretch>
        </p:blipFill>
        <p:spPr bwMode="auto">
          <a:xfrm>
            <a:off x="0" y="0"/>
            <a:ext cx="4975225" cy="3644900"/>
          </a:xfrm>
          <a:prstGeom prst="rect">
            <a:avLst/>
          </a:prstGeom>
          <a:noFill/>
          <a:ln w="9525">
            <a:noFill/>
            <a:miter lim="800000"/>
            <a:headEnd/>
            <a:tailEnd/>
          </a:ln>
        </p:spPr>
      </p:pic>
      <p:sp>
        <p:nvSpPr>
          <p:cNvPr id="3" name="Rounded Rectangular Callout 2"/>
          <p:cNvSpPr/>
          <p:nvPr/>
        </p:nvSpPr>
        <p:spPr>
          <a:xfrm>
            <a:off x="4643438" y="1196975"/>
            <a:ext cx="4249737" cy="3311525"/>
          </a:xfrm>
          <a:prstGeom prst="wedgeRoundRectCallout">
            <a:avLst>
              <a:gd name="adj1" fmla="val 7122"/>
              <a:gd name="adj2" fmla="val 65730"/>
              <a:gd name="adj3" fmla="val 16667"/>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CA" b="1" u="sng" dirty="0"/>
              <a:t>Plastic </a:t>
            </a:r>
            <a:r>
              <a:rPr lang="en-CA" dirty="0"/>
              <a:t>is made from oil. The oil is drilled from the Earth’s crust using an oil drill which pumps oil from sedimentary rock. The oil is heated and then separated into parts. Plastic is made from one of these parts. Canada is one of more than 75 countries that drill for </a:t>
            </a:r>
            <a:r>
              <a:rPr lang="en-CA"/>
              <a:t>raw oil.</a:t>
            </a:r>
            <a:endParaRPr lang="en-CA" dirty="0"/>
          </a:p>
        </p:txBody>
      </p:sp>
      <p:pic>
        <p:nvPicPr>
          <p:cNvPr id="5125" name="Picture 4" descr="http://www.canada-maps.org/alberta/images/oil-pump-jack.jpg"/>
          <p:cNvPicPr>
            <a:picLocks noChangeAspect="1" noChangeArrowheads="1"/>
          </p:cNvPicPr>
          <p:nvPr/>
        </p:nvPicPr>
        <p:blipFill>
          <a:blip r:embed="rId4" cstate="print"/>
          <a:srcRect l="20657" t="5351" r="8916"/>
          <a:stretch>
            <a:fillRect/>
          </a:stretch>
        </p:blipFill>
        <p:spPr bwMode="auto">
          <a:xfrm>
            <a:off x="0" y="3860800"/>
            <a:ext cx="3348038" cy="2997200"/>
          </a:xfrm>
          <a:prstGeom prst="rect">
            <a:avLst/>
          </a:prstGeom>
          <a:noFill/>
          <a:ln w="9525">
            <a:noFill/>
            <a:miter lim="800000"/>
            <a:headEnd/>
            <a:tailEnd/>
          </a:ln>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125"/>
                                        </p:tgtEl>
                                        <p:attrNameLst>
                                          <p:attrName>style.visibility</p:attrName>
                                        </p:attrNameLst>
                                      </p:cBhvr>
                                      <p:to>
                                        <p:strVal val="visible"/>
                                      </p:to>
                                    </p:set>
                                    <p:animEffect transition="in" filter="box(in)">
                                      <p:cBhvr>
                                        <p:cTn id="7" dur="500"/>
                                        <p:tgtEl>
                                          <p:spTgt spid="512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5123"/>
                                        </p:tgtEl>
                                        <p:attrNameLst>
                                          <p:attrName>style.visibility</p:attrName>
                                        </p:attrNameLst>
                                      </p:cBhvr>
                                      <p:to>
                                        <p:strVal val="visible"/>
                                      </p:to>
                                    </p:set>
                                    <p:animEffect transition="in" filter="box(in)">
                                      <p:cBhvr>
                                        <p:cTn id="12" dur="5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6" name="Group 3"/>
          <p:cNvGrpSpPr>
            <a:grpSpLocks/>
          </p:cNvGrpSpPr>
          <p:nvPr/>
        </p:nvGrpSpPr>
        <p:grpSpPr bwMode="auto">
          <a:xfrm flipH="1">
            <a:off x="0" y="2749550"/>
            <a:ext cx="4248150" cy="4108450"/>
            <a:chOff x="4644008" y="1988840"/>
            <a:chExt cx="4248472" cy="4107678"/>
          </a:xfrm>
        </p:grpSpPr>
        <p:pic>
          <p:nvPicPr>
            <p:cNvPr id="6151" name="Picture 2" descr="http://www.schools.pinellas.k12.fl.us/gallery/cartoon/stapler.gif"/>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189373" y="4811348"/>
              <a:ext cx="2343068" cy="1285170"/>
            </a:xfrm>
            <a:prstGeom prst="rect">
              <a:avLst/>
            </a:prstGeom>
            <a:noFill/>
            <a:ln w="9525">
              <a:noFill/>
              <a:miter lim="800000"/>
              <a:headEnd/>
              <a:tailEnd/>
            </a:ln>
          </p:spPr>
        </p:pic>
        <p:sp>
          <p:nvSpPr>
            <p:cNvPr id="3" name="Rounded Rectangular Callout 2"/>
            <p:cNvSpPr/>
            <p:nvPr/>
          </p:nvSpPr>
          <p:spPr>
            <a:xfrm>
              <a:off x="4644008" y="1988840"/>
              <a:ext cx="4248472" cy="2520476"/>
            </a:xfrm>
            <a:prstGeom prst="wedgeRoundRectCallout">
              <a:avLst>
                <a:gd name="adj1" fmla="val 7122"/>
                <a:gd name="adj2" fmla="val 65730"/>
                <a:gd name="adj3" fmla="val 16667"/>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CA" b="1" u="sng" dirty="0"/>
                <a:t>Rubber </a:t>
              </a:r>
              <a:r>
                <a:rPr lang="en-CA" dirty="0"/>
                <a:t>is made from petroleum and oil. Petroleum contains many carbon molecules.  These are then chemically altered so they become molecules called dienes.  Dienes are re-altered so they form a long chain of polymers and polymers are the finished rubber.</a:t>
              </a:r>
            </a:p>
          </p:txBody>
        </p:sp>
      </p:grpSp>
      <p:pic>
        <p:nvPicPr>
          <p:cNvPr id="6147" name="Picture 4" descr="PB010335.JPG"/>
          <p:cNvPicPr>
            <a:picLocks noChangeAspect="1"/>
          </p:cNvPicPr>
          <p:nvPr/>
        </p:nvPicPr>
        <p:blipFill>
          <a:blip r:embed="rId3" cstate="print"/>
          <a:srcRect l="13120" t="26584" r="6094" b="37122"/>
          <a:stretch>
            <a:fillRect/>
          </a:stretch>
        </p:blipFill>
        <p:spPr bwMode="auto">
          <a:xfrm>
            <a:off x="611188" y="404813"/>
            <a:ext cx="6624637" cy="2232025"/>
          </a:xfrm>
          <a:prstGeom prst="rect">
            <a:avLst/>
          </a:prstGeom>
          <a:noFill/>
          <a:ln w="9525">
            <a:noFill/>
            <a:miter lim="800000"/>
            <a:headEnd/>
            <a:tailEnd/>
          </a:ln>
        </p:spPr>
      </p:pic>
      <p:sp>
        <p:nvSpPr>
          <p:cNvPr id="6148" name="TextBox 5"/>
          <p:cNvSpPr txBox="1">
            <a:spLocks noChangeArrowheads="1"/>
          </p:cNvSpPr>
          <p:nvPr/>
        </p:nvSpPr>
        <p:spPr bwMode="auto">
          <a:xfrm>
            <a:off x="1835150" y="404813"/>
            <a:ext cx="1368425" cy="369887"/>
          </a:xfrm>
          <a:prstGeom prst="rect">
            <a:avLst/>
          </a:prstGeom>
          <a:noFill/>
          <a:ln w="9525">
            <a:noFill/>
            <a:miter lim="800000"/>
            <a:headEnd/>
            <a:tailEnd/>
          </a:ln>
        </p:spPr>
        <p:txBody>
          <a:bodyPr>
            <a:spAutoFit/>
          </a:bodyPr>
          <a:lstStyle/>
          <a:p>
            <a:r>
              <a:rPr lang="en-CA" b="1"/>
              <a:t>rubber</a:t>
            </a:r>
          </a:p>
        </p:txBody>
      </p:sp>
      <p:cxnSp>
        <p:nvCxnSpPr>
          <p:cNvPr id="8" name="Straight Arrow Connector 7"/>
          <p:cNvCxnSpPr/>
          <p:nvPr/>
        </p:nvCxnSpPr>
        <p:spPr>
          <a:xfrm>
            <a:off x="2771775" y="692150"/>
            <a:ext cx="1944688" cy="576263"/>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pic>
        <p:nvPicPr>
          <p:cNvPr id="6150" name="Picture 9" descr="http://www.the-rubber-band.com/images/history_tappingbark.jpg"/>
          <p:cNvPicPr>
            <a:picLocks noChangeAspect="1" noChangeArrowheads="1"/>
          </p:cNvPicPr>
          <p:nvPr/>
        </p:nvPicPr>
        <p:blipFill>
          <a:blip r:embed="rId4" cstate="print"/>
          <a:srcRect/>
          <a:stretch>
            <a:fillRect/>
          </a:stretch>
        </p:blipFill>
        <p:spPr bwMode="auto">
          <a:xfrm>
            <a:off x="5219700" y="2933700"/>
            <a:ext cx="3924300" cy="3924300"/>
          </a:xfrm>
          <a:prstGeom prst="rect">
            <a:avLst/>
          </a:prstGeom>
          <a:noFill/>
          <a:ln w="9525">
            <a:noFill/>
            <a:miter lim="800000"/>
            <a:headEnd/>
            <a:tailEnd/>
          </a:ln>
        </p:spPr>
      </p:pic>
    </p:spTree>
  </p:cSld>
  <p:clrMapOvr>
    <a:masterClrMapping/>
  </p:clrMapOvr>
  <p:transition>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www.ptable.com/Images/periodic%20table.png"/>
          <p:cNvPicPr>
            <a:picLocks noChangeAspect="1" noChangeArrowheads="1"/>
          </p:cNvPicPr>
          <p:nvPr/>
        </p:nvPicPr>
        <p:blipFill>
          <a:blip r:embed="rId2" cstate="print">
            <a:duotone>
              <a:prstClr val="black"/>
              <a:srgbClr val="FF0000">
                <a:tint val="45000"/>
                <a:satMod val="400000"/>
              </a:srgbClr>
            </a:duotone>
          </a:blip>
          <a:srcRect l="60863" t="44201" r="34132" b="49494"/>
          <a:stretch>
            <a:fillRect/>
          </a:stretch>
        </p:blipFill>
        <p:spPr bwMode="auto">
          <a:xfrm>
            <a:off x="6156176" y="188640"/>
            <a:ext cx="1296144" cy="1224136"/>
          </a:xfrm>
          <a:prstGeom prst="rect">
            <a:avLst/>
          </a:prstGeom>
          <a:noFill/>
        </p:spPr>
      </p:pic>
      <p:grpSp>
        <p:nvGrpSpPr>
          <p:cNvPr id="4" name="Group 3"/>
          <p:cNvGrpSpPr/>
          <p:nvPr/>
        </p:nvGrpSpPr>
        <p:grpSpPr>
          <a:xfrm flipH="1">
            <a:off x="0" y="0"/>
            <a:ext cx="6084168" cy="4714170"/>
            <a:chOff x="2808312" y="1587398"/>
            <a:chExt cx="6084168" cy="4714170"/>
          </a:xfrm>
          <a:solidFill>
            <a:srgbClr val="C00000"/>
          </a:solidFill>
        </p:grpSpPr>
        <p:pic>
          <p:nvPicPr>
            <p:cNvPr id="2" name="Picture 2" descr="http://www.schools.pinellas.k12.fl.us/gallery/cartoon/stapler.gif"/>
            <p:cNvPicPr>
              <a:picLocks noChangeAspect="1" noChangeArrowheads="1"/>
            </p:cNvPicPr>
            <p:nvPr/>
          </p:nvPicPr>
          <p:blipFill>
            <a:blip r:embed="rId3" cstate="print"/>
            <a:srcRect/>
            <a:stretch>
              <a:fillRect/>
            </a:stretch>
          </p:blipFill>
          <p:spPr bwMode="auto">
            <a:xfrm>
              <a:off x="6225884" y="5016398"/>
              <a:ext cx="2343068" cy="1285170"/>
            </a:xfrm>
            <a:prstGeom prst="rect">
              <a:avLst/>
            </a:prstGeom>
            <a:grpFill/>
          </p:spPr>
        </p:pic>
        <p:sp>
          <p:nvSpPr>
            <p:cNvPr id="3" name="Rounded Rectangular Callout 2"/>
            <p:cNvSpPr/>
            <p:nvPr/>
          </p:nvSpPr>
          <p:spPr>
            <a:xfrm>
              <a:off x="2808312" y="1587398"/>
              <a:ext cx="6084168" cy="2921722"/>
            </a:xfrm>
            <a:prstGeom prst="wedgeRoundRectCallout">
              <a:avLst>
                <a:gd name="adj1" fmla="val 7122"/>
                <a:gd name="adj2" fmla="val 65730"/>
                <a:gd name="adj3" fmla="val 16667"/>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CA" sz="2000" b="1" dirty="0"/>
                <a:t>Zinc is the fourth most common metal used in everyday items. It is mined from zinc ore, such as sulfidic ore deposits. After extraction, the zinc is separated from the other metals that it is found with, such as copper and lead. China, Canada, and Peru are the top zinc producers. Did you know that the world’s largest zinc mine is in NB, near Bathurst? This mine contains zinc and lead.</a:t>
              </a:r>
            </a:p>
          </p:txBody>
        </p:sp>
      </p:grpSp>
      <p:pic>
        <p:nvPicPr>
          <p:cNvPr id="7172" name="Picture 2" descr="http://edu.glogster.com/media/5/19/48/38/19483829.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6076950" y="0"/>
            <a:ext cx="3067050" cy="2990850"/>
          </a:xfrm>
          <a:prstGeom prst="rect">
            <a:avLst/>
          </a:prstGeom>
          <a:noFill/>
          <a:ln w="9525">
            <a:noFill/>
            <a:miter lim="800000"/>
            <a:headEnd/>
            <a:tailEnd/>
          </a:ln>
        </p:spPr>
      </p:pic>
      <p:pic>
        <p:nvPicPr>
          <p:cNvPr id="7173" name="Picture 6" descr="http://www.mining-technology.com/projects/skorpion/images/mining.jpg"/>
          <p:cNvPicPr>
            <a:picLocks noChangeAspect="1" noChangeArrowheads="1"/>
          </p:cNvPicPr>
          <p:nvPr/>
        </p:nvPicPr>
        <p:blipFill>
          <a:blip r:embed="rId5" cstate="print"/>
          <a:srcRect l="38843"/>
          <a:stretch>
            <a:fillRect/>
          </a:stretch>
        </p:blipFill>
        <p:spPr bwMode="auto">
          <a:xfrm>
            <a:off x="3417888" y="3141663"/>
            <a:ext cx="5726112" cy="3716337"/>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6858000"/>
            <a:chOff x="4536504" y="1587398"/>
            <a:chExt cx="4355976" cy="4509120"/>
          </a:xfrm>
          <a:solidFill>
            <a:srgbClr val="C00000"/>
          </a:solidFill>
        </p:grpSpPr>
        <p:pic>
          <p:nvPicPr>
            <p:cNvPr id="3" name="Picture 2" descr="http://www.schools.pinellas.k12.fl.us/gallery/cartoon/stapler.gif"/>
            <p:cNvPicPr>
              <a:picLocks noChangeAspect="1" noChangeArrowheads="1"/>
            </p:cNvPicPr>
            <p:nvPr/>
          </p:nvPicPr>
          <p:blipFill>
            <a:blip r:embed="rId2" cstate="print"/>
            <a:srcRect/>
            <a:stretch>
              <a:fillRect/>
            </a:stretch>
          </p:blipFill>
          <p:spPr bwMode="auto">
            <a:xfrm>
              <a:off x="6189373" y="4811348"/>
              <a:ext cx="2343068" cy="1285170"/>
            </a:xfrm>
            <a:prstGeom prst="rect">
              <a:avLst/>
            </a:prstGeom>
            <a:noFill/>
          </p:spPr>
        </p:pic>
        <p:sp>
          <p:nvSpPr>
            <p:cNvPr id="4" name="Rounded Rectangular Callout 3"/>
            <p:cNvSpPr/>
            <p:nvPr/>
          </p:nvSpPr>
          <p:spPr>
            <a:xfrm>
              <a:off x="4536504" y="1587398"/>
              <a:ext cx="4355976" cy="2921722"/>
            </a:xfrm>
            <a:prstGeom prst="wedgeRoundRectCallout">
              <a:avLst>
                <a:gd name="adj1" fmla="val 7122"/>
                <a:gd name="adj2" fmla="val 65730"/>
                <a:gd name="adj3" fmla="val 16667"/>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CA" sz="2200" b="1" dirty="0"/>
                <a:t>Iron ore is used to make steel. Iron ore is loaded into a blast furnace, along with pure carbon. The iron comes out from the blast furnace </a:t>
              </a:r>
              <a:r>
                <a:rPr lang="en-CA" sz="2200" b="1" dirty="0" smtClean="0"/>
                <a:t>infused with carbon. </a:t>
              </a:r>
              <a:r>
                <a:rPr lang="en-CA" sz="2200" b="1" dirty="0"/>
                <a:t>The iron is </a:t>
              </a:r>
              <a:r>
                <a:rPr lang="en-CA" sz="2200" b="1" dirty="0" smtClean="0"/>
                <a:t>then transferred </a:t>
              </a:r>
              <a:r>
                <a:rPr lang="en-CA" sz="2200" b="1" dirty="0"/>
                <a:t>to an oxygen </a:t>
              </a:r>
              <a:r>
                <a:rPr lang="en-CA" sz="2200" b="1" dirty="0" smtClean="0"/>
                <a:t>furnace, where it’s combined with steel scrap and exposed to a </a:t>
              </a:r>
              <a:r>
                <a:rPr lang="en-CA" sz="2200" b="1" dirty="0" smtClean="0"/>
                <a:t>jet of pure oxygen. </a:t>
              </a:r>
              <a:r>
                <a:rPr lang="en-CA" sz="2200" b="1" dirty="0" smtClean="0"/>
                <a:t>The </a:t>
              </a:r>
              <a:r>
                <a:rPr lang="en-CA" sz="2200" b="1" dirty="0"/>
                <a:t>oxygen combines with the carbon to create carbon monoxide and carbon dioxide. These fumes are pulled from the </a:t>
              </a:r>
              <a:r>
                <a:rPr lang="en-CA" sz="2200" b="1" dirty="0" smtClean="0"/>
                <a:t>oxygen </a:t>
              </a:r>
              <a:r>
                <a:rPr lang="en-CA" sz="2200" b="1" dirty="0"/>
                <a:t>furnace, but the purified molten iron - now called carbon steel - is left behind. The transformation takes less than an hour.</a:t>
              </a:r>
            </a:p>
          </p:txBody>
        </p:sp>
      </p:grpSp>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flipH="1">
            <a:off x="1619672" y="836712"/>
            <a:ext cx="6084168" cy="5085184"/>
            <a:chOff x="5422535" y="2040773"/>
            <a:chExt cx="3469944" cy="4055745"/>
          </a:xfrm>
          <a:solidFill>
            <a:srgbClr val="C00000"/>
          </a:solidFill>
        </p:grpSpPr>
        <p:pic>
          <p:nvPicPr>
            <p:cNvPr id="3" name="Picture 2" descr="http://www.schools.pinellas.k12.fl.us/gallery/cartoon/stapler.gif"/>
            <p:cNvPicPr>
              <a:picLocks noChangeAspect="1" noChangeArrowheads="1"/>
            </p:cNvPicPr>
            <p:nvPr/>
          </p:nvPicPr>
          <p:blipFill>
            <a:blip r:embed="rId2" cstate="print"/>
            <a:srcRect/>
            <a:stretch>
              <a:fillRect/>
            </a:stretch>
          </p:blipFill>
          <p:spPr bwMode="auto">
            <a:xfrm>
              <a:off x="6189373" y="4811348"/>
              <a:ext cx="2343068" cy="1285170"/>
            </a:xfrm>
            <a:prstGeom prst="rect">
              <a:avLst/>
            </a:prstGeom>
            <a:grpFill/>
          </p:spPr>
        </p:pic>
        <p:sp>
          <p:nvSpPr>
            <p:cNvPr id="4" name="Rounded Rectangular Callout 3"/>
            <p:cNvSpPr/>
            <p:nvPr/>
          </p:nvSpPr>
          <p:spPr>
            <a:xfrm>
              <a:off x="5422535" y="2040773"/>
              <a:ext cx="3469944" cy="2403579"/>
            </a:xfrm>
            <a:prstGeom prst="wedgeRoundRectCallout">
              <a:avLst>
                <a:gd name="adj1" fmla="val 13910"/>
                <a:gd name="adj2" fmla="val 61763"/>
                <a:gd name="adj3" fmla="val 16667"/>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CA" sz="3200" b="1" dirty="0"/>
                <a:t>So, with rubber, zinc, steel, and plastic, you can make a wonderful contraption called “Stapler.” All of the pieces are fitted together. </a:t>
              </a:r>
            </a:p>
          </p:txBody>
        </p:sp>
      </p:grpSp>
    </p:spTree>
  </p:cSld>
  <p:clrMapOvr>
    <a:masterClrMapping/>
  </p:clrMapOvr>
  <p:transition>
    <p:wipe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2"/>
          <p:cNvSpPr txBox="1">
            <a:spLocks noChangeArrowheads="1"/>
          </p:cNvSpPr>
          <p:nvPr/>
        </p:nvSpPr>
        <p:spPr bwMode="auto">
          <a:xfrm>
            <a:off x="323850" y="404813"/>
            <a:ext cx="7993063" cy="1570037"/>
          </a:xfrm>
          <a:prstGeom prst="rect">
            <a:avLst/>
          </a:prstGeom>
          <a:noFill/>
          <a:ln w="9525">
            <a:noFill/>
            <a:miter lim="800000"/>
            <a:headEnd/>
            <a:tailEnd/>
          </a:ln>
        </p:spPr>
        <p:txBody>
          <a:bodyPr>
            <a:spAutoFit/>
          </a:bodyPr>
          <a:lstStyle/>
          <a:p>
            <a:r>
              <a:rPr lang="en-CA" sz="9600">
                <a:solidFill>
                  <a:srgbClr val="FFFFFF"/>
                </a:solidFill>
                <a:latin typeface="Calibri" pitchFamily="34" charset="0"/>
              </a:rPr>
              <a:t>And Finally...</a:t>
            </a:r>
          </a:p>
        </p:txBody>
      </p:sp>
      <p:pic>
        <p:nvPicPr>
          <p:cNvPr id="10243" name="Picture 4" descr="PB010327.JPG"/>
          <p:cNvPicPr>
            <a:picLocks noChangeAspect="1"/>
          </p:cNvPicPr>
          <p:nvPr/>
        </p:nvPicPr>
        <p:blipFill>
          <a:blip r:embed="rId2" cstate="print"/>
          <a:srcRect l="4057" t="27411" r="26575" b="16391"/>
          <a:stretch>
            <a:fillRect/>
          </a:stretch>
        </p:blipFill>
        <p:spPr bwMode="auto">
          <a:xfrm>
            <a:off x="1979613" y="2133600"/>
            <a:ext cx="5688012" cy="3455988"/>
          </a:xfrm>
          <a:prstGeom prst="rect">
            <a:avLst/>
          </a:prstGeom>
          <a:noFill/>
          <a:ln w="9525">
            <a:noFill/>
            <a:miter lim="800000"/>
            <a:headEnd/>
            <a:tailEnd/>
          </a:ln>
        </p:spPr>
      </p:pic>
      <p:sp>
        <p:nvSpPr>
          <p:cNvPr id="10244" name="TextBox 3"/>
          <p:cNvSpPr txBox="1">
            <a:spLocks noChangeArrowheads="1"/>
          </p:cNvSpPr>
          <p:nvPr/>
        </p:nvSpPr>
        <p:spPr bwMode="auto">
          <a:xfrm>
            <a:off x="2051050" y="5732463"/>
            <a:ext cx="5616575" cy="585787"/>
          </a:xfrm>
          <a:prstGeom prst="rect">
            <a:avLst/>
          </a:prstGeom>
          <a:noFill/>
          <a:ln w="9525">
            <a:noFill/>
            <a:miter lim="800000"/>
            <a:headEnd/>
            <a:tailEnd/>
          </a:ln>
        </p:spPr>
        <p:txBody>
          <a:bodyPr>
            <a:spAutoFit/>
          </a:bodyPr>
          <a:lstStyle/>
          <a:p>
            <a:r>
              <a:rPr lang="en-CA" sz="3200" b="1">
                <a:solidFill>
                  <a:srgbClr val="FFFFFF"/>
                </a:solidFill>
              </a:rPr>
              <a:t>A STAPLER IS COMPLETE!</a:t>
            </a:r>
          </a:p>
        </p:txBody>
      </p:sp>
    </p:spTree>
  </p:cSld>
  <p:clrMapOvr>
    <a:masterClrMapping/>
  </p:clrMapOvr>
  <p:transition>
    <p:cover dir="d"/>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182</TotalTime>
  <Words>426</Words>
  <Application>Microsoft Office PowerPoint</Application>
  <PresentationFormat>On-screen Show (4:3)</PresentationFormat>
  <Paragraphs>30</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Slide 1</vt:lpstr>
      <vt:lpstr>Slide 2</vt:lpstr>
      <vt:lpstr>Slide 3</vt:lpstr>
      <vt:lpstr>Slide 4</vt:lpstr>
      <vt:lpstr>Slide 5</vt:lpstr>
      <vt:lpstr>Slide 6</vt:lpstr>
      <vt:lpstr>Slide 7</vt:lpstr>
      <vt:lpstr>Slide 8</vt:lpstr>
      <vt:lpstr>Slide 9</vt:lpstr>
      <vt:lpstr>Credits</vt:lpstr>
    </vt:vector>
  </TitlesOfParts>
  <Company>University of New Brunswick, Fredericton Campus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What’s In a Stapler?</dc:title>
  <dc:creator>Jim</dc:creator>
  <cp:lastModifiedBy> Jim Kieffer</cp:lastModifiedBy>
  <cp:revision>23</cp:revision>
  <dcterms:created xsi:type="dcterms:W3CDTF">2011-02-02T17:49:47Z</dcterms:created>
  <dcterms:modified xsi:type="dcterms:W3CDTF">2011-03-30T22:58:17Z</dcterms:modified>
</cp:coreProperties>
</file>