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0"/>
  </p:notesMasterIdLst>
  <p:sldIdLst>
    <p:sldId id="256" r:id="rId2"/>
    <p:sldId id="265" r:id="rId3"/>
    <p:sldId id="261" r:id="rId4"/>
    <p:sldId id="259" r:id="rId5"/>
    <p:sldId id="275" r:id="rId6"/>
    <p:sldId id="276" r:id="rId7"/>
    <p:sldId id="258" r:id="rId8"/>
    <p:sldId id="263" r:id="rId9"/>
    <p:sldId id="264" r:id="rId10"/>
    <p:sldId id="266" r:id="rId11"/>
    <p:sldId id="270" r:id="rId12"/>
    <p:sldId id="267" r:id="rId13"/>
    <p:sldId id="268" r:id="rId14"/>
    <p:sldId id="269" r:id="rId15"/>
    <p:sldId id="274" r:id="rId16"/>
    <p:sldId id="271" r:id="rId17"/>
    <p:sldId id="272" r:id="rId18"/>
    <p:sldId id="273"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Untitled Section" id="{7DBF2355-112F-414B-8CEF-5ACAFD0BBD14}">
          <p14:sldIdLst>
            <p14:sldId id="256"/>
            <p14:sldId id="265"/>
            <p14:sldId id="261"/>
            <p14:sldId id="259"/>
            <p14:sldId id="275"/>
            <p14:sldId id="276"/>
            <p14:sldId id="258"/>
            <p14:sldId id="263"/>
            <p14:sldId id="264"/>
            <p14:sldId id="266"/>
            <p14:sldId id="270"/>
            <p14:sldId id="267"/>
            <p14:sldId id="268"/>
            <p14:sldId id="269"/>
            <p14:sldId id="274"/>
            <p14:sldId id="271"/>
            <p14:sldId id="272"/>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90" d="100"/>
          <a:sy n="90" d="100"/>
        </p:scale>
        <p:origin x="-600" y="-234"/>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AF0FB1-A386-49AF-875F-EAF642420D9D}" type="datetimeFigureOut">
              <a:rPr lang="en-CA" smtClean="0"/>
              <a:pPr/>
              <a:t>28/02/2012</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3CDA49-0AD5-4AD6-B046-44205CF306DF}" type="slidenum">
              <a:rPr lang="en-CA" smtClean="0"/>
              <a:pPr/>
              <a:t>‹#›</a:t>
            </a:fld>
            <a:endParaRPr lang="en-CA"/>
          </a:p>
        </p:txBody>
      </p:sp>
    </p:spTree>
    <p:extLst>
      <p:ext uri="{BB962C8B-B14F-4D97-AF65-F5344CB8AC3E}">
        <p14:creationId xmlns:p14="http://schemas.microsoft.com/office/powerpoint/2010/main" xmlns="" val="2570159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A3CDA49-0AD5-4AD6-B046-44205CF306DF}" type="slidenum">
              <a:rPr lang="en-CA" smtClean="0"/>
              <a:pPr/>
              <a:t>1</a:t>
            </a:fld>
            <a:endParaRPr lang="en-CA"/>
          </a:p>
        </p:txBody>
      </p:sp>
    </p:spTree>
    <p:extLst>
      <p:ext uri="{BB962C8B-B14F-4D97-AF65-F5344CB8AC3E}">
        <p14:creationId xmlns:p14="http://schemas.microsoft.com/office/powerpoint/2010/main" xmlns="" val="2595875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820DACC-C636-4DC1-A2E5-29BFB988923D}" type="slidenum">
              <a:rPr lang="en-CA" smtClean="0"/>
              <a:pPr/>
              <a:t>6</a:t>
            </a:fld>
            <a:endParaRPr lang="en-CA"/>
          </a:p>
        </p:txBody>
      </p:sp>
    </p:spTree>
    <p:extLst>
      <p:ext uri="{BB962C8B-B14F-4D97-AF65-F5344CB8AC3E}">
        <p14:creationId xmlns:p14="http://schemas.microsoft.com/office/powerpoint/2010/main" xmlns="" val="280644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A3CDA49-0AD5-4AD6-B046-44205CF306DF}" type="slidenum">
              <a:rPr lang="en-CA" smtClean="0"/>
              <a:pPr/>
              <a:t>9</a:t>
            </a:fld>
            <a:endParaRPr lang="en-CA"/>
          </a:p>
        </p:txBody>
      </p:sp>
    </p:spTree>
    <p:extLst>
      <p:ext uri="{BB962C8B-B14F-4D97-AF65-F5344CB8AC3E}">
        <p14:creationId xmlns:p14="http://schemas.microsoft.com/office/powerpoint/2010/main" xmlns="" val="4127928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A3CDA49-0AD5-4AD6-B046-44205CF306DF}" type="slidenum">
              <a:rPr lang="en-CA" smtClean="0"/>
              <a:pPr/>
              <a:t>14</a:t>
            </a:fld>
            <a:endParaRPr lang="en-CA"/>
          </a:p>
        </p:txBody>
      </p:sp>
    </p:spTree>
    <p:extLst>
      <p:ext uri="{BB962C8B-B14F-4D97-AF65-F5344CB8AC3E}">
        <p14:creationId xmlns:p14="http://schemas.microsoft.com/office/powerpoint/2010/main" xmlns="" val="2506448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3" y="1297802"/>
            <a:ext cx="5648623" cy="903230"/>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8" y="1853194"/>
            <a:ext cx="6511131" cy="246944"/>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4B7EE9-8283-4032-9F5D-B8EC6DB81EB5}" type="datetimeFigureOut">
              <a:rPr lang="en-CA" smtClean="0"/>
              <a:pPr/>
              <a:t>28/02/2012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881C94-A0DA-4AFF-A991-5F0991A8F3D1}"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B7EE9-8283-4032-9F5D-B8EC6DB81EB5}" type="datetimeFigureOut">
              <a:rPr lang="en-CA" smtClean="0"/>
              <a:pPr/>
              <a:t>28/02/2012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881C94-A0DA-4AFF-A991-5F0991A8F3D1}"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35087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35087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B7EE9-8283-4032-9F5D-B8EC6DB81EB5}" type="datetimeFigureOut">
              <a:rPr lang="en-CA" smtClean="0"/>
              <a:pPr/>
              <a:t>28/02/2012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881C94-A0DA-4AFF-A991-5F0991A8F3D1}"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4B7EE9-8283-4032-9F5D-B8EC6DB81EB5}" type="datetimeFigureOut">
              <a:rPr lang="en-CA" smtClean="0"/>
              <a:pPr/>
              <a:t>28/02/2012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881C94-A0DA-4AFF-A991-5F0991A8F3D1}"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1985962"/>
            <a:ext cx="3571875" cy="315753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295053"/>
            <a:ext cx="5650992" cy="905632"/>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1851228"/>
            <a:ext cx="6510528" cy="246888"/>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04B7EE9-8283-4032-9F5D-B8EC6DB81EB5}" type="datetimeFigureOut">
              <a:rPr lang="en-CA" smtClean="0"/>
              <a:pPr/>
              <a:t>28/02/2012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881C94-A0DA-4AFF-A991-5F0991A8F3D1}"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4B7EE9-8283-4032-9F5D-B8EC6DB81EB5}" type="datetimeFigureOut">
              <a:rPr lang="en-CA" smtClean="0"/>
              <a:pPr/>
              <a:t>28/02/2012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881C94-A0DA-4AFF-A991-5F0991A8F3D1}" type="slidenum">
              <a:rPr lang="en-CA" smtClean="0"/>
              <a:pPr/>
              <a:t>‹#›</a:t>
            </a:fld>
            <a:endParaRPr lang="en-CA"/>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4B7EE9-8283-4032-9F5D-B8EC6DB81EB5}" type="datetimeFigureOut">
              <a:rPr lang="en-CA" smtClean="0"/>
              <a:pPr/>
              <a:t>28/02/2012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F881C94-A0DA-4AFF-A991-5F0991A8F3D1}"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4B7EE9-8283-4032-9F5D-B8EC6DB81EB5}" type="datetimeFigureOut">
              <a:rPr lang="en-CA" smtClean="0"/>
              <a:pPr/>
              <a:t>28/02/2012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F881C94-A0DA-4AFF-A991-5F0991A8F3D1}"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7EE9-8283-4032-9F5D-B8EC6DB81EB5}" type="datetimeFigureOut">
              <a:rPr lang="en-CA" smtClean="0"/>
              <a:pPr/>
              <a:t>28/02/2012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F881C94-A0DA-4AFF-A991-5F0991A8F3D1}"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290639" y="-1290638"/>
            <a:ext cx="51435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182078"/>
            <a:ext cx="5212080" cy="817070"/>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3" y="1964184"/>
            <a:ext cx="3807779" cy="24935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1690039"/>
            <a:ext cx="5794760" cy="467486"/>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04B7EE9-8283-4032-9F5D-B8EC6DB81EB5}" type="datetimeFigureOut">
              <a:rPr lang="en-CA" smtClean="0"/>
              <a:pPr/>
              <a:t>28/02/2012</a:t>
            </a:fld>
            <a:endParaRPr lang="en-C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CA"/>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F881C94-A0DA-4AFF-A991-5F0991A8F3D1}"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6" y="0"/>
            <a:ext cx="7115175" cy="51435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3786187"/>
            <a:ext cx="3571875" cy="135731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288126"/>
            <a:ext cx="5486400" cy="650583"/>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0" y="1635397"/>
            <a:ext cx="6096545" cy="555498"/>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4B7EE9-8283-4032-9F5D-B8EC6DB81EB5}" type="datetimeFigureOut">
              <a:rPr lang="en-CA" smtClean="0"/>
              <a:pPr/>
              <a:t>28/02/2012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881C94-A0DA-4AFF-A991-5F0991A8F3D1}"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3787975"/>
            <a:ext cx="3574257" cy="1355526"/>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3788469"/>
            <a:ext cx="9146380" cy="1355032"/>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274320"/>
            <a:ext cx="7520940" cy="411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825471"/>
            <a:ext cx="7520940" cy="26848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4402836"/>
            <a:ext cx="2176272" cy="150876"/>
          </a:xfrm>
          <a:prstGeom prst="rect">
            <a:avLst/>
          </a:prstGeom>
        </p:spPr>
        <p:txBody>
          <a:bodyPr vert="horz" lIns="91440" tIns="45720" rIns="91440" bIns="45720" rtlCol="0" anchor="ctr"/>
          <a:lstStyle>
            <a:lvl1pPr algn="l">
              <a:defRPr sz="1200">
                <a:solidFill>
                  <a:srgbClr val="FFFFFF"/>
                </a:solidFill>
              </a:defRPr>
            </a:lvl1pPr>
          </a:lstStyle>
          <a:p>
            <a:fld id="{A04B7EE9-8283-4032-9F5D-B8EC6DB81EB5}" type="datetimeFigureOut">
              <a:rPr lang="en-CA" smtClean="0"/>
              <a:pPr/>
              <a:t>28/02/2012</a:t>
            </a:fld>
            <a:endParaRPr lang="en-CA"/>
          </a:p>
        </p:txBody>
      </p:sp>
      <p:sp>
        <p:nvSpPr>
          <p:cNvPr id="5" name="Footer Placeholder 4"/>
          <p:cNvSpPr>
            <a:spLocks noGrp="1"/>
          </p:cNvSpPr>
          <p:nvPr>
            <p:ph type="ftr" sz="quarter" idx="3"/>
          </p:nvPr>
        </p:nvSpPr>
        <p:spPr>
          <a:xfrm>
            <a:off x="3517514" y="4713842"/>
            <a:ext cx="4724400" cy="20574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CA"/>
          </a:p>
        </p:txBody>
      </p:sp>
      <p:sp>
        <p:nvSpPr>
          <p:cNvPr id="6" name="Slide Number Placeholder 5"/>
          <p:cNvSpPr>
            <a:spLocks noGrp="1"/>
          </p:cNvSpPr>
          <p:nvPr>
            <p:ph type="sldNum" sz="quarter" idx="4"/>
          </p:nvPr>
        </p:nvSpPr>
        <p:spPr>
          <a:xfrm>
            <a:off x="8401038" y="4628117"/>
            <a:ext cx="502920" cy="37719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F881C94-A0DA-4AFF-A991-5F0991A8F3D1}"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2" Type="http://schemas.openxmlformats.org/officeDocument/2006/relationships/notesSlide" Target="../notesSlides/notesSlide1.xml"/><Relationship Id="rId16" Type="http://schemas.microsoft.com/office/2007/relationships/hdphoto" Target="../media/hdphoto7.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41.jpeg"/><Relationship Id="rId4" Type="http://schemas.microsoft.com/office/2007/relationships/hdphoto" Target="../media/hdphoto14.wdp"/></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48.png"/><Relationship Id="rId4" Type="http://schemas.microsoft.com/office/2007/relationships/hdphoto" Target="../media/hdphoto15.wdp"/></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4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16.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3.png"/><Relationship Id="rId5" Type="http://schemas.microsoft.com/office/2007/relationships/hdphoto" Target="../media/hdphoto7.wdp"/><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8" Type="http://schemas.openxmlformats.org/officeDocument/2006/relationships/hyperlink" Target="http://www.youtube.com/watch?v=Oq8-H7-yRRI" TargetMode="External"/><Relationship Id="rId3" Type="http://schemas.openxmlformats.org/officeDocument/2006/relationships/hyperlink" Target="http://www.yesmag.ca/Questions/tape.html" TargetMode="External"/><Relationship Id="rId7" Type="http://schemas.openxmlformats.org/officeDocument/2006/relationships/hyperlink" Target="http://en.wikipedia.org/wiki/Plastic" TargetMode="External"/><Relationship Id="rId12" Type="http://schemas.openxmlformats.org/officeDocument/2006/relationships/hyperlink" Target="http://en.wikipedia.org/wiki/Silicone" TargetMode="Externa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hyperlink" Target="http://www.youtube.com/watch?v=QFJ3_FyrZpc" TargetMode="External"/><Relationship Id="rId11" Type="http://schemas.openxmlformats.org/officeDocument/2006/relationships/hyperlink" Target="http://ryankett.hubpages.com/hub/largest-gold-producer" TargetMode="External"/><Relationship Id="rId5" Type="http://schemas.openxmlformats.org/officeDocument/2006/relationships/hyperlink" Target="http://en.wikipedia.org/wiki/Printed_circuit_board" TargetMode="External"/><Relationship Id="rId10" Type="http://schemas.openxmlformats.org/officeDocument/2006/relationships/hyperlink" Target="http://upload.wikimedia.org/wikipedia/commons/3/32/Gold_(mined)2.png" TargetMode="External"/><Relationship Id="rId4" Type="http://schemas.openxmlformats.org/officeDocument/2006/relationships/hyperlink" Target="http://en.wikipedia.org/wiki/Lithium-ion_polymer_battery" TargetMode="External"/><Relationship Id="rId9" Type="http://schemas.openxmlformats.org/officeDocument/2006/relationships/hyperlink" Target="http://helios.gsfc.nasa.gov/nucleo.htm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wisegeek.com/how-is-plastic-made.htm" TargetMode="External"/><Relationship Id="rId13" Type="http://schemas.openxmlformats.org/officeDocument/2006/relationships/hyperlink" Target="http://flagspot.net/images/r/ru.gif" TargetMode="External"/><Relationship Id="rId3" Type="http://schemas.openxmlformats.org/officeDocument/2006/relationships/hyperlink" Target="http://bp3.blogger.com/_4HdwwI3Z_mM/SCz0YBgdiQI/AAAAAAAAADM/qR8ttij0v5c/s1600-h/newmont_pit%5b1%5d.jpg" TargetMode="External"/><Relationship Id="rId7" Type="http://schemas.openxmlformats.org/officeDocument/2006/relationships/hyperlink" Target="http://www.benzinga.com/files/steve_jobs_sitting_main.jpg" TargetMode="External"/><Relationship Id="rId12" Type="http://schemas.openxmlformats.org/officeDocument/2006/relationships/hyperlink" Target="http://www.enchantedlearning.com/asia/saudiarabia/flag/Flagbig.GIF" TargetMode="External"/><Relationship Id="rId17" Type="http://schemas.openxmlformats.org/officeDocument/2006/relationships/hyperlink" Target="http://www.wisegeek.com/what-is-lithium.htm" TargetMode="External"/><Relationship Id="rId2" Type="http://schemas.openxmlformats.org/officeDocument/2006/relationships/image" Target="../media/image13.png"/><Relationship Id="rId16" Type="http://schemas.openxmlformats.org/officeDocument/2006/relationships/hyperlink" Target="http://www.batteryeducation.com/2006/04/what_is_the_dif.html" TargetMode="External"/><Relationship Id="rId1" Type="http://schemas.openxmlformats.org/officeDocument/2006/relationships/slideLayout" Target="../slideLayouts/slideLayout7.xml"/><Relationship Id="rId6" Type="http://schemas.openxmlformats.org/officeDocument/2006/relationships/hyperlink" Target="http://en.wikipedia.org/wiki/Smelting" TargetMode="External"/><Relationship Id="rId11" Type="http://schemas.openxmlformats.org/officeDocument/2006/relationships/hyperlink" Target="http://financialedge.investopedia.com/financial-edge/0311/Top-5-Oil-Producing-Countries-In-2011.aspx" TargetMode="External"/><Relationship Id="rId5" Type="http://schemas.openxmlformats.org/officeDocument/2006/relationships/hyperlink" Target="http://naterosenberg.files.wordpress.com/2010/04/ipad_steve_jobs.jpg" TargetMode="External"/><Relationship Id="rId15" Type="http://schemas.openxmlformats.org/officeDocument/2006/relationships/hyperlink" Target="http://www.crwflags.com/fotw/images/u/us.gif" TargetMode="External"/><Relationship Id="rId10" Type="http://schemas.openxmlformats.org/officeDocument/2006/relationships/hyperlink" Target="http://www.petroleum.co.uk/images/petroleum.jpg" TargetMode="External"/><Relationship Id="rId4" Type="http://schemas.openxmlformats.org/officeDocument/2006/relationships/hyperlink" Target="http://2.bp.blogspot.com/-jfcKsvaZT10/TtaEGokIbPI/AAAAAAAAAgU/8CXF7fC9CCg/s1600/gold+smelter.jpg" TargetMode="External"/><Relationship Id="rId9" Type="http://schemas.openxmlformats.org/officeDocument/2006/relationships/hyperlink" Target="http://thomko.squarespace.com/how-plastic-is-made/" TargetMode="External"/><Relationship Id="rId14" Type="http://schemas.openxmlformats.org/officeDocument/2006/relationships/hyperlink" Target="http://wwp.greenwichmeantime.com/time-zone/asia/china/images/china-flag.jpg"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File:Flag_of_Australia.svg" TargetMode="External"/><Relationship Id="rId13" Type="http://schemas.openxmlformats.org/officeDocument/2006/relationships/hyperlink" Target="http://edudemic.com/wp-content/uploads/2011/10/steve-jobs-apple.jpg" TargetMode="External"/><Relationship Id="rId3" Type="http://schemas.openxmlformats.org/officeDocument/2006/relationships/hyperlink" Target="http://0.tqn.com/d/chemistry/1/0/W/9/1/lithiummetal.jpg" TargetMode="External"/><Relationship Id="rId7" Type="http://schemas.openxmlformats.org/officeDocument/2006/relationships/hyperlink" Target="http://en.wikipedia.org/wiki/File:Flag_of_Chile.svg" TargetMode="External"/><Relationship Id="rId12" Type="http://schemas.openxmlformats.org/officeDocument/2006/relationships/hyperlink" Target="http://en.wikipedia.org/wiki/Steve_Jobs" TargetMode="External"/><Relationship Id="rId2" Type="http://schemas.openxmlformats.org/officeDocument/2006/relationships/image" Target="../media/image13.png"/><Relationship Id="rId16" Type="http://schemas.openxmlformats.org/officeDocument/2006/relationships/hyperlink" Target="http://static8.businessinsider.com/image/4e8df0bbecad048d51000031/steve-jobs-time-cover.jpg" TargetMode="External"/><Relationship Id="rId1" Type="http://schemas.openxmlformats.org/officeDocument/2006/relationships/slideLayout" Target="../slideLayouts/slideLayout7.xml"/><Relationship Id="rId6" Type="http://schemas.openxmlformats.org/officeDocument/2006/relationships/hyperlink" Target="http://en.wikipedia.org/wiki/File:Lithium_mine,_Salar_del_Hombre_Muerto,_Argentina.jpg" TargetMode="External"/><Relationship Id="rId11" Type="http://schemas.openxmlformats.org/officeDocument/2006/relationships/hyperlink" Target="http://oilrigdrillings.com/2011/12/26/oil-drill/" TargetMode="External"/><Relationship Id="rId5" Type="http://schemas.openxmlformats.org/officeDocument/2006/relationships/hyperlink" Target="http://en.wikipedia.org/wiki/Lithium" TargetMode="External"/><Relationship Id="rId15" Type="http://schemas.openxmlformats.org/officeDocument/2006/relationships/hyperlink" Target="http://upload.wikimedia.org/wikipedia/commons/b/b9/Steve_Jobs_Headshot_2010-CROP.jpg" TargetMode="External"/><Relationship Id="rId10" Type="http://schemas.openxmlformats.org/officeDocument/2006/relationships/hyperlink" Target="http://images.clipartof.com/small/437602-Royalty-Free-RF-Clip-Art-Illustration-Of-A-Prehistoric-Man-Chiseling-A-Tablet.jpg" TargetMode="External"/><Relationship Id="rId4" Type="http://schemas.openxmlformats.org/officeDocument/2006/relationships/hyperlink" Target="http://periodictable.com/Samples/003.3/s9s.JPG" TargetMode="External"/><Relationship Id="rId9" Type="http://schemas.openxmlformats.org/officeDocument/2006/relationships/hyperlink" Target="http://en.wikipedia.org/wiki/File:Flag_of_Argentina.svg" TargetMode="External"/><Relationship Id="rId14" Type="http://schemas.openxmlformats.org/officeDocument/2006/relationships/hyperlink" Target="http://www.smashiphone.net/wp-content/uploads/6a00e55225079e8834014e609ad6df970c-pi.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7.wdp"/></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15.png"/><Relationship Id="rId4" Type="http://schemas.microsoft.com/office/2007/relationships/hdphoto" Target="../media/hdphoto8.wdp"/></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microsoft.com/office/2007/relationships/hdphoto" Target="../media/hdphoto1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11.wdp"/><Relationship Id="rId4" Type="http://schemas.openxmlformats.org/officeDocument/2006/relationships/image" Target="../media/image17.png"/><Relationship Id="rId9" Type="http://schemas.microsoft.com/office/2007/relationships/hdphoto" Target="../media/hdphoto13.wdp"/></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3.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avid\Desktop\Where challenge\Pictures\Internet Pictures\gold-powder.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4000" l="8167" r="94500">
                        <a14:foregroundMark x1="8167" y1="43111" x2="8167" y2="43111"/>
                        <a14:foregroundMark x1="44667" y1="91778" x2="44667" y2="91778"/>
                        <a14:foregroundMark x1="92333" y1="54222" x2="92333" y2="54222"/>
                        <a14:foregroundMark x1="94500" y1="45333" x2="94500" y2="45333"/>
                        <a14:foregroundMark x1="11667" y1="71111" x2="11667" y2="71111"/>
                        <a14:foregroundMark x1="12667" y1="74444" x2="12667" y2="74444"/>
                        <a14:foregroundMark x1="16000" y1="94000" x2="16000" y2="94000"/>
                        <a14:foregroundMark x1="14667" y1="37111" x2="14667" y2="3711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333623" y="1788206"/>
            <a:ext cx="1404953" cy="105371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descr="C:\Users\David\Desktop\Where challenge\Pictures\Internet Pictures\Lithium ion powder.jpg"/>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10000" b="90000" l="2000" r="93833">
                        <a14:foregroundMark x1="5833" y1="49833" x2="5833" y2="49833"/>
                        <a14:foregroundMark x1="92167" y1="46500" x2="92167" y2="46500"/>
                        <a14:foregroundMark x1="2000" y1="47167" x2="2000" y2="47167"/>
                        <a14:foregroundMark x1="93833" y1="51333" x2="93833" y2="51333"/>
                        <a14:backgroundMark x1="47167" y1="71000" x2="47167" y2="71000"/>
                      </a14:backgroundRemoval>
                    </a14:imgEffect>
                  </a14:imgLayer>
                </a14:imgProps>
              </a:ext>
              <a:ext uri="{28A0092B-C50C-407E-A947-70E740481C1C}">
                <a14:useLocalDpi xmlns:a14="http://schemas.microsoft.com/office/drawing/2010/main" xmlns="" val="0"/>
              </a:ext>
            </a:extLst>
          </a:blip>
          <a:srcRect/>
          <a:stretch>
            <a:fillRect/>
          </a:stretch>
        </p:blipFill>
        <p:spPr bwMode="auto">
          <a:xfrm>
            <a:off x="508369" y="2905612"/>
            <a:ext cx="1404953" cy="140495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C:\Users\David\Desktop\Where challenge\Pictures\Internet Pictures\Pure-Aluminum-Powder.jpg"/>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backgroundRemoval t="9375" b="89931" l="4657" r="89951">
                        <a14:foregroundMark x1="8333" y1="57986" x2="8333" y2="57986"/>
                        <a14:foregroundMark x1="4657" y1="59028" x2="4657" y2="59028"/>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504332" y="2302268"/>
            <a:ext cx="1709476" cy="120668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David\Desktop\Where challenge\Pictures\Internet Pictures\cbe9caa5_2e3d0a23_b147_4dee_b470_8ab7ce7db0e6.jpg"/>
          <p:cNvPicPr>
            <a:picLocks noChangeAspect="1" noChangeArrowheads="1"/>
          </p:cNvPicPr>
          <p:nvPr/>
        </p:nvPicPr>
        <p:blipFill>
          <a:blip r:embed="rId9" cstate="print">
            <a:extLst>
              <a:ext uri="{BEBA8EAE-BF5A-486C-A8C5-ECC9F3942E4B}">
                <a14:imgProps xmlns:a14="http://schemas.microsoft.com/office/drawing/2010/main" xmlns="">
                  <a14:imgLayer r:embed="rId10">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3066867" y="1687213"/>
            <a:ext cx="1205827" cy="120582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David\Desktop\Where challenge\Pictures\Internet Pictures\silica powder.jpg"/>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backgroundRemoval t="7778" b="91667" l="5200" r="96200">
                        <a14:foregroundMark x1="5200" y1="48611" x2="5200" y2="48611"/>
                        <a14:foregroundMark x1="93000" y1="56667" x2="93000" y2="56667"/>
                        <a14:foregroundMark x1="55200" y1="91944" x2="55200" y2="91944"/>
                        <a14:foregroundMark x1="96200" y1="61389" x2="96200" y2="61389"/>
                        <a14:foregroundMark x1="46600" y1="7778" x2="46600" y2="7778"/>
                      </a14:backgroundRemoval>
                    </a14:imgEffect>
                  </a14:imgLayer>
                </a14:imgProps>
              </a:ext>
              <a:ext uri="{28A0092B-C50C-407E-A947-70E740481C1C}">
                <a14:useLocalDpi xmlns:a14="http://schemas.microsoft.com/office/drawing/2010/main" xmlns="" val="0"/>
              </a:ext>
            </a:extLst>
          </a:blip>
          <a:srcRect/>
          <a:stretch>
            <a:fillRect/>
          </a:stretch>
        </p:blipFill>
        <p:spPr bwMode="auto">
          <a:xfrm>
            <a:off x="2929563" y="3118920"/>
            <a:ext cx="1352059" cy="97348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p:cNvPicPr>
            <a:picLocks noChangeAspect="1"/>
          </p:cNvPicPr>
          <p:nvPr/>
        </p:nvPicPr>
        <p:blipFill>
          <a:blip r:embed="rId13" cstate="print">
            <a:extLst>
              <a:ext uri="{BEBA8EAE-BF5A-486C-A8C5-ECC9F3942E4B}">
                <a14:imgProps xmlns:a14="http://schemas.microsoft.com/office/drawing/2010/main" xmlns="">
                  <a14:imgLayer r:embed="rId14">
                    <a14:imgEffect>
                      <a14:backgroundRemoval t="4430" b="89241" l="8197" r="91257">
                        <a14:foregroundMark x1="8197" y1="22785" x2="8197" y2="22785"/>
                        <a14:foregroundMark x1="91257" y1="59494" x2="91257" y2="59494"/>
                        <a14:foregroundMark x1="28689" y1="4430" x2="28689" y2="4430"/>
                      </a14:backgroundRemoval>
                    </a14:imgEffect>
                  </a14:imgLayer>
                </a14:imgProps>
              </a:ext>
              <a:ext uri="{28A0092B-C50C-407E-A947-70E740481C1C}">
                <a14:useLocalDpi xmlns:a14="http://schemas.microsoft.com/office/drawing/2010/main" xmlns="" val="0"/>
              </a:ext>
            </a:extLst>
          </a:blip>
          <a:stretch>
            <a:fillRect/>
          </a:stretch>
        </p:blipFill>
        <p:spPr>
          <a:xfrm>
            <a:off x="-42472" y="-15103"/>
            <a:ext cx="3486637" cy="1505160"/>
          </a:xfrm>
          <a:prstGeom prst="rect">
            <a:avLst/>
          </a:prstGeom>
        </p:spPr>
      </p:pic>
      <p:sp>
        <p:nvSpPr>
          <p:cNvPr id="12" name="Rectangle 11"/>
          <p:cNvSpPr/>
          <p:nvPr/>
        </p:nvSpPr>
        <p:spPr>
          <a:xfrm>
            <a:off x="3564082" y="-160951"/>
            <a:ext cx="4644348"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Introducing </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iResources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TextBox 12"/>
          <p:cNvSpPr txBox="1"/>
          <p:nvPr/>
        </p:nvSpPr>
        <p:spPr>
          <a:xfrm>
            <a:off x="503160" y="2784771"/>
            <a:ext cx="1001172" cy="276999"/>
          </a:xfrm>
          <a:prstGeom prst="rect">
            <a:avLst/>
          </a:prstGeom>
          <a:noFill/>
        </p:spPr>
        <p:txBody>
          <a:bodyPr wrap="none" rtlCol="0">
            <a:spAutoFit/>
          </a:bodyPr>
          <a:lstStyle/>
          <a:p>
            <a:r>
              <a:rPr lang="en-CA" sz="1200" b="1" dirty="0" smtClean="0"/>
              <a:t>Gold Powder</a:t>
            </a:r>
            <a:endParaRPr lang="en-CA" sz="1200" b="1" dirty="0"/>
          </a:p>
        </p:txBody>
      </p:sp>
      <p:sp>
        <p:nvSpPr>
          <p:cNvPr id="18" name="TextBox 17"/>
          <p:cNvSpPr txBox="1"/>
          <p:nvPr/>
        </p:nvSpPr>
        <p:spPr>
          <a:xfrm>
            <a:off x="682550" y="4025063"/>
            <a:ext cx="910827" cy="276999"/>
          </a:xfrm>
          <a:prstGeom prst="rect">
            <a:avLst/>
          </a:prstGeom>
          <a:noFill/>
        </p:spPr>
        <p:txBody>
          <a:bodyPr wrap="none" rtlCol="0">
            <a:spAutoFit/>
          </a:bodyPr>
          <a:lstStyle/>
          <a:p>
            <a:r>
              <a:rPr lang="en-CA" sz="1200" b="1" dirty="0" smtClean="0"/>
              <a:t>Lithium-Ion</a:t>
            </a:r>
            <a:endParaRPr lang="en-CA" sz="1200" b="1" dirty="0"/>
          </a:p>
        </p:txBody>
      </p:sp>
      <p:sp>
        <p:nvSpPr>
          <p:cNvPr id="19" name="TextBox 18"/>
          <p:cNvSpPr txBox="1"/>
          <p:nvPr/>
        </p:nvSpPr>
        <p:spPr>
          <a:xfrm>
            <a:off x="1711431" y="3204249"/>
            <a:ext cx="1355436" cy="276999"/>
          </a:xfrm>
          <a:prstGeom prst="rect">
            <a:avLst/>
          </a:prstGeom>
          <a:noFill/>
        </p:spPr>
        <p:txBody>
          <a:bodyPr wrap="none" rtlCol="0">
            <a:spAutoFit/>
          </a:bodyPr>
          <a:lstStyle/>
          <a:p>
            <a:r>
              <a:rPr lang="en-CA" sz="1200" b="1" dirty="0" smtClean="0"/>
              <a:t>Aluminum Powder</a:t>
            </a:r>
            <a:endParaRPr lang="en-CA" sz="1200" b="1" dirty="0"/>
          </a:p>
        </p:txBody>
      </p:sp>
      <p:sp>
        <p:nvSpPr>
          <p:cNvPr id="20" name="TextBox 19"/>
          <p:cNvSpPr txBox="1"/>
          <p:nvPr/>
        </p:nvSpPr>
        <p:spPr>
          <a:xfrm>
            <a:off x="3105006" y="2841921"/>
            <a:ext cx="1174745" cy="276999"/>
          </a:xfrm>
          <a:prstGeom prst="rect">
            <a:avLst/>
          </a:prstGeom>
          <a:noFill/>
        </p:spPr>
        <p:txBody>
          <a:bodyPr wrap="none" rtlCol="0">
            <a:spAutoFit/>
          </a:bodyPr>
          <a:lstStyle/>
          <a:p>
            <a:r>
              <a:rPr lang="en-CA" sz="1200" b="1" dirty="0" smtClean="0"/>
              <a:t>Plastic Polymer</a:t>
            </a:r>
            <a:endParaRPr lang="en-CA" sz="1200" b="1" dirty="0"/>
          </a:p>
        </p:txBody>
      </p:sp>
      <p:sp>
        <p:nvSpPr>
          <p:cNvPr id="21" name="TextBox 20"/>
          <p:cNvSpPr txBox="1"/>
          <p:nvPr/>
        </p:nvSpPr>
        <p:spPr>
          <a:xfrm>
            <a:off x="3256932" y="4033877"/>
            <a:ext cx="907621" cy="276999"/>
          </a:xfrm>
          <a:prstGeom prst="rect">
            <a:avLst/>
          </a:prstGeom>
          <a:noFill/>
        </p:spPr>
        <p:txBody>
          <a:bodyPr wrap="none" rtlCol="0">
            <a:spAutoFit/>
          </a:bodyPr>
          <a:lstStyle/>
          <a:p>
            <a:r>
              <a:rPr lang="en-CA" sz="1200" b="1" dirty="0" smtClean="0"/>
              <a:t>Silica Sand</a:t>
            </a:r>
            <a:endParaRPr lang="en-CA" sz="1200" b="1" dirty="0"/>
          </a:p>
        </p:txBody>
      </p:sp>
      <p:sp>
        <p:nvSpPr>
          <p:cNvPr id="14" name="Right Arrow 13"/>
          <p:cNvSpPr/>
          <p:nvPr/>
        </p:nvSpPr>
        <p:spPr>
          <a:xfrm>
            <a:off x="4780932" y="2467634"/>
            <a:ext cx="1219200" cy="86792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33" name="Picture 9"/>
          <p:cNvPicPr>
            <a:picLocks noChangeAspect="1" noChangeArrowheads="1"/>
          </p:cNvPicPr>
          <p:nvPr/>
        </p:nvPicPr>
        <p:blipFill>
          <a:blip r:embed="rId15" cstate="print">
            <a:extLst>
              <a:ext uri="{BEBA8EAE-BF5A-486C-A8C5-ECC9F3942E4B}">
                <a14:imgProps xmlns:a14="http://schemas.microsoft.com/office/drawing/2010/main" xmlns="">
                  <a14:imgLayer r:embed="rId16">
                    <a14:imgEffect>
                      <a14:backgroundRemoval t="6333" b="94667" l="10000" r="90000">
                        <a14:foregroundMark x1="39667" y1="84667" x2="39667" y2="84667"/>
                        <a14:foregroundMark x1="52000" y1="87333" x2="52000" y2="87333"/>
                        <a14:foregroundMark x1="52333" y1="88000" x2="52333" y2="88000"/>
                        <a14:foregroundMark x1="62667" y1="88667" x2="63000" y2="89333"/>
                        <a14:foregroundMark x1="53000" y1="94667" x2="53000" y2="94667"/>
                        <a14:foregroundMark x1="37333" y1="14000" x2="37333" y2="14000"/>
                        <a14:foregroundMark x1="45667" y1="61667" x2="45667" y2="61667"/>
                        <a14:foregroundMark x1="43000" y1="27333" x2="43000" y2="27333"/>
                        <a14:foregroundMark x1="44667" y1="28667" x2="44667" y2="28667"/>
                        <a14:foregroundMark x1="47667" y1="28667" x2="47667" y2="28667"/>
                        <a14:foregroundMark x1="67667" y1="25000" x2="67667" y2="25000"/>
                        <a14:foregroundMark x1="36000" y1="6333" x2="36000" y2="6333"/>
                      </a14:backgroundRemoval>
                    </a14:imgEffect>
                  </a14:imgLayer>
                </a14:imgProps>
              </a:ext>
              <a:ext uri="{28A0092B-C50C-407E-A947-70E740481C1C}">
                <a14:useLocalDpi xmlns:a14="http://schemas.microsoft.com/office/drawing/2010/main" xmlns="" val="0"/>
              </a:ext>
            </a:extLst>
          </a:blip>
          <a:srcRect/>
          <a:stretch>
            <a:fillRect/>
          </a:stretch>
        </p:blipFill>
        <p:spPr bwMode="auto">
          <a:xfrm>
            <a:off x="5750900" y="1576235"/>
            <a:ext cx="2857500" cy="285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4"/>
          <p:cNvSpPr txBox="1"/>
          <p:nvPr/>
        </p:nvSpPr>
        <p:spPr>
          <a:xfrm>
            <a:off x="63891" y="4459104"/>
            <a:ext cx="9003910" cy="646331"/>
          </a:xfrm>
          <a:prstGeom prst="rect">
            <a:avLst/>
          </a:prstGeom>
          <a:noFill/>
        </p:spPr>
        <p:txBody>
          <a:bodyPr wrap="square" rtlCol="0">
            <a:spAutoFit/>
          </a:bodyPr>
          <a:lstStyle/>
          <a:p>
            <a:pPr algn="ctr"/>
            <a:r>
              <a:rPr lang="en-CA" b="1" dirty="0" smtClean="0"/>
              <a:t>“You didn’t think it was possible to make an iPod almost completely out of Non-Renewables, but we did, and it’s great!”</a:t>
            </a:r>
          </a:p>
        </p:txBody>
      </p:sp>
    </p:spTree>
    <p:extLst>
      <p:ext uri="{BB962C8B-B14F-4D97-AF65-F5344CB8AC3E}">
        <p14:creationId xmlns:p14="http://schemas.microsoft.com/office/powerpoint/2010/main" xmlns="" val="419854372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vid\Desktop\Where challenge\Blank scree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82" y="-46248"/>
            <a:ext cx="9220200" cy="518974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458983" y="-180380"/>
            <a:ext cx="230223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Plastic!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3124200" y="682574"/>
            <a:ext cx="6019800" cy="1323439"/>
          </a:xfrm>
          <a:prstGeom prst="rect">
            <a:avLst/>
          </a:prstGeom>
          <a:noFill/>
        </p:spPr>
        <p:txBody>
          <a:bodyPr wrap="square" rtlCol="0">
            <a:spAutoFit/>
          </a:bodyPr>
          <a:lstStyle/>
          <a:p>
            <a:r>
              <a:rPr lang="en-CA" sz="1600" dirty="0" smtClean="0">
                <a:solidFill>
                  <a:schemeClr val="bg1"/>
                </a:solidFill>
              </a:rPr>
              <a:t>Plastic is another important part of the </a:t>
            </a:r>
            <a:r>
              <a:rPr lang="en-CA" sz="1600" dirty="0" err="1" smtClean="0">
                <a:solidFill>
                  <a:schemeClr val="bg1"/>
                </a:solidFill>
              </a:rPr>
              <a:t>iResources</a:t>
            </a:r>
            <a:r>
              <a:rPr lang="en-CA" sz="1600" dirty="0" smtClean="0">
                <a:solidFill>
                  <a:schemeClr val="bg1"/>
                </a:solidFill>
              </a:rPr>
              <a:t>. Plastic is found in parts like the frame, LCD, buttons and cables. Plastic itself cannot be mined, it instead comes from crude oil and natural gas which is drilled from the Earth. Oil drills like the one on the left are used to drill for oil. </a:t>
            </a:r>
            <a:endParaRPr lang="en-CA" sz="1600" dirty="0">
              <a:solidFill>
                <a:schemeClr val="bg1"/>
              </a:solidFill>
            </a:endParaRPr>
          </a:p>
        </p:txBody>
      </p:sp>
      <p:pic>
        <p:nvPicPr>
          <p:cNvPr id="1027" name="Picture 3"/>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5195" b="93074" l="5158" r="91977">
                        <a14:foregroundMark x1="12321" y1="24675" x2="12321" y2="24675"/>
                        <a14:foregroundMark x1="13754" y1="54113" x2="13754" y2="54113"/>
                        <a14:foregroundMark x1="5444" y1="34632" x2="5444" y2="34632"/>
                        <a14:foregroundMark x1="21777" y1="5195" x2="21777" y2="5195"/>
                        <a14:foregroundMark x1="53582" y1="93074" x2="53582" y2="93074"/>
                        <a14:foregroundMark x1="91977" y1="72727" x2="91977" y2="7272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228600" y="2875807"/>
            <a:ext cx="2590800" cy="1714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036" y="438150"/>
            <a:ext cx="3015927" cy="1989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838893" y="3236384"/>
            <a:ext cx="6348525" cy="923330"/>
          </a:xfrm>
          <a:prstGeom prst="rect">
            <a:avLst/>
          </a:prstGeom>
          <a:noFill/>
        </p:spPr>
        <p:txBody>
          <a:bodyPr wrap="square" rtlCol="0">
            <a:spAutoFit/>
          </a:bodyPr>
          <a:lstStyle/>
          <a:p>
            <a:r>
              <a:rPr lang="en-CA" dirty="0">
                <a:solidFill>
                  <a:schemeClr val="bg1"/>
                </a:solidFill>
              </a:rPr>
              <a:t>Plastic is essentially a polymer which is made up of a chain of monomers and a monomer is simply a molecule that is taken out of oil.  </a:t>
            </a:r>
          </a:p>
        </p:txBody>
      </p:sp>
    </p:spTree>
    <p:extLst>
      <p:ext uri="{BB962C8B-B14F-4D97-AF65-F5344CB8AC3E}">
        <p14:creationId xmlns:p14="http://schemas.microsoft.com/office/powerpoint/2010/main" xmlns="" val="385757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avid\Desktop\Where challenge\Blank scree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518974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8869" y="575931"/>
            <a:ext cx="6713930" cy="1323439"/>
          </a:xfrm>
          <a:prstGeom prst="rect">
            <a:avLst/>
          </a:prstGeom>
          <a:noFill/>
        </p:spPr>
        <p:txBody>
          <a:bodyPr wrap="square" rtlCol="0">
            <a:spAutoFit/>
          </a:bodyPr>
          <a:lstStyle/>
          <a:p>
            <a:r>
              <a:rPr lang="en-CA" sz="1600" dirty="0" smtClean="0">
                <a:solidFill>
                  <a:schemeClr val="bg1"/>
                </a:solidFill>
              </a:rPr>
              <a:t>In order for the monomers to be transformed into a polymer, they first have to undergo a processes called “Thermosetting”. It </a:t>
            </a:r>
            <a:r>
              <a:rPr lang="en-CA" sz="1600" dirty="0">
                <a:solidFill>
                  <a:schemeClr val="bg1"/>
                </a:solidFill>
              </a:rPr>
              <a:t>is a process of heating the </a:t>
            </a:r>
            <a:r>
              <a:rPr lang="en-CA" sz="1600" dirty="0" smtClean="0">
                <a:solidFill>
                  <a:schemeClr val="bg1"/>
                </a:solidFill>
              </a:rPr>
              <a:t>monomers </a:t>
            </a:r>
            <a:r>
              <a:rPr lang="en-CA" sz="1600" dirty="0">
                <a:solidFill>
                  <a:schemeClr val="bg1"/>
                </a:solidFill>
              </a:rPr>
              <a:t>to high temperatures and the cooling them down in a mold. This process connects the monomers into a long chain to make a polymer.</a:t>
            </a:r>
          </a:p>
          <a:p>
            <a:endParaRPr lang="en-CA" sz="1600" dirty="0">
              <a:solidFill>
                <a:schemeClr val="bg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16710" y="520845"/>
            <a:ext cx="2403490" cy="13734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76199" y="2972649"/>
            <a:ext cx="9220199" cy="646331"/>
          </a:xfrm>
          <a:prstGeom prst="rect">
            <a:avLst/>
          </a:prstGeom>
          <a:noFill/>
        </p:spPr>
        <p:txBody>
          <a:bodyPr wrap="square" rtlCol="0">
            <a:spAutoFit/>
          </a:bodyPr>
          <a:lstStyle/>
          <a:p>
            <a:r>
              <a:rPr lang="en-CA" dirty="0" smtClean="0">
                <a:solidFill>
                  <a:schemeClr val="bg1"/>
                </a:solidFill>
              </a:rPr>
              <a:t>The largest producers of oil include, Russia, Saudi Arabia, United States and China. Canada is also a large producer of oil with most of our oil coming from Alberta!</a:t>
            </a:r>
            <a:endParaRPr lang="en-CA" dirty="0">
              <a:solidFill>
                <a:schemeClr val="bg1"/>
              </a:solidFill>
            </a:endParaRPr>
          </a:p>
        </p:txBody>
      </p:sp>
      <p:pic>
        <p:nvPicPr>
          <p:cNvPr id="7"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869" y="4189206"/>
            <a:ext cx="1167809" cy="7785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22204" y="4202584"/>
            <a:ext cx="1173630" cy="782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23914" y="4202584"/>
            <a:ext cx="1428732" cy="7517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981925" y="4198376"/>
            <a:ext cx="1137335" cy="755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1194922" y="4211423"/>
            <a:ext cx="1144772" cy="646331"/>
          </a:xfrm>
          <a:prstGeom prst="rect">
            <a:avLst/>
          </a:prstGeom>
          <a:noFill/>
        </p:spPr>
        <p:txBody>
          <a:bodyPr wrap="square" rtlCol="0">
            <a:spAutoFit/>
          </a:bodyPr>
          <a:lstStyle/>
          <a:p>
            <a:r>
              <a:rPr lang="en-CA" sz="1200" dirty="0" smtClean="0"/>
              <a:t>10.124 Million </a:t>
            </a:r>
            <a:r>
              <a:rPr lang="en-CA" sz="1200" dirty="0"/>
              <a:t>B</a:t>
            </a:r>
            <a:r>
              <a:rPr lang="en-CA" sz="1200" dirty="0" smtClean="0"/>
              <a:t>arrels Per </a:t>
            </a:r>
            <a:r>
              <a:rPr lang="en-CA" sz="1200" dirty="0"/>
              <a:t>D</a:t>
            </a:r>
            <a:r>
              <a:rPr lang="en-CA" sz="1200" dirty="0" smtClean="0"/>
              <a:t>ay</a:t>
            </a:r>
            <a:endParaRPr lang="en-CA" sz="1200" dirty="0"/>
          </a:p>
        </p:txBody>
      </p:sp>
      <p:sp>
        <p:nvSpPr>
          <p:cNvPr id="12" name="TextBox 11"/>
          <p:cNvSpPr txBox="1"/>
          <p:nvPr/>
        </p:nvSpPr>
        <p:spPr>
          <a:xfrm>
            <a:off x="3389128" y="4202584"/>
            <a:ext cx="1144772" cy="646331"/>
          </a:xfrm>
          <a:prstGeom prst="rect">
            <a:avLst/>
          </a:prstGeom>
          <a:noFill/>
        </p:spPr>
        <p:txBody>
          <a:bodyPr wrap="square" rtlCol="0">
            <a:spAutoFit/>
          </a:bodyPr>
          <a:lstStyle/>
          <a:p>
            <a:r>
              <a:rPr lang="en-CA" sz="1200" dirty="0" smtClean="0"/>
              <a:t>10.121 Million </a:t>
            </a:r>
            <a:r>
              <a:rPr lang="en-CA" sz="1200" dirty="0"/>
              <a:t>B</a:t>
            </a:r>
            <a:r>
              <a:rPr lang="en-CA" sz="1200" dirty="0" smtClean="0"/>
              <a:t>arrels Per </a:t>
            </a:r>
            <a:r>
              <a:rPr lang="en-CA" sz="1200" dirty="0"/>
              <a:t>D</a:t>
            </a:r>
            <a:r>
              <a:rPr lang="en-CA" sz="1200" dirty="0" smtClean="0"/>
              <a:t>ay</a:t>
            </a:r>
            <a:endParaRPr lang="en-CA" sz="1200" dirty="0"/>
          </a:p>
        </p:txBody>
      </p:sp>
      <p:sp>
        <p:nvSpPr>
          <p:cNvPr id="13" name="TextBox 12"/>
          <p:cNvSpPr txBox="1"/>
          <p:nvPr/>
        </p:nvSpPr>
        <p:spPr>
          <a:xfrm>
            <a:off x="5952646" y="4218676"/>
            <a:ext cx="1144772" cy="646331"/>
          </a:xfrm>
          <a:prstGeom prst="rect">
            <a:avLst/>
          </a:prstGeom>
          <a:noFill/>
        </p:spPr>
        <p:txBody>
          <a:bodyPr wrap="square" rtlCol="0">
            <a:spAutoFit/>
          </a:bodyPr>
          <a:lstStyle/>
          <a:p>
            <a:r>
              <a:rPr lang="en-CA" sz="1200" dirty="0" smtClean="0"/>
              <a:t>9.6 Million </a:t>
            </a:r>
            <a:r>
              <a:rPr lang="en-CA" sz="1200" dirty="0"/>
              <a:t>B</a:t>
            </a:r>
            <a:r>
              <a:rPr lang="en-CA" sz="1200" dirty="0" smtClean="0"/>
              <a:t>arrels Per </a:t>
            </a:r>
            <a:r>
              <a:rPr lang="en-CA" sz="1200" dirty="0"/>
              <a:t>D</a:t>
            </a:r>
            <a:r>
              <a:rPr lang="en-CA" sz="1200" dirty="0" smtClean="0"/>
              <a:t>ay</a:t>
            </a:r>
            <a:endParaRPr lang="en-CA" sz="1200" dirty="0"/>
          </a:p>
        </p:txBody>
      </p:sp>
      <p:sp>
        <p:nvSpPr>
          <p:cNvPr id="14" name="TextBox 13"/>
          <p:cNvSpPr txBox="1"/>
          <p:nvPr/>
        </p:nvSpPr>
        <p:spPr>
          <a:xfrm>
            <a:off x="8119260" y="4206220"/>
            <a:ext cx="1144772" cy="646331"/>
          </a:xfrm>
          <a:prstGeom prst="rect">
            <a:avLst/>
          </a:prstGeom>
          <a:noFill/>
        </p:spPr>
        <p:txBody>
          <a:bodyPr wrap="square" rtlCol="0">
            <a:spAutoFit/>
          </a:bodyPr>
          <a:lstStyle/>
          <a:p>
            <a:r>
              <a:rPr lang="en-CA" sz="1200" dirty="0" smtClean="0"/>
              <a:t>4.27 Million </a:t>
            </a:r>
            <a:r>
              <a:rPr lang="en-CA" sz="1200" dirty="0"/>
              <a:t>B</a:t>
            </a:r>
            <a:r>
              <a:rPr lang="en-CA" sz="1200" dirty="0" smtClean="0"/>
              <a:t>arrels Per </a:t>
            </a:r>
            <a:r>
              <a:rPr lang="en-CA" sz="1200" dirty="0"/>
              <a:t>D</a:t>
            </a:r>
            <a:r>
              <a:rPr lang="en-CA" sz="1200" dirty="0" smtClean="0"/>
              <a:t>ay</a:t>
            </a:r>
            <a:endParaRPr lang="en-CA" sz="1200" dirty="0"/>
          </a:p>
        </p:txBody>
      </p:sp>
    </p:spTree>
    <p:extLst>
      <p:ext uri="{BB962C8B-B14F-4D97-AF65-F5344CB8AC3E}">
        <p14:creationId xmlns:p14="http://schemas.microsoft.com/office/powerpoint/2010/main" xmlns="" val="251596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Left)">
                                      <p:cBhvr>
                                        <p:cTn id="33" dur="500"/>
                                        <p:tgtEl>
                                          <p:spTgt spid="8"/>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strips(down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CA"/>
          </a:p>
        </p:txBody>
      </p:sp>
      <p:sp>
        <p:nvSpPr>
          <p:cNvPr id="3" name="Content Placeholder 2"/>
          <p:cNvSpPr>
            <a:spLocks noGrp="1"/>
          </p:cNvSpPr>
          <p:nvPr>
            <p:ph sz="half" idx="2"/>
          </p:nvPr>
        </p:nvSpPr>
        <p:spPr/>
        <p:txBody>
          <a:bodyPr/>
          <a:lstStyle/>
          <a:p>
            <a:endParaRPr lang="en-CA"/>
          </a:p>
        </p:txBody>
      </p:sp>
      <p:sp>
        <p:nvSpPr>
          <p:cNvPr id="4" name="Title 3"/>
          <p:cNvSpPr>
            <a:spLocks noGrp="1"/>
          </p:cNvSpPr>
          <p:nvPr>
            <p:ph type="title"/>
          </p:nvPr>
        </p:nvSpPr>
        <p:spPr/>
        <p:txBody>
          <a:bodyPr/>
          <a:lstStyle/>
          <a:p>
            <a:endParaRPr lang="en-CA"/>
          </a:p>
        </p:txBody>
      </p:sp>
      <p:pic>
        <p:nvPicPr>
          <p:cNvPr id="1026" name="Picture 2" descr="C:\Users\David\Desktop\Where challenge\Blank scree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670" y="-46248"/>
            <a:ext cx="9220200" cy="518974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815651" y="0"/>
            <a:ext cx="1588897" cy="584775"/>
          </a:xfrm>
          <a:prstGeom prst="rect">
            <a:avLst/>
          </a:prstGeom>
          <a:noFill/>
        </p:spPr>
        <p:txBody>
          <a:bodyPr wrap="none" rtlCol="0">
            <a:spAutoFit/>
          </a:bodyPr>
          <a:lstStyle/>
          <a:p>
            <a:r>
              <a:rPr lang="en-CA" sz="3200" dirty="0" smtClean="0">
                <a:solidFill>
                  <a:srgbClr val="FF0000"/>
                </a:solidFill>
              </a:rPr>
              <a:t>Lithium!</a:t>
            </a:r>
            <a:endParaRPr lang="en-CA" sz="3200" dirty="0">
              <a:solidFill>
                <a:srgbClr val="FF0000"/>
              </a:solidFill>
            </a:endParaRPr>
          </a:p>
        </p:txBody>
      </p:sp>
      <p:sp>
        <p:nvSpPr>
          <p:cNvPr id="6" name="TextBox 5"/>
          <p:cNvSpPr txBox="1"/>
          <p:nvPr/>
        </p:nvSpPr>
        <p:spPr>
          <a:xfrm>
            <a:off x="0" y="438150"/>
            <a:ext cx="9220200" cy="1200329"/>
          </a:xfrm>
          <a:prstGeom prst="rect">
            <a:avLst/>
          </a:prstGeom>
          <a:noFill/>
        </p:spPr>
        <p:txBody>
          <a:bodyPr wrap="square" rtlCol="0">
            <a:spAutoFit/>
          </a:bodyPr>
          <a:lstStyle/>
          <a:p>
            <a:r>
              <a:rPr lang="en-CA" dirty="0" smtClean="0">
                <a:solidFill>
                  <a:schemeClr val="bg1"/>
                </a:solidFill>
              </a:rPr>
              <a:t>Lithium is another very important resource that is found in the </a:t>
            </a:r>
            <a:r>
              <a:rPr lang="en-CA" dirty="0" err="1" smtClean="0">
                <a:solidFill>
                  <a:schemeClr val="bg1"/>
                </a:solidFill>
              </a:rPr>
              <a:t>iResources</a:t>
            </a:r>
            <a:r>
              <a:rPr lang="en-CA" dirty="0" smtClean="0">
                <a:solidFill>
                  <a:schemeClr val="bg1"/>
                </a:solidFill>
              </a:rPr>
              <a:t>. It is found in the lithium polymer </a:t>
            </a:r>
            <a:r>
              <a:rPr lang="en-CA" dirty="0">
                <a:solidFill>
                  <a:schemeClr val="bg1"/>
                </a:solidFill>
              </a:rPr>
              <a:t>battery. Without this precious metal, you wouldn’t have such good battery life or even any battery life at all for that matter.</a:t>
            </a:r>
          </a:p>
          <a:p>
            <a:endParaRPr lang="en-CA" dirty="0">
              <a:solidFill>
                <a:schemeClr val="bg1"/>
              </a:solidFill>
            </a:endParaRPr>
          </a:p>
        </p:txBody>
      </p:sp>
      <p:pic>
        <p:nvPicPr>
          <p:cNvPr id="1027" name="Picture 3"/>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4303" b="94396" l="1641" r="99891">
                        <a14:backgroundMark x1="28986" y1="70314" x2="28986" y2="70314"/>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0632" y="2266950"/>
            <a:ext cx="2592647" cy="21254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06498" y="2253216"/>
            <a:ext cx="1742639" cy="1742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2603279" y="2038350"/>
            <a:ext cx="4708537" cy="1938992"/>
          </a:xfrm>
          <a:prstGeom prst="rect">
            <a:avLst/>
          </a:prstGeom>
          <a:noFill/>
        </p:spPr>
        <p:txBody>
          <a:bodyPr wrap="square" rtlCol="0">
            <a:spAutoFit/>
          </a:bodyPr>
          <a:lstStyle/>
          <a:p>
            <a:pPr marL="285750" indent="-285750">
              <a:buFont typeface="Arial" pitchFamily="34" charset="0"/>
              <a:buChar char="•"/>
            </a:pPr>
            <a:r>
              <a:rPr lang="en-CA" sz="2000" dirty="0" smtClean="0">
                <a:solidFill>
                  <a:schemeClr val="bg1"/>
                </a:solidFill>
              </a:rPr>
              <a:t>Lithium is the lightest solid element found on Earth</a:t>
            </a:r>
          </a:p>
          <a:p>
            <a:pPr marL="285750" indent="-285750">
              <a:buFont typeface="Arial" pitchFamily="34" charset="0"/>
              <a:buChar char="•"/>
            </a:pPr>
            <a:r>
              <a:rPr lang="en-CA" sz="2000" dirty="0" smtClean="0">
                <a:solidFill>
                  <a:schemeClr val="bg1"/>
                </a:solidFill>
              </a:rPr>
              <a:t>Lithium’s atomic number is 3</a:t>
            </a:r>
          </a:p>
          <a:p>
            <a:pPr marL="285750" indent="-285750">
              <a:buFont typeface="Arial" pitchFamily="34" charset="0"/>
              <a:buChar char="•"/>
            </a:pPr>
            <a:r>
              <a:rPr lang="en-CA" sz="2000" dirty="0" smtClean="0">
                <a:solidFill>
                  <a:schemeClr val="bg1"/>
                </a:solidFill>
              </a:rPr>
              <a:t>Lithium’s atomic mass is 6.941</a:t>
            </a:r>
          </a:p>
          <a:p>
            <a:pPr marL="285750" indent="-285750">
              <a:buFont typeface="Arial" pitchFamily="34" charset="0"/>
              <a:buChar char="•"/>
            </a:pPr>
            <a:r>
              <a:rPr lang="en-CA" sz="2000" dirty="0" smtClean="0">
                <a:solidFill>
                  <a:schemeClr val="bg1"/>
                </a:solidFill>
              </a:rPr>
              <a:t>Lithium is so reactive that it will ignite if exposed to water vapour!</a:t>
            </a:r>
            <a:endParaRPr lang="en-CA" sz="2000" dirty="0">
              <a:solidFill>
                <a:schemeClr val="bg1"/>
              </a:solidFill>
            </a:endParaRPr>
          </a:p>
        </p:txBody>
      </p:sp>
    </p:spTree>
    <p:extLst>
      <p:ext uri="{BB962C8B-B14F-4D97-AF65-F5344CB8AC3E}">
        <p14:creationId xmlns:p14="http://schemas.microsoft.com/office/powerpoint/2010/main" xmlns="" val="72541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arn(inVertical)">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80">
                                          <p:stCondLst>
                                            <p:cond delay="0"/>
                                          </p:stCondLst>
                                        </p:cTn>
                                        <p:tgtEl>
                                          <p:spTgt spid="7"/>
                                        </p:tgtEl>
                                      </p:cBhvr>
                                    </p:animEffect>
                                    <p:anim calcmode="lin" valueType="num">
                                      <p:cBhvr>
                                        <p:cTn id="2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 dur="26">
                                          <p:stCondLst>
                                            <p:cond delay="650"/>
                                          </p:stCondLst>
                                        </p:cTn>
                                        <p:tgtEl>
                                          <p:spTgt spid="7"/>
                                        </p:tgtEl>
                                      </p:cBhvr>
                                      <p:to x="100000" y="60000"/>
                                    </p:animScale>
                                    <p:animScale>
                                      <p:cBhvr>
                                        <p:cTn id="29" dur="166" decel="50000">
                                          <p:stCondLst>
                                            <p:cond delay="676"/>
                                          </p:stCondLst>
                                        </p:cTn>
                                        <p:tgtEl>
                                          <p:spTgt spid="7"/>
                                        </p:tgtEl>
                                      </p:cBhvr>
                                      <p:to x="100000" y="100000"/>
                                    </p:animScale>
                                    <p:animScale>
                                      <p:cBhvr>
                                        <p:cTn id="30" dur="26">
                                          <p:stCondLst>
                                            <p:cond delay="1312"/>
                                          </p:stCondLst>
                                        </p:cTn>
                                        <p:tgtEl>
                                          <p:spTgt spid="7"/>
                                        </p:tgtEl>
                                      </p:cBhvr>
                                      <p:to x="100000" y="80000"/>
                                    </p:animScale>
                                    <p:animScale>
                                      <p:cBhvr>
                                        <p:cTn id="31" dur="166" decel="50000">
                                          <p:stCondLst>
                                            <p:cond delay="1338"/>
                                          </p:stCondLst>
                                        </p:cTn>
                                        <p:tgtEl>
                                          <p:spTgt spid="7"/>
                                        </p:tgtEl>
                                      </p:cBhvr>
                                      <p:to x="100000" y="100000"/>
                                    </p:animScale>
                                    <p:animScale>
                                      <p:cBhvr>
                                        <p:cTn id="32" dur="26">
                                          <p:stCondLst>
                                            <p:cond delay="1642"/>
                                          </p:stCondLst>
                                        </p:cTn>
                                        <p:tgtEl>
                                          <p:spTgt spid="7"/>
                                        </p:tgtEl>
                                      </p:cBhvr>
                                      <p:to x="100000" y="90000"/>
                                    </p:animScale>
                                    <p:animScale>
                                      <p:cBhvr>
                                        <p:cTn id="33" dur="166" decel="50000">
                                          <p:stCondLst>
                                            <p:cond delay="1668"/>
                                          </p:stCondLst>
                                        </p:cTn>
                                        <p:tgtEl>
                                          <p:spTgt spid="7"/>
                                        </p:tgtEl>
                                      </p:cBhvr>
                                      <p:to x="100000" y="100000"/>
                                    </p:animScale>
                                    <p:animScale>
                                      <p:cBhvr>
                                        <p:cTn id="34" dur="26">
                                          <p:stCondLst>
                                            <p:cond delay="1808"/>
                                          </p:stCondLst>
                                        </p:cTn>
                                        <p:tgtEl>
                                          <p:spTgt spid="7"/>
                                        </p:tgtEl>
                                      </p:cBhvr>
                                      <p:to x="100000" y="95000"/>
                                    </p:animScale>
                                    <p:animScale>
                                      <p:cBhvr>
                                        <p:cTn id="3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avid\Desktop\Where challenge\Blank scree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670" y="-46248"/>
            <a:ext cx="9220200" cy="518974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9493" y="285750"/>
            <a:ext cx="9220200" cy="1200329"/>
          </a:xfrm>
          <a:prstGeom prst="rect">
            <a:avLst/>
          </a:prstGeom>
          <a:noFill/>
        </p:spPr>
        <p:txBody>
          <a:bodyPr wrap="square" rtlCol="0">
            <a:spAutoFit/>
          </a:bodyPr>
          <a:lstStyle/>
          <a:p>
            <a:r>
              <a:rPr lang="en-CA" dirty="0" smtClean="0">
                <a:solidFill>
                  <a:schemeClr val="bg1"/>
                </a:solidFill>
              </a:rPr>
              <a:t>Lithium is found in places like mineral springs, brine pools and brine deposits. However, since lithium is so reactive, it is never found in it’s pure form. Instead it is usually found in igneous rock with other elements forming compounds. A process called electrolysis is used in order to separate lithium from other elements. </a:t>
            </a:r>
            <a:r>
              <a:rPr lang="en-CA" dirty="0">
                <a:solidFill>
                  <a:schemeClr val="bg1"/>
                </a:solidFill>
              </a:rPr>
              <a:t>From there, the lithium can be used to make batteries.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898" y="1885949"/>
            <a:ext cx="2787502" cy="18583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2819400" y="2343150"/>
            <a:ext cx="6381307" cy="1200329"/>
          </a:xfrm>
          <a:prstGeom prst="rect">
            <a:avLst/>
          </a:prstGeom>
          <a:noFill/>
        </p:spPr>
        <p:txBody>
          <a:bodyPr wrap="square" rtlCol="0">
            <a:spAutoFit/>
          </a:bodyPr>
          <a:lstStyle/>
          <a:p>
            <a:r>
              <a:rPr lang="en-CA" dirty="0" smtClean="0">
                <a:solidFill>
                  <a:schemeClr val="bg1"/>
                </a:solidFill>
              </a:rPr>
              <a:t>Lithium can be found all over the world but the largest producers are Chile, Australia, Argentina and China. There is also a small amount of lithium mined in Canada which mainly comes from Quebec.</a:t>
            </a:r>
            <a:endParaRPr lang="en-CA" dirty="0">
              <a:solidFill>
                <a:schemeClr val="bg1"/>
              </a:solidFill>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4177709"/>
            <a:ext cx="1219200" cy="8122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08274" y="4235196"/>
            <a:ext cx="13716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25979" y="4180809"/>
            <a:ext cx="12192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20317" y="4177709"/>
            <a:ext cx="1137335" cy="755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295401" y="4235196"/>
            <a:ext cx="1112874" cy="738664"/>
          </a:xfrm>
          <a:prstGeom prst="rect">
            <a:avLst/>
          </a:prstGeom>
          <a:noFill/>
        </p:spPr>
        <p:txBody>
          <a:bodyPr wrap="square" rtlCol="0">
            <a:spAutoFit/>
          </a:bodyPr>
          <a:lstStyle/>
          <a:p>
            <a:r>
              <a:rPr lang="en-CA" sz="1400" dirty="0" smtClean="0"/>
              <a:t>12,600</a:t>
            </a:r>
          </a:p>
          <a:p>
            <a:r>
              <a:rPr lang="en-CA" sz="1400" dirty="0" smtClean="0"/>
              <a:t>Tonnes in 2011</a:t>
            </a:r>
            <a:endParaRPr lang="en-CA" sz="1400" dirty="0"/>
          </a:p>
        </p:txBody>
      </p:sp>
      <p:sp>
        <p:nvSpPr>
          <p:cNvPr id="12" name="TextBox 11"/>
          <p:cNvSpPr txBox="1"/>
          <p:nvPr/>
        </p:nvSpPr>
        <p:spPr>
          <a:xfrm>
            <a:off x="3816202" y="4235196"/>
            <a:ext cx="1112874" cy="738664"/>
          </a:xfrm>
          <a:prstGeom prst="rect">
            <a:avLst/>
          </a:prstGeom>
          <a:noFill/>
        </p:spPr>
        <p:txBody>
          <a:bodyPr wrap="square" rtlCol="0">
            <a:spAutoFit/>
          </a:bodyPr>
          <a:lstStyle/>
          <a:p>
            <a:r>
              <a:rPr lang="en-CA" sz="1400" dirty="0" smtClean="0"/>
              <a:t>9,260</a:t>
            </a:r>
          </a:p>
          <a:p>
            <a:r>
              <a:rPr lang="en-CA" sz="1400" dirty="0" smtClean="0"/>
              <a:t>Tonnes in 2011</a:t>
            </a:r>
            <a:endParaRPr lang="en-CA" sz="1400" dirty="0"/>
          </a:p>
        </p:txBody>
      </p:sp>
      <p:sp>
        <p:nvSpPr>
          <p:cNvPr id="13" name="TextBox 12"/>
          <p:cNvSpPr txBox="1"/>
          <p:nvPr/>
        </p:nvSpPr>
        <p:spPr>
          <a:xfrm>
            <a:off x="7927458" y="4192477"/>
            <a:ext cx="1112874" cy="738664"/>
          </a:xfrm>
          <a:prstGeom prst="rect">
            <a:avLst/>
          </a:prstGeom>
          <a:noFill/>
        </p:spPr>
        <p:txBody>
          <a:bodyPr wrap="square" rtlCol="0">
            <a:spAutoFit/>
          </a:bodyPr>
          <a:lstStyle/>
          <a:p>
            <a:r>
              <a:rPr lang="en-CA" sz="1400" dirty="0" smtClean="0"/>
              <a:t>3,200</a:t>
            </a:r>
          </a:p>
          <a:p>
            <a:r>
              <a:rPr lang="en-CA" sz="1400" dirty="0" smtClean="0"/>
              <a:t>Tonnes in 2011</a:t>
            </a:r>
            <a:endParaRPr lang="en-CA" sz="1400" dirty="0"/>
          </a:p>
        </p:txBody>
      </p:sp>
      <p:sp>
        <p:nvSpPr>
          <p:cNvPr id="14" name="TextBox 13"/>
          <p:cNvSpPr txBox="1"/>
          <p:nvPr/>
        </p:nvSpPr>
        <p:spPr>
          <a:xfrm>
            <a:off x="5857653" y="4249122"/>
            <a:ext cx="1112874" cy="738664"/>
          </a:xfrm>
          <a:prstGeom prst="rect">
            <a:avLst/>
          </a:prstGeom>
          <a:noFill/>
        </p:spPr>
        <p:txBody>
          <a:bodyPr wrap="square" rtlCol="0">
            <a:spAutoFit/>
          </a:bodyPr>
          <a:lstStyle/>
          <a:p>
            <a:r>
              <a:rPr lang="en-CA" sz="1400" dirty="0" smtClean="0"/>
              <a:t>5,200</a:t>
            </a:r>
          </a:p>
          <a:p>
            <a:r>
              <a:rPr lang="en-CA" sz="1400" dirty="0" smtClean="0"/>
              <a:t>Tonnes in 2011</a:t>
            </a:r>
            <a:endParaRPr lang="en-CA" sz="1400" dirty="0"/>
          </a:p>
        </p:txBody>
      </p:sp>
    </p:spTree>
    <p:extLst>
      <p:ext uri="{BB962C8B-B14F-4D97-AF65-F5344CB8AC3E}">
        <p14:creationId xmlns:p14="http://schemas.microsoft.com/office/powerpoint/2010/main" xmlns="" val="106808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anim calcmode="lin" valueType="num">
                                      <p:cBhvr>
                                        <p:cTn id="16" dur="1000" fill="hold"/>
                                        <p:tgtEl>
                                          <p:spTgt spid="2050"/>
                                        </p:tgtEl>
                                        <p:attrNameLst>
                                          <p:attrName>ppt_x</p:attrName>
                                        </p:attrNameLst>
                                      </p:cBhvr>
                                      <p:tavLst>
                                        <p:tav tm="0">
                                          <p:val>
                                            <p:strVal val="#ppt_x"/>
                                          </p:val>
                                        </p:tav>
                                        <p:tav tm="100000">
                                          <p:val>
                                            <p:strVal val="#ppt_x"/>
                                          </p:val>
                                        </p:tav>
                                      </p:tavLst>
                                    </p:anim>
                                    <p:anim calcmode="lin" valueType="num">
                                      <p:cBhvr>
                                        <p:cTn id="1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2051"/>
                                        </p:tgtEl>
                                        <p:attrNameLst>
                                          <p:attrName>style.visibility</p:attrName>
                                        </p:attrNameLst>
                                      </p:cBhvr>
                                      <p:to>
                                        <p:strVal val="visible"/>
                                      </p:to>
                                    </p:set>
                                    <p:animEffect transition="in" filter="fade">
                                      <p:cBhvr>
                                        <p:cTn id="30" dur="800" decel="100000"/>
                                        <p:tgtEl>
                                          <p:spTgt spid="2051"/>
                                        </p:tgtEl>
                                      </p:cBhvr>
                                    </p:animEffect>
                                    <p:anim calcmode="lin" valueType="num">
                                      <p:cBhvr>
                                        <p:cTn id="31" dur="800" decel="100000" fill="hold"/>
                                        <p:tgtEl>
                                          <p:spTgt spid="2051"/>
                                        </p:tgtEl>
                                        <p:attrNameLst>
                                          <p:attrName>style.rotation</p:attrName>
                                        </p:attrNameLst>
                                      </p:cBhvr>
                                      <p:tavLst>
                                        <p:tav tm="0">
                                          <p:val>
                                            <p:fltVal val="-90"/>
                                          </p:val>
                                        </p:tav>
                                        <p:tav tm="100000">
                                          <p:val>
                                            <p:fltVal val="0"/>
                                          </p:val>
                                        </p:tav>
                                      </p:tavLst>
                                    </p:anim>
                                    <p:anim calcmode="lin" valueType="num">
                                      <p:cBhvr>
                                        <p:cTn id="32" dur="800" decel="100000" fill="hold"/>
                                        <p:tgtEl>
                                          <p:spTgt spid="2051"/>
                                        </p:tgtEl>
                                        <p:attrNameLst>
                                          <p:attrName>ppt_x</p:attrName>
                                        </p:attrNameLst>
                                      </p:cBhvr>
                                      <p:tavLst>
                                        <p:tav tm="0">
                                          <p:val>
                                            <p:strVal val="#ppt_x+0.4"/>
                                          </p:val>
                                        </p:tav>
                                        <p:tav tm="100000">
                                          <p:val>
                                            <p:strVal val="#ppt_x-0.05"/>
                                          </p:val>
                                        </p:tav>
                                      </p:tavLst>
                                    </p:anim>
                                    <p:anim calcmode="lin" valueType="num">
                                      <p:cBhvr>
                                        <p:cTn id="33" dur="800" decel="100000" fill="hold"/>
                                        <p:tgtEl>
                                          <p:spTgt spid="205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205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2051"/>
                                        </p:tgtEl>
                                        <p:attrNameLst>
                                          <p:attrName>ppt_y</p:attrName>
                                        </p:attrNameLst>
                                      </p:cBhvr>
                                      <p:tavLst>
                                        <p:tav tm="0">
                                          <p:val>
                                            <p:strVal val="#ppt_y+0.1"/>
                                          </p:val>
                                        </p:tav>
                                        <p:tav tm="100000">
                                          <p:val>
                                            <p:strVal val="#ppt_y"/>
                                          </p:val>
                                        </p:tav>
                                      </p:tavLst>
                                    </p:anim>
                                  </p:childTnLst>
                                </p:cTn>
                              </p:par>
                              <p:par>
                                <p:cTn id="36" presetID="3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800" decel="100000"/>
                                        <p:tgtEl>
                                          <p:spTgt spid="6"/>
                                        </p:tgtEl>
                                      </p:cBhvr>
                                    </p:animEffect>
                                    <p:anim calcmode="lin" valueType="num">
                                      <p:cBhvr>
                                        <p:cTn id="39" dur="800" decel="100000" fill="hold"/>
                                        <p:tgtEl>
                                          <p:spTgt spid="6"/>
                                        </p:tgtEl>
                                        <p:attrNameLst>
                                          <p:attrName>style.rotation</p:attrName>
                                        </p:attrNameLst>
                                      </p:cBhvr>
                                      <p:tavLst>
                                        <p:tav tm="0">
                                          <p:val>
                                            <p:fltVal val="-90"/>
                                          </p:val>
                                        </p:tav>
                                        <p:tav tm="100000">
                                          <p:val>
                                            <p:fltVal val="0"/>
                                          </p:val>
                                        </p:tav>
                                      </p:tavLst>
                                    </p:anim>
                                    <p:anim calcmode="lin" valueType="num">
                                      <p:cBhvr>
                                        <p:cTn id="40" dur="800" decel="100000" fill="hold"/>
                                        <p:tgtEl>
                                          <p:spTgt spid="6"/>
                                        </p:tgtEl>
                                        <p:attrNameLst>
                                          <p:attrName>ppt_x</p:attrName>
                                        </p:attrNameLst>
                                      </p:cBhvr>
                                      <p:tavLst>
                                        <p:tav tm="0">
                                          <p:val>
                                            <p:strVal val="#ppt_x+0.4"/>
                                          </p:val>
                                        </p:tav>
                                        <p:tav tm="100000">
                                          <p:val>
                                            <p:strVal val="#ppt_x-0.05"/>
                                          </p:val>
                                        </p:tav>
                                      </p:tavLst>
                                    </p:anim>
                                    <p:anim calcmode="lin" valueType="num">
                                      <p:cBhvr>
                                        <p:cTn id="41" dur="800" decel="100000" fill="hold"/>
                                        <p:tgtEl>
                                          <p:spTgt spid="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2052"/>
                                        </p:tgtEl>
                                        <p:attrNameLst>
                                          <p:attrName>style.visibility</p:attrName>
                                        </p:attrNameLst>
                                      </p:cBhvr>
                                      <p:to>
                                        <p:strVal val="visible"/>
                                      </p:to>
                                    </p:set>
                                    <p:animEffect transition="in" filter="wipe(down)">
                                      <p:cBhvr>
                                        <p:cTn id="48" dur="580">
                                          <p:stCondLst>
                                            <p:cond delay="0"/>
                                          </p:stCondLst>
                                        </p:cTn>
                                        <p:tgtEl>
                                          <p:spTgt spid="2052"/>
                                        </p:tgtEl>
                                      </p:cBhvr>
                                    </p:animEffect>
                                    <p:anim calcmode="lin" valueType="num">
                                      <p:cBhvr>
                                        <p:cTn id="49"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54" dur="26">
                                          <p:stCondLst>
                                            <p:cond delay="650"/>
                                          </p:stCondLst>
                                        </p:cTn>
                                        <p:tgtEl>
                                          <p:spTgt spid="2052"/>
                                        </p:tgtEl>
                                      </p:cBhvr>
                                      <p:to x="100000" y="60000"/>
                                    </p:animScale>
                                    <p:animScale>
                                      <p:cBhvr>
                                        <p:cTn id="55" dur="166" decel="50000">
                                          <p:stCondLst>
                                            <p:cond delay="676"/>
                                          </p:stCondLst>
                                        </p:cTn>
                                        <p:tgtEl>
                                          <p:spTgt spid="2052"/>
                                        </p:tgtEl>
                                      </p:cBhvr>
                                      <p:to x="100000" y="100000"/>
                                    </p:animScale>
                                    <p:animScale>
                                      <p:cBhvr>
                                        <p:cTn id="56" dur="26">
                                          <p:stCondLst>
                                            <p:cond delay="1312"/>
                                          </p:stCondLst>
                                        </p:cTn>
                                        <p:tgtEl>
                                          <p:spTgt spid="2052"/>
                                        </p:tgtEl>
                                      </p:cBhvr>
                                      <p:to x="100000" y="80000"/>
                                    </p:animScale>
                                    <p:animScale>
                                      <p:cBhvr>
                                        <p:cTn id="57" dur="166" decel="50000">
                                          <p:stCondLst>
                                            <p:cond delay="1338"/>
                                          </p:stCondLst>
                                        </p:cTn>
                                        <p:tgtEl>
                                          <p:spTgt spid="2052"/>
                                        </p:tgtEl>
                                      </p:cBhvr>
                                      <p:to x="100000" y="100000"/>
                                    </p:animScale>
                                    <p:animScale>
                                      <p:cBhvr>
                                        <p:cTn id="58" dur="26">
                                          <p:stCondLst>
                                            <p:cond delay="1642"/>
                                          </p:stCondLst>
                                        </p:cTn>
                                        <p:tgtEl>
                                          <p:spTgt spid="2052"/>
                                        </p:tgtEl>
                                      </p:cBhvr>
                                      <p:to x="100000" y="90000"/>
                                    </p:animScale>
                                    <p:animScale>
                                      <p:cBhvr>
                                        <p:cTn id="59" dur="166" decel="50000">
                                          <p:stCondLst>
                                            <p:cond delay="1668"/>
                                          </p:stCondLst>
                                        </p:cTn>
                                        <p:tgtEl>
                                          <p:spTgt spid="2052"/>
                                        </p:tgtEl>
                                      </p:cBhvr>
                                      <p:to x="100000" y="100000"/>
                                    </p:animScale>
                                    <p:animScale>
                                      <p:cBhvr>
                                        <p:cTn id="60" dur="26">
                                          <p:stCondLst>
                                            <p:cond delay="1808"/>
                                          </p:stCondLst>
                                        </p:cTn>
                                        <p:tgtEl>
                                          <p:spTgt spid="2052"/>
                                        </p:tgtEl>
                                      </p:cBhvr>
                                      <p:to x="100000" y="95000"/>
                                    </p:animScale>
                                    <p:animScale>
                                      <p:cBhvr>
                                        <p:cTn id="61" dur="166" decel="50000">
                                          <p:stCondLst>
                                            <p:cond delay="1834"/>
                                          </p:stCondLst>
                                        </p:cTn>
                                        <p:tgtEl>
                                          <p:spTgt spid="2052"/>
                                        </p:tgtEl>
                                      </p:cBhvr>
                                      <p:to x="100000" y="100000"/>
                                    </p:animScale>
                                  </p:childTnLst>
                                </p:cTn>
                              </p:par>
                              <p:par>
                                <p:cTn id="62" presetID="26"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down)">
                                      <p:cBhvr>
                                        <p:cTn id="64" dur="580">
                                          <p:stCondLst>
                                            <p:cond delay="0"/>
                                          </p:stCondLst>
                                        </p:cTn>
                                        <p:tgtEl>
                                          <p:spTgt spid="12"/>
                                        </p:tgtEl>
                                      </p:cBhvr>
                                    </p:animEffect>
                                    <p:anim calcmode="lin" valueType="num">
                                      <p:cBhvr>
                                        <p:cTn id="6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0" dur="26">
                                          <p:stCondLst>
                                            <p:cond delay="650"/>
                                          </p:stCondLst>
                                        </p:cTn>
                                        <p:tgtEl>
                                          <p:spTgt spid="12"/>
                                        </p:tgtEl>
                                      </p:cBhvr>
                                      <p:to x="100000" y="60000"/>
                                    </p:animScale>
                                    <p:animScale>
                                      <p:cBhvr>
                                        <p:cTn id="71" dur="166" decel="50000">
                                          <p:stCondLst>
                                            <p:cond delay="676"/>
                                          </p:stCondLst>
                                        </p:cTn>
                                        <p:tgtEl>
                                          <p:spTgt spid="12"/>
                                        </p:tgtEl>
                                      </p:cBhvr>
                                      <p:to x="100000" y="100000"/>
                                    </p:animScale>
                                    <p:animScale>
                                      <p:cBhvr>
                                        <p:cTn id="72" dur="26">
                                          <p:stCondLst>
                                            <p:cond delay="1312"/>
                                          </p:stCondLst>
                                        </p:cTn>
                                        <p:tgtEl>
                                          <p:spTgt spid="12"/>
                                        </p:tgtEl>
                                      </p:cBhvr>
                                      <p:to x="100000" y="80000"/>
                                    </p:animScale>
                                    <p:animScale>
                                      <p:cBhvr>
                                        <p:cTn id="73" dur="166" decel="50000">
                                          <p:stCondLst>
                                            <p:cond delay="1338"/>
                                          </p:stCondLst>
                                        </p:cTn>
                                        <p:tgtEl>
                                          <p:spTgt spid="12"/>
                                        </p:tgtEl>
                                      </p:cBhvr>
                                      <p:to x="100000" y="100000"/>
                                    </p:animScale>
                                    <p:animScale>
                                      <p:cBhvr>
                                        <p:cTn id="74" dur="26">
                                          <p:stCondLst>
                                            <p:cond delay="1642"/>
                                          </p:stCondLst>
                                        </p:cTn>
                                        <p:tgtEl>
                                          <p:spTgt spid="12"/>
                                        </p:tgtEl>
                                      </p:cBhvr>
                                      <p:to x="100000" y="90000"/>
                                    </p:animScale>
                                    <p:animScale>
                                      <p:cBhvr>
                                        <p:cTn id="75" dur="166" decel="50000">
                                          <p:stCondLst>
                                            <p:cond delay="1668"/>
                                          </p:stCondLst>
                                        </p:cTn>
                                        <p:tgtEl>
                                          <p:spTgt spid="12"/>
                                        </p:tgtEl>
                                      </p:cBhvr>
                                      <p:to x="100000" y="100000"/>
                                    </p:animScale>
                                    <p:animScale>
                                      <p:cBhvr>
                                        <p:cTn id="76" dur="26">
                                          <p:stCondLst>
                                            <p:cond delay="1808"/>
                                          </p:stCondLst>
                                        </p:cTn>
                                        <p:tgtEl>
                                          <p:spTgt spid="12"/>
                                        </p:tgtEl>
                                      </p:cBhvr>
                                      <p:to x="100000" y="95000"/>
                                    </p:animScale>
                                    <p:animScale>
                                      <p:cBhvr>
                                        <p:cTn id="77" dur="166" decel="50000">
                                          <p:stCondLst>
                                            <p:cond delay="1834"/>
                                          </p:stCondLst>
                                        </p:cTn>
                                        <p:tgtEl>
                                          <p:spTgt spid="12"/>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strips(downLeft)">
                                      <p:cBhvr>
                                        <p:cTn id="82" dur="500"/>
                                        <p:tgtEl>
                                          <p:spTgt spid="10"/>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Left)">
                                      <p:cBhvr>
                                        <p:cTn id="85" dur="500"/>
                                        <p:tgtEl>
                                          <p:spTgt spid="14"/>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nodeType="clickEffect">
                                  <p:stCondLst>
                                    <p:cond delay="0"/>
                                  </p:stCondLst>
                                  <p:childTnLst>
                                    <p:set>
                                      <p:cBhvr>
                                        <p:cTn id="89" dur="1" fill="hold">
                                          <p:stCondLst>
                                            <p:cond delay="0"/>
                                          </p:stCondLst>
                                        </p:cTn>
                                        <p:tgtEl>
                                          <p:spTgt spid="2053"/>
                                        </p:tgtEl>
                                        <p:attrNameLst>
                                          <p:attrName>style.visibility</p:attrName>
                                        </p:attrNameLst>
                                      </p:cBhvr>
                                      <p:to>
                                        <p:strVal val="visible"/>
                                      </p:to>
                                    </p:set>
                                    <p:animEffect transition="in" filter="randombar(horizontal)">
                                      <p:cBhvr>
                                        <p:cTn id="90" dur="500"/>
                                        <p:tgtEl>
                                          <p:spTgt spid="2053"/>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randombar(horizontal)">
                                      <p:cBhvr>
                                        <p:cTn id="9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avid\Desktop\Where challenge\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8464" cy="514350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9"/>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6333" b="94667" l="10000" r="90000">
                        <a14:foregroundMark x1="39667" y1="84667" x2="39667" y2="84667"/>
                        <a14:foregroundMark x1="52000" y1="87333" x2="52000" y2="87333"/>
                        <a14:foregroundMark x1="52333" y1="88000" x2="52333" y2="88000"/>
                        <a14:foregroundMark x1="62667" y1="88667" x2="63000" y2="89333"/>
                        <a14:foregroundMark x1="53000" y1="94667" x2="53000" y2="94667"/>
                        <a14:foregroundMark x1="37333" y1="14000" x2="37333" y2="14000"/>
                        <a14:foregroundMark x1="45667" y1="61667" x2="45667" y2="61667"/>
                        <a14:foregroundMark x1="43000" y1="27333" x2="43000" y2="27333"/>
                        <a14:foregroundMark x1="44667" y1="28667" x2="44667" y2="28667"/>
                        <a14:foregroundMark x1="47667" y1="28667" x2="47667" y2="28667"/>
                        <a14:foregroundMark x1="67667" y1="25000" x2="67667" y2="25000"/>
                        <a14:foregroundMark x1="36000" y1="6333" x2="36000" y2="6333"/>
                      </a14:backgroundRemoval>
                    </a14:imgEffect>
                  </a14:imgLayer>
                </a14:imgProps>
              </a:ext>
              <a:ext uri="{28A0092B-C50C-407E-A947-70E740481C1C}">
                <a14:useLocalDpi xmlns:a14="http://schemas.microsoft.com/office/drawing/2010/main" xmlns="" val="0"/>
              </a:ext>
            </a:extLst>
          </a:blip>
          <a:srcRect/>
          <a:stretch>
            <a:fillRect/>
          </a:stretch>
        </p:blipFill>
        <p:spPr bwMode="auto">
          <a:xfrm>
            <a:off x="4312530" y="361950"/>
            <a:ext cx="2857500" cy="285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ounded Rectangular Callout 3"/>
          <p:cNvSpPr/>
          <p:nvPr/>
        </p:nvSpPr>
        <p:spPr>
          <a:xfrm>
            <a:off x="0" y="0"/>
            <a:ext cx="4953000" cy="1504950"/>
          </a:xfrm>
          <a:prstGeom prst="wedgeRoundRectCallout">
            <a:avLst>
              <a:gd name="adj1" fmla="val -15896"/>
              <a:gd name="adj2" fmla="val 6391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Calibri" pitchFamily="34" charset="0"/>
              </a:rPr>
              <a:t>Hopefully you have caught on and found out that we aren’t actually unveiling a new product. Instead we are just showing you what is in an iPod Touch. The iPod Touch was released in September 2007 and over 60 million have been sold! That is a lot of non renewable resources used! It is important to know what’s in your stuff and where it came from because if we aren’t able to conserve our resources, we may be back to our old ways.</a:t>
            </a:r>
            <a:endParaRPr lang="en-CA"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Calibri" pitchFamily="34" charset="0"/>
            </a:endParaRPr>
          </a:p>
        </p:txBody>
      </p:sp>
      <p:sp>
        <p:nvSpPr>
          <p:cNvPr id="5" name="Right Arrow 4"/>
          <p:cNvSpPr/>
          <p:nvPr/>
        </p:nvSpPr>
        <p:spPr>
          <a:xfrm>
            <a:off x="6571343" y="1524000"/>
            <a:ext cx="7620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pic>
        <p:nvPicPr>
          <p:cNvPr id="2051" name="Picture 3" descr="C:\Users\David\Desktop\Where challenge\agfdsg.pn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0" b="100000" l="0" r="100000">
                        <a14:foregroundMark x1="27074" y1="20588" x2="27074" y2="20588"/>
                        <a14:foregroundMark x1="27511" y1="23824" x2="27511" y2="23824"/>
                        <a14:foregroundMark x1="22271" y1="25882" x2="22271" y2="25882"/>
                        <a14:foregroundMark x1="20524" y1="81176" x2="20524" y2="81176"/>
                        <a14:foregroundMark x1="16157" y1="82059" x2="16157" y2="82059"/>
                        <a14:foregroundMark x1="16157" y1="75588" x2="16157" y2="75588"/>
                        <a14:foregroundMark x1="10262" y1="22059" x2="10262" y2="22059"/>
                        <a14:foregroundMark x1="22707" y1="27941" x2="22707" y2="27941"/>
                        <a14:foregroundMark x1="27948" y1="19118" x2="27948" y2="19118"/>
                        <a14:foregroundMark x1="11354" y1="16471" x2="11354" y2="1647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7148765" y="1095077"/>
            <a:ext cx="2006472" cy="14895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072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par>
                                <p:cTn id="20" presetID="6" presetClass="entr" presetSubtype="16" fill="hold" nodeType="with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circle(in)">
                                      <p:cBhvr>
                                        <p:cTn id="2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avid\Desktop\Where challenge\Blank scree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670" y="-46248"/>
            <a:ext cx="9220200" cy="518974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566530" y="1868672"/>
            <a:ext cx="6019800" cy="461665"/>
          </a:xfrm>
          <a:prstGeom prst="rect">
            <a:avLst/>
          </a:prstGeom>
          <a:noFill/>
        </p:spPr>
        <p:txBody>
          <a:bodyPr wrap="square" rtlCol="0">
            <a:spAutoFit/>
          </a:bodyPr>
          <a:lstStyle/>
          <a:p>
            <a:r>
              <a:rPr lang="en-CA" sz="2400" dirty="0" smtClean="0">
                <a:solidFill>
                  <a:schemeClr val="bg1"/>
                </a:solidFill>
              </a:rPr>
              <a:t>This Presentation </a:t>
            </a:r>
            <a:r>
              <a:rPr lang="en-CA" sz="2400" dirty="0">
                <a:solidFill>
                  <a:schemeClr val="bg1"/>
                </a:solidFill>
              </a:rPr>
              <a:t>W</a:t>
            </a:r>
            <a:r>
              <a:rPr lang="en-CA" sz="2400" dirty="0" smtClean="0">
                <a:solidFill>
                  <a:schemeClr val="bg1"/>
                </a:solidFill>
              </a:rPr>
              <a:t>as </a:t>
            </a:r>
            <a:r>
              <a:rPr lang="en-CA" sz="2400" dirty="0">
                <a:solidFill>
                  <a:schemeClr val="bg1"/>
                </a:solidFill>
              </a:rPr>
              <a:t>M</a:t>
            </a:r>
            <a:r>
              <a:rPr lang="en-CA" sz="2400" dirty="0" smtClean="0">
                <a:solidFill>
                  <a:schemeClr val="bg1"/>
                </a:solidFill>
              </a:rPr>
              <a:t>ade in Memory of:</a:t>
            </a:r>
            <a:endParaRPr lang="en-CA" sz="2400" dirty="0">
              <a:solidFill>
                <a:schemeClr val="bg1"/>
              </a:solidFill>
            </a:endParaRPr>
          </a:p>
        </p:txBody>
      </p:sp>
      <p:sp>
        <p:nvSpPr>
          <p:cNvPr id="5" name="TextBox 4"/>
          <p:cNvSpPr txBox="1"/>
          <p:nvPr/>
        </p:nvSpPr>
        <p:spPr>
          <a:xfrm>
            <a:off x="2764716" y="2419350"/>
            <a:ext cx="3623428" cy="523220"/>
          </a:xfrm>
          <a:prstGeom prst="rect">
            <a:avLst/>
          </a:prstGeom>
          <a:noFill/>
        </p:spPr>
        <p:txBody>
          <a:bodyPr wrap="none" rtlCol="0">
            <a:spAutoFit/>
          </a:bodyPr>
          <a:lstStyle/>
          <a:p>
            <a:r>
              <a:rPr lang="en-CA" sz="2800" dirty="0" smtClean="0">
                <a:solidFill>
                  <a:schemeClr val="bg1"/>
                </a:solidFill>
              </a:rPr>
              <a:t>Steve Jobs 1955-2011</a:t>
            </a:r>
            <a:endParaRPr lang="en-CA" sz="2800"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5653" y="3067822"/>
            <a:ext cx="2505075" cy="18914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0212" y="106239"/>
            <a:ext cx="1787979" cy="17485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96000" y="3015881"/>
            <a:ext cx="2020804" cy="1927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15200" y="106239"/>
            <a:ext cx="1755608" cy="2347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5104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avid\Desktop\Where challenge\Blank scree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670" y="-46248"/>
            <a:ext cx="9220200" cy="518974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54934" y="860655"/>
            <a:ext cx="9177670" cy="4185761"/>
          </a:xfrm>
          <a:prstGeom prst="rect">
            <a:avLst/>
          </a:prstGeom>
        </p:spPr>
        <p:txBody>
          <a:bodyPr wrap="square">
            <a:spAutoFit/>
          </a:bodyPr>
          <a:lstStyle/>
          <a:p>
            <a:r>
              <a:rPr lang="en-CA" sz="1400" u="sng" dirty="0" smtClean="0">
                <a:solidFill>
                  <a:schemeClr val="bg1"/>
                </a:solidFill>
                <a:hlinkClick r:id="rId3"/>
              </a:rPr>
              <a:t>http</a:t>
            </a:r>
            <a:r>
              <a:rPr lang="en-CA" sz="1400" u="sng" dirty="0">
                <a:solidFill>
                  <a:schemeClr val="bg1"/>
                </a:solidFill>
                <a:hlinkClick r:id="rId3"/>
              </a:rPr>
              <a:t>://www.yesmag.ca/Questions/tape.html</a:t>
            </a:r>
            <a:r>
              <a:rPr lang="en-CA" sz="1400" dirty="0">
                <a:solidFill>
                  <a:schemeClr val="bg1"/>
                </a:solidFill>
              </a:rPr>
              <a:t> </a:t>
            </a:r>
          </a:p>
          <a:p>
            <a:r>
              <a:rPr lang="en-CA" sz="1400" u="sng" dirty="0" smtClean="0">
                <a:solidFill>
                  <a:schemeClr val="bg1"/>
                </a:solidFill>
                <a:hlinkClick r:id="rId4"/>
              </a:rPr>
              <a:t>http</a:t>
            </a:r>
            <a:r>
              <a:rPr lang="en-CA" sz="1400" u="sng" dirty="0">
                <a:solidFill>
                  <a:schemeClr val="bg1"/>
                </a:solidFill>
                <a:hlinkClick r:id="rId4"/>
              </a:rPr>
              <a:t>://en.wikipedia.org/wiki/Lithium-ion_polymer_battery</a:t>
            </a:r>
            <a:r>
              <a:rPr lang="en-CA" sz="1400" dirty="0">
                <a:solidFill>
                  <a:schemeClr val="bg1"/>
                </a:solidFill>
              </a:rPr>
              <a:t> </a:t>
            </a:r>
            <a:r>
              <a:rPr lang="en-CA" sz="1400" u="sng" dirty="0" smtClean="0">
                <a:solidFill>
                  <a:schemeClr val="bg1"/>
                </a:solidFill>
                <a:hlinkClick r:id="rId5"/>
              </a:rPr>
              <a:t>http</a:t>
            </a:r>
            <a:r>
              <a:rPr lang="en-CA" sz="1400" u="sng" dirty="0">
                <a:solidFill>
                  <a:schemeClr val="bg1"/>
                </a:solidFill>
                <a:hlinkClick r:id="rId5"/>
              </a:rPr>
              <a:t>://en.wikipedia.org/wiki/Printed_circuit_board</a:t>
            </a:r>
            <a:r>
              <a:rPr lang="en-CA" sz="1400" dirty="0">
                <a:solidFill>
                  <a:schemeClr val="bg1"/>
                </a:solidFill>
              </a:rPr>
              <a:t> </a:t>
            </a:r>
          </a:p>
          <a:p>
            <a:r>
              <a:rPr lang="en-CA" sz="1400" u="sng" dirty="0" smtClean="0">
                <a:solidFill>
                  <a:schemeClr val="bg1"/>
                </a:solidFill>
              </a:rPr>
              <a:t>http</a:t>
            </a:r>
            <a:r>
              <a:rPr lang="en-CA" sz="1400" u="sng" dirty="0">
                <a:solidFill>
                  <a:schemeClr val="bg1"/>
                </a:solidFill>
              </a:rPr>
              <a:t>://</a:t>
            </a:r>
            <a:r>
              <a:rPr lang="en-CA" sz="1400" u="sng" dirty="0" smtClean="0">
                <a:solidFill>
                  <a:schemeClr val="bg1"/>
                </a:solidFill>
              </a:rPr>
              <a:t>www.calculus-tac.co.za/images/gold-powder.jpg </a:t>
            </a:r>
            <a:endParaRPr lang="en-CA" sz="1400" u="sng" dirty="0">
              <a:solidFill>
                <a:schemeClr val="bg1"/>
              </a:solidFill>
            </a:endParaRPr>
          </a:p>
          <a:p>
            <a:r>
              <a:rPr lang="en-CA" sz="1400" u="sng" dirty="0">
                <a:solidFill>
                  <a:schemeClr val="bg1"/>
                </a:solidFill>
              </a:rPr>
              <a:t>http://</a:t>
            </a:r>
            <a:r>
              <a:rPr lang="en-CA" sz="1400" u="sng" dirty="0" smtClean="0">
                <a:solidFill>
                  <a:schemeClr val="bg1"/>
                </a:solidFill>
              </a:rPr>
              <a:t>www.quartz.saint-gobain.com/uploadedImages/SGquartz/Products_and_Services/Families/silica%20powder.png</a:t>
            </a:r>
            <a:endParaRPr lang="en-CA" sz="1400" u="sng" dirty="0">
              <a:solidFill>
                <a:schemeClr val="bg1"/>
              </a:solidFill>
            </a:endParaRPr>
          </a:p>
          <a:p>
            <a:r>
              <a:rPr lang="en-CA" sz="1400" u="sng" dirty="0">
                <a:solidFill>
                  <a:schemeClr val="bg1"/>
                </a:solidFill>
              </a:rPr>
              <a:t>http://web.tradekorea.com/upload_file2/product/650/P00271650/cbe9caa5_2e3d0a23_b147_4dee_b470_8ab7ce7db0e6.jpg </a:t>
            </a:r>
          </a:p>
          <a:p>
            <a:r>
              <a:rPr lang="en-CA" sz="1400" u="sng" dirty="0">
                <a:solidFill>
                  <a:schemeClr val="bg1"/>
                </a:solidFill>
              </a:rPr>
              <a:t>http://2.imimg.com/data2/BX/BC/MY-/42-250x250.jpg </a:t>
            </a:r>
          </a:p>
          <a:p>
            <a:r>
              <a:rPr lang="en-CA" sz="1400" u="sng" dirty="0">
                <a:solidFill>
                  <a:schemeClr val="bg1"/>
                </a:solidFill>
              </a:rPr>
              <a:t>http://image.made-in-china.com/2f0j00TMBtHnlghkUw/Pure-Aluminum-Powder.jpg </a:t>
            </a:r>
          </a:p>
          <a:p>
            <a:r>
              <a:rPr lang="en-CA" sz="1400" u="sng" dirty="0">
                <a:solidFill>
                  <a:schemeClr val="bg1"/>
                </a:solidFill>
              </a:rPr>
              <a:t>http://www.root-cn.com/images/product/Tourmaline-Powder-400-500mesh.jpg </a:t>
            </a:r>
          </a:p>
          <a:p>
            <a:r>
              <a:rPr lang="en-CA" sz="1400" u="sng" dirty="0" smtClean="0">
                <a:solidFill>
                  <a:schemeClr val="bg1"/>
                </a:solidFill>
                <a:hlinkClick r:id="rId6"/>
              </a:rPr>
              <a:t>http</a:t>
            </a:r>
            <a:r>
              <a:rPr lang="en-CA" sz="1400" u="sng" dirty="0">
                <a:solidFill>
                  <a:schemeClr val="bg1"/>
                </a:solidFill>
                <a:hlinkClick r:id="rId6"/>
              </a:rPr>
              <a:t>://www.youtube.com/watch?v=QFJ3_FyrZpc</a:t>
            </a:r>
            <a:r>
              <a:rPr lang="en-CA" sz="1400" dirty="0">
                <a:solidFill>
                  <a:schemeClr val="bg1"/>
                </a:solidFill>
              </a:rPr>
              <a:t> </a:t>
            </a:r>
            <a:endParaRPr lang="en-CA" sz="1400" dirty="0" smtClean="0">
              <a:solidFill>
                <a:schemeClr val="bg1"/>
              </a:solidFill>
            </a:endParaRPr>
          </a:p>
          <a:p>
            <a:r>
              <a:rPr lang="en-CA" sz="1400" u="sng" dirty="0" smtClean="0">
                <a:solidFill>
                  <a:schemeClr val="bg1"/>
                </a:solidFill>
                <a:hlinkClick r:id="rId7"/>
              </a:rPr>
              <a:t>http</a:t>
            </a:r>
            <a:r>
              <a:rPr lang="en-CA" sz="1400" u="sng" dirty="0">
                <a:solidFill>
                  <a:schemeClr val="bg1"/>
                </a:solidFill>
                <a:hlinkClick r:id="rId7"/>
              </a:rPr>
              <a:t>://en.wikipedia.org/wiki/Plastic</a:t>
            </a:r>
            <a:r>
              <a:rPr lang="en-CA" sz="1400" dirty="0">
                <a:solidFill>
                  <a:schemeClr val="bg1"/>
                </a:solidFill>
              </a:rPr>
              <a:t> </a:t>
            </a:r>
          </a:p>
          <a:p>
            <a:r>
              <a:rPr lang="en-CA" sz="1400" u="sng" dirty="0">
                <a:solidFill>
                  <a:schemeClr val="bg1"/>
                </a:solidFill>
              </a:rPr>
              <a:t>http://www.bestbuy.ca/multimedia/Products/300x300/101/10153/10153660.jpg </a:t>
            </a:r>
            <a:r>
              <a:rPr lang="en-CA" sz="1400" u="sng" dirty="0" smtClean="0">
                <a:solidFill>
                  <a:schemeClr val="bg1"/>
                </a:solidFill>
              </a:rPr>
              <a:t> </a:t>
            </a:r>
            <a:r>
              <a:rPr lang="en-CA" sz="1400" u="sng" dirty="0" smtClean="0">
                <a:solidFill>
                  <a:schemeClr val="bg1"/>
                </a:solidFill>
                <a:hlinkClick r:id="rId8"/>
              </a:rPr>
              <a:t>http</a:t>
            </a:r>
            <a:r>
              <a:rPr lang="en-CA" sz="1400" u="sng" dirty="0">
                <a:solidFill>
                  <a:schemeClr val="bg1"/>
                </a:solidFill>
                <a:hlinkClick r:id="rId8"/>
              </a:rPr>
              <a:t>://www.youtube.com/watch?v=Oq8-H7-yRRI</a:t>
            </a:r>
            <a:endParaRPr lang="en-CA" sz="1400" dirty="0">
              <a:solidFill>
                <a:schemeClr val="bg1"/>
              </a:solidFill>
            </a:endParaRPr>
          </a:p>
          <a:p>
            <a:r>
              <a:rPr lang="en-CA" sz="1400" u="sng" dirty="0">
                <a:solidFill>
                  <a:schemeClr val="bg1"/>
                </a:solidFill>
              </a:rPr>
              <a:t>http://en.wikipedia.org/wiki/Gold</a:t>
            </a:r>
          </a:p>
          <a:p>
            <a:r>
              <a:rPr lang="en-CA" sz="1400" u="sng" dirty="0">
                <a:solidFill>
                  <a:schemeClr val="bg1"/>
                </a:solidFill>
                <a:hlinkClick r:id="rId9"/>
              </a:rPr>
              <a:t>http://helios.gsfc.nasa.gov/nucleo.html</a:t>
            </a:r>
            <a:endParaRPr lang="en-CA" sz="1400" dirty="0">
              <a:solidFill>
                <a:schemeClr val="bg1"/>
              </a:solidFill>
            </a:endParaRPr>
          </a:p>
          <a:p>
            <a:r>
              <a:rPr lang="en-CA" sz="1400" u="sng" dirty="0">
                <a:solidFill>
                  <a:schemeClr val="bg1"/>
                </a:solidFill>
                <a:hlinkClick r:id="rId10"/>
              </a:rPr>
              <a:t>http://upload.wikimedia.org/wikipedia/commons/3/32/Gold_%28mined%292.png</a:t>
            </a:r>
            <a:endParaRPr lang="en-CA" sz="1400" dirty="0">
              <a:solidFill>
                <a:schemeClr val="bg1"/>
              </a:solidFill>
            </a:endParaRPr>
          </a:p>
          <a:p>
            <a:r>
              <a:rPr lang="en-CA" sz="1400" u="sng" dirty="0">
                <a:solidFill>
                  <a:schemeClr val="bg1"/>
                </a:solidFill>
                <a:hlinkClick r:id="rId11"/>
              </a:rPr>
              <a:t>http://ryankett.hubpages.com/hub/largest-gold-producer</a:t>
            </a:r>
            <a:endParaRPr lang="en-CA" sz="1400" dirty="0">
              <a:solidFill>
                <a:schemeClr val="bg1"/>
              </a:solidFill>
            </a:endParaRPr>
          </a:p>
          <a:p>
            <a:r>
              <a:rPr lang="en-CA" sz="1400" u="sng" dirty="0">
                <a:solidFill>
                  <a:schemeClr val="bg1"/>
                </a:solidFill>
                <a:hlinkClick r:id="rId12"/>
              </a:rPr>
              <a:t>http://</a:t>
            </a:r>
            <a:r>
              <a:rPr lang="en-CA" sz="1400" u="sng" dirty="0" smtClean="0">
                <a:solidFill>
                  <a:schemeClr val="bg1"/>
                </a:solidFill>
                <a:hlinkClick r:id="rId12"/>
              </a:rPr>
              <a:t>en.wikipedia.org/wiki/Silicone</a:t>
            </a:r>
            <a:endParaRPr lang="en-CA" sz="1400" dirty="0">
              <a:solidFill>
                <a:schemeClr val="bg1"/>
              </a:solidFill>
            </a:endParaRPr>
          </a:p>
        </p:txBody>
      </p:sp>
      <p:sp>
        <p:nvSpPr>
          <p:cNvPr id="4" name="Rectangle 3"/>
          <p:cNvSpPr/>
          <p:nvPr/>
        </p:nvSpPr>
        <p:spPr>
          <a:xfrm>
            <a:off x="2691330" y="-62675"/>
            <a:ext cx="377019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Bibliography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552023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avid\Desktop\Where challenge\Blank scree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670" y="-46248"/>
            <a:ext cx="9220200" cy="518974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3670" y="-22769"/>
            <a:ext cx="9186530" cy="5078313"/>
          </a:xfrm>
          <a:prstGeom prst="rect">
            <a:avLst/>
          </a:prstGeom>
        </p:spPr>
        <p:txBody>
          <a:bodyPr wrap="square">
            <a:spAutoFit/>
          </a:bodyPr>
          <a:lstStyle/>
          <a:p>
            <a:r>
              <a:rPr lang="en-CA" u="sng" dirty="0">
                <a:solidFill>
                  <a:schemeClr val="bg1"/>
                </a:solidFill>
                <a:hlinkClick r:id="rId3"/>
              </a:rPr>
              <a:t>http://bp3.blogger.com/_4HdwwI3Z_mM/SCz0YBgdiQI/AAAAAAAAADM/qR8ttij0v5c/s1600-h/newmont_pit%5B1%5D.jpg</a:t>
            </a:r>
            <a:endParaRPr lang="en-CA" dirty="0">
              <a:solidFill>
                <a:schemeClr val="bg1"/>
              </a:solidFill>
            </a:endParaRPr>
          </a:p>
          <a:p>
            <a:r>
              <a:rPr lang="en-CA" u="sng" dirty="0">
                <a:solidFill>
                  <a:schemeClr val="bg1"/>
                </a:solidFill>
                <a:hlinkClick r:id="rId4"/>
              </a:rPr>
              <a:t>http://2.bp.blogspot.com/-jfcKsvaZT10/TtaEGokIbPI/AAAAAAAAAgU/8CXF7fC9CCg/s1600/gold+smelter.jpg</a:t>
            </a:r>
            <a:endParaRPr lang="en-CA" dirty="0">
              <a:solidFill>
                <a:schemeClr val="bg1"/>
              </a:solidFill>
            </a:endParaRPr>
          </a:p>
          <a:p>
            <a:r>
              <a:rPr lang="en-CA" u="sng" dirty="0">
                <a:solidFill>
                  <a:schemeClr val="bg1"/>
                </a:solidFill>
                <a:hlinkClick r:id="rId5"/>
              </a:rPr>
              <a:t>http://naterosenberg.files.wordpress.com/2010/04/ipad_steve_jobs.jpg</a:t>
            </a:r>
            <a:endParaRPr lang="en-CA" dirty="0">
              <a:solidFill>
                <a:schemeClr val="bg1"/>
              </a:solidFill>
            </a:endParaRPr>
          </a:p>
          <a:p>
            <a:r>
              <a:rPr lang="en-CA" u="sng" dirty="0">
                <a:solidFill>
                  <a:schemeClr val="bg1"/>
                </a:solidFill>
                <a:hlinkClick r:id="rId6"/>
              </a:rPr>
              <a:t>http://en.wikipedia.org/wiki/Smelting</a:t>
            </a:r>
            <a:endParaRPr lang="en-CA" dirty="0">
              <a:solidFill>
                <a:schemeClr val="bg1"/>
              </a:solidFill>
            </a:endParaRPr>
          </a:p>
          <a:p>
            <a:r>
              <a:rPr lang="en-CA" u="sng" dirty="0">
                <a:solidFill>
                  <a:schemeClr val="bg1"/>
                </a:solidFill>
                <a:hlinkClick r:id="rId7"/>
              </a:rPr>
              <a:t>http://www.benzinga.com/files/steve_jobs_sitting_main.jpg</a:t>
            </a:r>
            <a:endParaRPr lang="en-CA" dirty="0">
              <a:solidFill>
                <a:schemeClr val="bg1"/>
              </a:solidFill>
            </a:endParaRPr>
          </a:p>
          <a:p>
            <a:r>
              <a:rPr lang="en-CA" u="sng" dirty="0">
                <a:solidFill>
                  <a:schemeClr val="bg1"/>
                </a:solidFill>
                <a:hlinkClick r:id="rId8"/>
              </a:rPr>
              <a:t>http://www.wisegeek.com/how-is-plastic-made.htm</a:t>
            </a:r>
            <a:endParaRPr lang="en-CA" dirty="0">
              <a:solidFill>
                <a:schemeClr val="bg1"/>
              </a:solidFill>
            </a:endParaRPr>
          </a:p>
          <a:p>
            <a:r>
              <a:rPr lang="en-CA" u="sng" dirty="0">
                <a:solidFill>
                  <a:schemeClr val="bg1"/>
                </a:solidFill>
                <a:hlinkClick r:id="rId9"/>
              </a:rPr>
              <a:t>http://thomko.squarespace.com/how-plastic-is-made/</a:t>
            </a:r>
            <a:endParaRPr lang="en-CA" dirty="0">
              <a:solidFill>
                <a:schemeClr val="bg1"/>
              </a:solidFill>
            </a:endParaRPr>
          </a:p>
          <a:p>
            <a:r>
              <a:rPr lang="en-CA" u="sng" dirty="0">
                <a:solidFill>
                  <a:schemeClr val="bg1"/>
                </a:solidFill>
                <a:hlinkClick r:id="rId10"/>
              </a:rPr>
              <a:t>http://www.petroleum.co.uk/images/petroleum.jpg</a:t>
            </a:r>
            <a:endParaRPr lang="en-CA" dirty="0">
              <a:solidFill>
                <a:schemeClr val="bg1"/>
              </a:solidFill>
            </a:endParaRPr>
          </a:p>
          <a:p>
            <a:r>
              <a:rPr lang="en-CA" u="sng" dirty="0">
                <a:solidFill>
                  <a:schemeClr val="bg1"/>
                </a:solidFill>
                <a:hlinkClick r:id="rId11"/>
              </a:rPr>
              <a:t>http://financialedge.investopedia.com/financial-edge/0311/Top-5-Oil-Producing-Countries-In-2011.aspx#axzz1mz4iDwMb</a:t>
            </a:r>
            <a:endParaRPr lang="en-CA" dirty="0">
              <a:solidFill>
                <a:schemeClr val="bg1"/>
              </a:solidFill>
            </a:endParaRPr>
          </a:p>
          <a:p>
            <a:r>
              <a:rPr lang="en-CA" u="sng" dirty="0">
                <a:solidFill>
                  <a:schemeClr val="bg1"/>
                </a:solidFill>
                <a:hlinkClick r:id="rId12"/>
              </a:rPr>
              <a:t>http://www.enchantedlearning.com/asia/saudiarabia/flag/Flagbig.GIF</a:t>
            </a:r>
            <a:endParaRPr lang="en-CA" dirty="0">
              <a:solidFill>
                <a:schemeClr val="bg1"/>
              </a:solidFill>
            </a:endParaRPr>
          </a:p>
          <a:p>
            <a:r>
              <a:rPr lang="en-CA" u="sng" dirty="0">
                <a:solidFill>
                  <a:schemeClr val="bg1"/>
                </a:solidFill>
                <a:hlinkClick r:id="rId13"/>
              </a:rPr>
              <a:t>http://flagspot.net/images/r/ru.gif</a:t>
            </a:r>
            <a:endParaRPr lang="en-CA" dirty="0">
              <a:solidFill>
                <a:schemeClr val="bg1"/>
              </a:solidFill>
            </a:endParaRPr>
          </a:p>
          <a:p>
            <a:r>
              <a:rPr lang="en-CA" u="sng" dirty="0">
                <a:solidFill>
                  <a:schemeClr val="bg1"/>
                </a:solidFill>
                <a:hlinkClick r:id="rId14"/>
              </a:rPr>
              <a:t>http://wwp.greenwichmeantime.com/time-zone/asia/china/images/china-flag.jpg</a:t>
            </a:r>
            <a:endParaRPr lang="en-CA" dirty="0">
              <a:solidFill>
                <a:schemeClr val="bg1"/>
              </a:solidFill>
            </a:endParaRPr>
          </a:p>
          <a:p>
            <a:r>
              <a:rPr lang="en-CA" u="sng" dirty="0">
                <a:solidFill>
                  <a:schemeClr val="bg1"/>
                </a:solidFill>
                <a:hlinkClick r:id="rId15"/>
              </a:rPr>
              <a:t>http://www.crwflags.com/fotw/images/u/us.gif</a:t>
            </a:r>
            <a:endParaRPr lang="en-CA" dirty="0">
              <a:solidFill>
                <a:schemeClr val="bg1"/>
              </a:solidFill>
            </a:endParaRPr>
          </a:p>
          <a:p>
            <a:r>
              <a:rPr lang="en-CA" u="sng" dirty="0">
                <a:solidFill>
                  <a:schemeClr val="bg1"/>
                </a:solidFill>
                <a:hlinkClick r:id="rId16"/>
              </a:rPr>
              <a:t>http://www.batteryeducation.com/2006/04/what_is_the_dif.html</a:t>
            </a:r>
            <a:endParaRPr lang="en-CA" dirty="0">
              <a:solidFill>
                <a:schemeClr val="bg1"/>
              </a:solidFill>
            </a:endParaRPr>
          </a:p>
          <a:p>
            <a:r>
              <a:rPr lang="en-CA" u="sng" dirty="0">
                <a:solidFill>
                  <a:schemeClr val="bg1"/>
                </a:solidFill>
                <a:hlinkClick r:id="rId17"/>
              </a:rPr>
              <a:t>http://</a:t>
            </a:r>
            <a:r>
              <a:rPr lang="en-CA" u="sng" dirty="0" smtClean="0">
                <a:solidFill>
                  <a:schemeClr val="bg1"/>
                </a:solidFill>
                <a:hlinkClick r:id="rId17"/>
              </a:rPr>
              <a:t>www.wisegeek.com/what-is-lithium.htm</a:t>
            </a:r>
            <a:endParaRPr lang="en-CA" dirty="0">
              <a:solidFill>
                <a:schemeClr val="bg1"/>
              </a:solidFill>
            </a:endParaRPr>
          </a:p>
        </p:txBody>
      </p:sp>
    </p:spTree>
    <p:extLst>
      <p:ext uri="{BB962C8B-B14F-4D97-AF65-F5344CB8AC3E}">
        <p14:creationId xmlns:p14="http://schemas.microsoft.com/office/powerpoint/2010/main" xmlns="" val="1650250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avid\Desktop\Where challenge\Blank scree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670" y="-46248"/>
            <a:ext cx="9220200" cy="518974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3670" y="-46248"/>
            <a:ext cx="9144000" cy="6186309"/>
          </a:xfrm>
          <a:prstGeom prst="rect">
            <a:avLst/>
          </a:prstGeom>
        </p:spPr>
        <p:txBody>
          <a:bodyPr wrap="square">
            <a:spAutoFit/>
          </a:bodyPr>
          <a:lstStyle/>
          <a:p>
            <a:r>
              <a:rPr lang="en-CA" u="sng" dirty="0">
                <a:solidFill>
                  <a:schemeClr val="bg1"/>
                </a:solidFill>
                <a:hlinkClick r:id="rId3"/>
              </a:rPr>
              <a:t>http://0.tqn.com/d/chemistry/1/0/W/9/1/lithiummetal.jpg</a:t>
            </a:r>
            <a:endParaRPr lang="en-CA" dirty="0">
              <a:solidFill>
                <a:schemeClr val="bg1"/>
              </a:solidFill>
            </a:endParaRPr>
          </a:p>
          <a:p>
            <a:r>
              <a:rPr lang="en-CA" u="sng" dirty="0">
                <a:solidFill>
                  <a:schemeClr val="bg1"/>
                </a:solidFill>
                <a:hlinkClick r:id="rId4"/>
              </a:rPr>
              <a:t>http://periodictable.com/Samples/003.3/s9s.JPG</a:t>
            </a:r>
            <a:endParaRPr lang="en-CA" dirty="0">
              <a:solidFill>
                <a:schemeClr val="bg1"/>
              </a:solidFill>
            </a:endParaRPr>
          </a:p>
          <a:p>
            <a:r>
              <a:rPr lang="en-CA" u="sng" dirty="0">
                <a:solidFill>
                  <a:schemeClr val="bg1"/>
                </a:solidFill>
                <a:hlinkClick r:id="rId5"/>
              </a:rPr>
              <a:t>http://en.wikipedia.org/wiki/Lithium</a:t>
            </a:r>
            <a:endParaRPr lang="en-CA" dirty="0">
              <a:solidFill>
                <a:schemeClr val="bg1"/>
              </a:solidFill>
            </a:endParaRPr>
          </a:p>
          <a:p>
            <a:r>
              <a:rPr lang="en-CA" u="sng" dirty="0">
                <a:solidFill>
                  <a:schemeClr val="bg1"/>
                </a:solidFill>
                <a:hlinkClick r:id="rId6"/>
              </a:rPr>
              <a:t>http://en.wikipedia.org/wiki/File:Lithium_mine,_Salar_del_Hombre_Muerto,_Argentina.jpg</a:t>
            </a:r>
            <a:endParaRPr lang="en-CA" dirty="0">
              <a:solidFill>
                <a:schemeClr val="bg1"/>
              </a:solidFill>
            </a:endParaRPr>
          </a:p>
          <a:p>
            <a:r>
              <a:rPr lang="en-CA" u="sng" dirty="0">
                <a:solidFill>
                  <a:schemeClr val="bg1"/>
                </a:solidFill>
                <a:hlinkClick r:id="rId7"/>
              </a:rPr>
              <a:t>http://en.wikipedia.org/wiki/File:Flag_of_Chile.svg</a:t>
            </a:r>
            <a:endParaRPr lang="en-CA" dirty="0">
              <a:solidFill>
                <a:schemeClr val="bg1"/>
              </a:solidFill>
            </a:endParaRPr>
          </a:p>
          <a:p>
            <a:r>
              <a:rPr lang="en-CA" u="sng" dirty="0">
                <a:solidFill>
                  <a:schemeClr val="bg1"/>
                </a:solidFill>
                <a:hlinkClick r:id="rId8"/>
              </a:rPr>
              <a:t>http://en.wikipedia.org/wiki/File:Flag_of_Australia.svg</a:t>
            </a:r>
            <a:endParaRPr lang="en-CA" dirty="0">
              <a:solidFill>
                <a:schemeClr val="bg1"/>
              </a:solidFill>
            </a:endParaRPr>
          </a:p>
          <a:p>
            <a:r>
              <a:rPr lang="en-CA" u="sng" dirty="0">
                <a:solidFill>
                  <a:schemeClr val="bg1"/>
                </a:solidFill>
                <a:hlinkClick r:id="rId9"/>
              </a:rPr>
              <a:t>http://en.wikipedia.org/wiki/File:Flag_of_Argentina.svg</a:t>
            </a:r>
            <a:endParaRPr lang="en-CA" dirty="0">
              <a:solidFill>
                <a:schemeClr val="bg1"/>
              </a:solidFill>
            </a:endParaRPr>
          </a:p>
          <a:p>
            <a:r>
              <a:rPr lang="en-CA" u="sng" dirty="0">
                <a:solidFill>
                  <a:schemeClr val="bg1"/>
                </a:solidFill>
                <a:hlinkClick r:id="rId10"/>
              </a:rPr>
              <a:t>http://images.clipartof.com/small/437602-Royalty-Free-RF-Clip-Art-Illustration-Of-A-Prehistoric-Man-Chiseling-A-Tablet.jpg</a:t>
            </a:r>
            <a:endParaRPr lang="en-CA" dirty="0">
              <a:solidFill>
                <a:schemeClr val="bg1"/>
              </a:solidFill>
            </a:endParaRPr>
          </a:p>
          <a:p>
            <a:r>
              <a:rPr lang="en-CA" dirty="0">
                <a:solidFill>
                  <a:schemeClr val="bg1"/>
                </a:solidFill>
                <a:hlinkClick r:id="rId11"/>
              </a:rPr>
              <a:t>http://oilrigdrillings.com/2011/12/26/oil-drill</a:t>
            </a:r>
            <a:r>
              <a:rPr lang="en-CA" dirty="0" smtClean="0">
                <a:solidFill>
                  <a:schemeClr val="bg1"/>
                </a:solidFill>
                <a:hlinkClick r:id="rId11"/>
              </a:rPr>
              <a:t>/</a:t>
            </a:r>
            <a:endParaRPr lang="en-CA" dirty="0" smtClean="0">
              <a:solidFill>
                <a:schemeClr val="bg1"/>
              </a:solidFill>
            </a:endParaRPr>
          </a:p>
          <a:p>
            <a:r>
              <a:rPr lang="en-CA" dirty="0">
                <a:solidFill>
                  <a:schemeClr val="bg1"/>
                </a:solidFill>
                <a:hlinkClick r:id="rId12"/>
              </a:rPr>
              <a:t>http://</a:t>
            </a:r>
            <a:r>
              <a:rPr lang="en-CA" dirty="0" smtClean="0">
                <a:solidFill>
                  <a:schemeClr val="bg1"/>
                </a:solidFill>
                <a:hlinkClick r:id="rId12"/>
              </a:rPr>
              <a:t>en.wikipedia.org/wiki/Steve_Jobs</a:t>
            </a:r>
            <a:endParaRPr lang="en-CA" dirty="0" smtClean="0">
              <a:solidFill>
                <a:schemeClr val="bg1"/>
              </a:solidFill>
            </a:endParaRPr>
          </a:p>
          <a:p>
            <a:r>
              <a:rPr lang="en-CA" dirty="0">
                <a:solidFill>
                  <a:schemeClr val="bg1"/>
                </a:solidFill>
                <a:hlinkClick r:id="rId13"/>
              </a:rPr>
              <a:t>http://</a:t>
            </a:r>
            <a:r>
              <a:rPr lang="en-CA" dirty="0" smtClean="0">
                <a:solidFill>
                  <a:schemeClr val="bg1"/>
                </a:solidFill>
                <a:hlinkClick r:id="rId13"/>
              </a:rPr>
              <a:t>edudemic.com/wp-content/uploads/2011/10/steve-jobs-apple.jpg</a:t>
            </a:r>
            <a:endParaRPr lang="en-CA" dirty="0" smtClean="0">
              <a:solidFill>
                <a:schemeClr val="bg1"/>
              </a:solidFill>
            </a:endParaRPr>
          </a:p>
          <a:p>
            <a:r>
              <a:rPr lang="en-CA" dirty="0">
                <a:solidFill>
                  <a:schemeClr val="bg1"/>
                </a:solidFill>
                <a:hlinkClick r:id="rId14"/>
              </a:rPr>
              <a:t>http://</a:t>
            </a:r>
            <a:r>
              <a:rPr lang="en-CA" dirty="0" smtClean="0">
                <a:solidFill>
                  <a:schemeClr val="bg1"/>
                </a:solidFill>
                <a:hlinkClick r:id="rId14"/>
              </a:rPr>
              <a:t>www.smashiphone.net/wp-content/uploads/6a00e55225079e8834014e609ad6df970c-pi.jpg</a:t>
            </a:r>
            <a:endParaRPr lang="en-CA" dirty="0" smtClean="0">
              <a:solidFill>
                <a:schemeClr val="bg1"/>
              </a:solidFill>
            </a:endParaRPr>
          </a:p>
          <a:p>
            <a:r>
              <a:rPr lang="en-CA" dirty="0">
                <a:solidFill>
                  <a:schemeClr val="bg1"/>
                </a:solidFill>
                <a:hlinkClick r:id="rId15"/>
              </a:rPr>
              <a:t>http://</a:t>
            </a:r>
            <a:r>
              <a:rPr lang="en-CA" dirty="0" smtClean="0">
                <a:solidFill>
                  <a:schemeClr val="bg1"/>
                </a:solidFill>
                <a:hlinkClick r:id="rId15"/>
              </a:rPr>
              <a:t>upload.wikimedia.org/wikipedia/commons/b/b9/Steve_Jobs_Headshot_2010-CROP.jpg</a:t>
            </a:r>
            <a:endParaRPr lang="en-CA" dirty="0" smtClean="0">
              <a:solidFill>
                <a:schemeClr val="bg1"/>
              </a:solidFill>
            </a:endParaRPr>
          </a:p>
          <a:p>
            <a:r>
              <a:rPr lang="en-CA" dirty="0">
                <a:solidFill>
                  <a:schemeClr val="bg1"/>
                </a:solidFill>
                <a:hlinkClick r:id="rId16"/>
              </a:rPr>
              <a:t>http://</a:t>
            </a:r>
            <a:r>
              <a:rPr lang="en-CA" dirty="0" smtClean="0">
                <a:solidFill>
                  <a:schemeClr val="bg1"/>
                </a:solidFill>
                <a:hlinkClick r:id="rId16"/>
              </a:rPr>
              <a:t>static8.businessinsider.com/image/4e8df0bbecad048d51000031/steve-jobs-time-cover.jpg</a:t>
            </a:r>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a:solidFill>
                <a:schemeClr val="bg1"/>
              </a:solidFill>
            </a:endParaRPr>
          </a:p>
          <a:p>
            <a:endParaRPr lang="en-CA" dirty="0">
              <a:solidFill>
                <a:schemeClr val="bg1"/>
              </a:solidFill>
            </a:endParaRPr>
          </a:p>
        </p:txBody>
      </p:sp>
    </p:spTree>
    <p:extLst>
      <p:ext uri="{BB962C8B-B14F-4D97-AF65-F5344CB8AC3E}">
        <p14:creationId xmlns:p14="http://schemas.microsoft.com/office/powerpoint/2010/main" xmlns="" val="3909662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176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ounded Rectangular Callout 1"/>
          <p:cNvSpPr/>
          <p:nvPr/>
        </p:nvSpPr>
        <p:spPr>
          <a:xfrm>
            <a:off x="3048000" y="133350"/>
            <a:ext cx="6096000" cy="1600200"/>
          </a:xfrm>
          <a:prstGeom prst="wedgeRoundRectCallout">
            <a:avLst>
              <a:gd name="adj1" fmla="val -58220"/>
              <a:gd name="adj2" fmla="val -726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Calibri" pitchFamily="34" charset="0"/>
              </a:rPr>
              <a:t>Today we are introducing something very special. We are unveiling one of the first iPods to be made almost completely out of non-renewable resources. It’s called the </a:t>
            </a:r>
            <a:r>
              <a:rPr lang="en-CA"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Calibri" pitchFamily="34" charset="0"/>
              </a:rPr>
              <a:t>iResources</a:t>
            </a:r>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Calibri" pitchFamily="34" charset="0"/>
              </a:rPr>
              <a:t>. But what is a non-renewable resource? It is a limited substance that occurs naturally in the Earth and is removed faster than it can be replenished.</a:t>
            </a:r>
            <a:endPar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Calibri" pitchFamily="34" charset="0"/>
            </a:endParaRPr>
          </a:p>
        </p:txBody>
      </p:sp>
    </p:spTree>
    <p:extLst>
      <p:ext uri="{BB962C8B-B14F-4D97-AF65-F5344CB8AC3E}">
        <p14:creationId xmlns:p14="http://schemas.microsoft.com/office/powerpoint/2010/main" xmlns="" val="417775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vid\Desktop\Where challenge\3.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8464"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ounded Rectangular Callout 5"/>
          <p:cNvSpPr/>
          <p:nvPr/>
        </p:nvSpPr>
        <p:spPr>
          <a:xfrm>
            <a:off x="2057400" y="209550"/>
            <a:ext cx="2362200" cy="1371600"/>
          </a:xfrm>
          <a:prstGeom prst="wedgeRoundRectCallout">
            <a:avLst>
              <a:gd name="adj1" fmla="val -46694"/>
              <a:gd name="adj2" fmla="val 7209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Calibri" pitchFamily="34" charset="0"/>
              </a:rPr>
              <a:t>You’re probably wondering how the </a:t>
            </a:r>
            <a:r>
              <a:rPr lang="en-CA" sz="1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Calibri" pitchFamily="34" charset="0"/>
              </a:rPr>
              <a:t>iResources</a:t>
            </a:r>
            <a:r>
              <a:rPr lang="en-CA"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Calibri" pitchFamily="34" charset="0"/>
              </a:rPr>
              <a:t> has made this possible but follow along and we’ll show you what on Earth is in this thing and where on Earth it comes from.</a:t>
            </a:r>
            <a:endParaRPr lang="en-CA"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Calibri" pitchFamily="34" charset="0"/>
            </a:endParaRPr>
          </a:p>
        </p:txBody>
      </p:sp>
      <p:pic>
        <p:nvPicPr>
          <p:cNvPr id="7" name="Picture 9"/>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6333" b="94667" l="10000" r="90000">
                        <a14:foregroundMark x1="39667" y1="84667" x2="39667" y2="84667"/>
                        <a14:foregroundMark x1="52000" y1="87333" x2="52000" y2="87333"/>
                        <a14:foregroundMark x1="52333" y1="88000" x2="52333" y2="88000"/>
                        <a14:foregroundMark x1="62667" y1="88667" x2="63000" y2="89333"/>
                        <a14:foregroundMark x1="53000" y1="94667" x2="53000" y2="94667"/>
                        <a14:foregroundMark x1="37333" y1="14000" x2="37333" y2="14000"/>
                        <a14:foregroundMark x1="45667" y1="61667" x2="45667" y2="61667"/>
                        <a14:foregroundMark x1="43000" y1="27333" x2="43000" y2="27333"/>
                        <a14:foregroundMark x1="44667" y1="28667" x2="44667" y2="28667"/>
                        <a14:foregroundMark x1="47667" y1="28667" x2="47667" y2="28667"/>
                        <a14:foregroundMark x1="67667" y1="25000" x2="67667" y2="25000"/>
                        <a14:foregroundMark x1="36000" y1="6333" x2="36000" y2="6333"/>
                      </a14:backgroundRemoval>
                    </a14:imgEffect>
                  </a14:imgLayer>
                </a14:imgProps>
              </a:ext>
              <a:ext uri="{28A0092B-C50C-407E-A947-70E740481C1C}">
                <a14:useLocalDpi xmlns:a14="http://schemas.microsoft.com/office/drawing/2010/main" xmlns="" val="0"/>
              </a:ext>
            </a:extLst>
          </a:blip>
          <a:srcRect/>
          <a:stretch>
            <a:fillRect/>
          </a:stretch>
        </p:blipFill>
        <p:spPr bwMode="auto">
          <a:xfrm>
            <a:off x="4267200" y="361950"/>
            <a:ext cx="2857500" cy="285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1123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79" y="0"/>
            <a:ext cx="9220200" cy="51438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0" y="4705350"/>
            <a:ext cx="6988067" cy="369332"/>
          </a:xfrm>
          <a:prstGeom prst="rect">
            <a:avLst/>
          </a:prstGeom>
          <a:noFill/>
        </p:spPr>
        <p:txBody>
          <a:bodyPr wrap="none" rtlCol="0">
            <a:spAutoFit/>
          </a:bodyPr>
          <a:lstStyle/>
          <a:p>
            <a:r>
              <a:rPr lang="en-CA" dirty="0" smtClean="0">
                <a:solidFill>
                  <a:schemeClr val="bg1"/>
                </a:solidFill>
              </a:rPr>
              <a:t>For this demo, I have taken apart the 4</a:t>
            </a:r>
            <a:r>
              <a:rPr lang="en-CA" baseline="30000" dirty="0" smtClean="0">
                <a:solidFill>
                  <a:schemeClr val="bg1"/>
                </a:solidFill>
              </a:rPr>
              <a:t>th</a:t>
            </a:r>
            <a:r>
              <a:rPr lang="en-CA" dirty="0" smtClean="0">
                <a:solidFill>
                  <a:schemeClr val="bg1"/>
                </a:solidFill>
              </a:rPr>
              <a:t> generation of the iPod Touch  </a:t>
            </a:r>
            <a:endParaRPr lang="en-CA" dirty="0">
              <a:solidFill>
                <a:schemeClr val="bg1"/>
              </a:solidFill>
            </a:endParaRPr>
          </a:p>
        </p:txBody>
      </p:sp>
    </p:spTree>
    <p:extLst>
      <p:ext uri="{BB962C8B-B14F-4D97-AF65-F5344CB8AC3E}">
        <p14:creationId xmlns:p14="http://schemas.microsoft.com/office/powerpoint/2010/main" xmlns="" val="356608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avid\Desktop\Where challenge\Blank scree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3734"/>
            <a:ext cx="9220199" cy="521079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594370" y="36736"/>
            <a:ext cx="8019055" cy="923330"/>
          </a:xfrm>
          <a:prstGeom prst="rect">
            <a:avLst/>
          </a:prstGeom>
          <a:noFill/>
        </p:spPr>
        <p:txBody>
          <a:bodyPr wrap="none" lIns="91440" tIns="45720" rIns="91440" bIns="45720">
            <a:spAutoFit/>
          </a:bodyPr>
          <a:lstStyle/>
          <a:p>
            <a:pPr algn="ctr"/>
            <a:r>
              <a:rPr lang="en-US" sz="5400" b="1" dirty="0" smtClean="0">
                <a:ln w="1905"/>
                <a:solidFill>
                  <a:schemeClr val="bg1"/>
                </a:solidFill>
                <a:effectLst>
                  <a:innerShdw blurRad="69850" dist="43180" dir="5400000">
                    <a:srgbClr val="000000">
                      <a:alpha val="65000"/>
                    </a:srgbClr>
                  </a:innerShdw>
                </a:effectLst>
              </a:rPr>
              <a:t>The Parts of An </a:t>
            </a:r>
            <a:r>
              <a:rPr lang="en-US" sz="5400" b="1" dirty="0" err="1" smtClean="0">
                <a:ln w="1905"/>
                <a:solidFill>
                  <a:schemeClr val="bg1"/>
                </a:solidFill>
                <a:effectLst>
                  <a:innerShdw blurRad="69850" dist="43180" dir="5400000">
                    <a:srgbClr val="000000">
                      <a:alpha val="65000"/>
                    </a:srgbClr>
                  </a:innerShdw>
                </a:effectLst>
              </a:rPr>
              <a:t>iResources</a:t>
            </a:r>
            <a:endParaRPr lang="en-US" sz="5400" b="1" cap="none" spc="0" dirty="0">
              <a:ln w="1905"/>
              <a:solidFill>
                <a:schemeClr val="bg1"/>
              </a:solidFill>
              <a:effectLst>
                <a:innerShdw blurRad="69850" dist="43180" dir="5400000">
                  <a:srgbClr val="000000">
                    <a:alpha val="65000"/>
                  </a:srgbClr>
                </a:innerShdw>
              </a:effectLst>
            </a:endParaRPr>
          </a:p>
        </p:txBody>
      </p:sp>
      <p:pic>
        <p:nvPicPr>
          <p:cNvPr id="1029" name="Picture 5" descr="C:\Users\David\Desktop\Where challenge\Pictures\My pictures\Reduced\174_0249.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442" b="99484" l="0" r="97859"/>
                    </a14:imgEffect>
                  </a14:imgLayer>
                </a14:imgProps>
              </a:ext>
              <a:ext uri="{28A0092B-C50C-407E-A947-70E740481C1C}">
                <a14:useLocalDpi xmlns:a14="http://schemas.microsoft.com/office/drawing/2010/main" xmlns="" val="0"/>
              </a:ext>
            </a:extLst>
          </a:blip>
          <a:srcRect/>
          <a:stretch>
            <a:fillRect/>
          </a:stretch>
        </p:blipFill>
        <p:spPr bwMode="auto">
          <a:xfrm>
            <a:off x="3276599" y="1505926"/>
            <a:ext cx="1765941" cy="3014887"/>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David\Desktop\Where challenge\Pictures\My pictures\Reduced\174_0252.JPG"/>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366" b="99268" l="884" r="99495">
                        <a14:foregroundMark x1="45202" y1="93704" x2="45202" y2="93704"/>
                        <a14:foregroundMark x1="55808" y1="93119" x2="55808" y2="93119"/>
                        <a14:foregroundMark x1="63889" y1="93704" x2="63889" y2="93704"/>
                        <a14:foregroundMark x1="71212" y1="93704" x2="71212" y2="93704"/>
                        <a14:foregroundMark x1="63889" y1="97950" x2="63889" y2="97950"/>
                        <a14:foregroundMark x1="48359" y1="98097" x2="48359" y2="98097"/>
                        <a14:foregroundMark x1="54293" y1="97877" x2="54293" y2="97877"/>
                        <a14:foregroundMark x1="59091" y1="98243" x2="59091" y2="98243"/>
                        <a14:foregroundMark x1="69571" y1="98316" x2="69571" y2="98316"/>
                        <a14:foregroundMark x1="86490" y1="97731" x2="86490" y2="97731"/>
                        <a14:backgroundMark x1="26894" y1="99927" x2="26894" y2="99927"/>
                        <a14:backgroundMark x1="35732" y1="99780" x2="35732" y2="99780"/>
                        <a14:backgroundMark x1="44192" y1="99780" x2="44192" y2="99780"/>
                        <a14:backgroundMark x1="54040" y1="99780" x2="54040" y2="99780"/>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361814" y="1506498"/>
            <a:ext cx="1747162" cy="3014315"/>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865724" y="1853001"/>
            <a:ext cx="1196833" cy="738664"/>
          </a:xfrm>
          <a:prstGeom prst="rect">
            <a:avLst/>
          </a:prstGeom>
          <a:noFill/>
        </p:spPr>
        <p:txBody>
          <a:bodyPr wrap="square" rtlCol="0">
            <a:spAutoFit/>
          </a:bodyPr>
          <a:lstStyle/>
          <a:p>
            <a:r>
              <a:rPr lang="en-CA" sz="1400" dirty="0" smtClean="0">
                <a:solidFill>
                  <a:srgbClr val="FF0000"/>
                </a:solidFill>
              </a:rPr>
              <a:t>Glass Touch Screen (Silica)</a:t>
            </a:r>
            <a:endParaRPr lang="en-CA" sz="1400" dirty="0">
              <a:solidFill>
                <a:srgbClr val="FF0000"/>
              </a:solidFill>
            </a:endParaRPr>
          </a:p>
        </p:txBody>
      </p:sp>
      <p:sp>
        <p:nvSpPr>
          <p:cNvPr id="13" name="TextBox 12"/>
          <p:cNvSpPr txBox="1"/>
          <p:nvPr/>
        </p:nvSpPr>
        <p:spPr>
          <a:xfrm>
            <a:off x="1856864" y="3595700"/>
            <a:ext cx="1563277" cy="738664"/>
          </a:xfrm>
          <a:prstGeom prst="rect">
            <a:avLst/>
          </a:prstGeom>
          <a:noFill/>
        </p:spPr>
        <p:txBody>
          <a:bodyPr wrap="square" rtlCol="0">
            <a:spAutoFit/>
          </a:bodyPr>
          <a:lstStyle/>
          <a:p>
            <a:r>
              <a:rPr lang="en-CA" sz="1400" dirty="0" smtClean="0">
                <a:solidFill>
                  <a:srgbClr val="FF0000"/>
                </a:solidFill>
              </a:rPr>
              <a:t>Plastic Home Button</a:t>
            </a:r>
          </a:p>
          <a:p>
            <a:r>
              <a:rPr lang="en-CA" sz="1400" dirty="0" smtClean="0">
                <a:solidFill>
                  <a:srgbClr val="FF0000"/>
                </a:solidFill>
              </a:rPr>
              <a:t>(Polymer)</a:t>
            </a:r>
            <a:endParaRPr lang="en-CA" sz="1400" dirty="0">
              <a:solidFill>
                <a:srgbClr val="FF0000"/>
              </a:solidFill>
            </a:endParaRPr>
          </a:p>
        </p:txBody>
      </p:sp>
      <p:sp>
        <p:nvSpPr>
          <p:cNvPr id="14" name="TextBox 13"/>
          <p:cNvSpPr txBox="1"/>
          <p:nvPr/>
        </p:nvSpPr>
        <p:spPr>
          <a:xfrm>
            <a:off x="8085939" y="2068444"/>
            <a:ext cx="1583632" cy="738664"/>
          </a:xfrm>
          <a:prstGeom prst="rect">
            <a:avLst/>
          </a:prstGeom>
          <a:noFill/>
        </p:spPr>
        <p:txBody>
          <a:bodyPr wrap="square" rtlCol="0">
            <a:spAutoFit/>
          </a:bodyPr>
          <a:lstStyle/>
          <a:p>
            <a:r>
              <a:rPr lang="en-CA" sz="1400" dirty="0" smtClean="0">
                <a:solidFill>
                  <a:srgbClr val="FF0000"/>
                </a:solidFill>
              </a:rPr>
              <a:t>Battery</a:t>
            </a:r>
          </a:p>
          <a:p>
            <a:r>
              <a:rPr lang="en-CA" sz="1400" dirty="0" smtClean="0">
                <a:solidFill>
                  <a:srgbClr val="FF0000"/>
                </a:solidFill>
              </a:rPr>
              <a:t>(Lithium </a:t>
            </a:r>
          </a:p>
          <a:p>
            <a:r>
              <a:rPr lang="en-CA" sz="1400" dirty="0" smtClean="0">
                <a:solidFill>
                  <a:srgbClr val="FF0000"/>
                </a:solidFill>
              </a:rPr>
              <a:t>Polymer)</a:t>
            </a:r>
            <a:endParaRPr lang="en-CA" sz="1400" dirty="0">
              <a:solidFill>
                <a:srgbClr val="FF0000"/>
              </a:solidFill>
            </a:endParaRPr>
          </a:p>
        </p:txBody>
      </p:sp>
      <p:sp>
        <p:nvSpPr>
          <p:cNvPr id="15" name="TextBox 14"/>
          <p:cNvSpPr txBox="1"/>
          <p:nvPr/>
        </p:nvSpPr>
        <p:spPr>
          <a:xfrm>
            <a:off x="8223465" y="3566705"/>
            <a:ext cx="1138702" cy="954107"/>
          </a:xfrm>
          <a:prstGeom prst="rect">
            <a:avLst/>
          </a:prstGeom>
          <a:noFill/>
        </p:spPr>
        <p:txBody>
          <a:bodyPr wrap="square" rtlCol="0">
            <a:spAutoFit/>
          </a:bodyPr>
          <a:lstStyle/>
          <a:p>
            <a:r>
              <a:rPr lang="en-CA" sz="1400" dirty="0" smtClean="0">
                <a:solidFill>
                  <a:srgbClr val="FF0000"/>
                </a:solidFill>
              </a:rPr>
              <a:t>Plastic </a:t>
            </a:r>
          </a:p>
          <a:p>
            <a:r>
              <a:rPr lang="en-CA" sz="1400" dirty="0" smtClean="0">
                <a:solidFill>
                  <a:srgbClr val="FF0000"/>
                </a:solidFill>
              </a:rPr>
              <a:t>Frame</a:t>
            </a:r>
          </a:p>
          <a:p>
            <a:r>
              <a:rPr lang="en-CA" sz="1400" dirty="0" smtClean="0">
                <a:solidFill>
                  <a:srgbClr val="FF0000"/>
                </a:solidFill>
              </a:rPr>
              <a:t>(Polymer</a:t>
            </a:r>
            <a:r>
              <a:rPr lang="en-CA" sz="1400" dirty="0">
                <a:solidFill>
                  <a:srgbClr val="FF0000"/>
                </a:solidFill>
              </a:rPr>
              <a:t>)</a:t>
            </a:r>
          </a:p>
          <a:p>
            <a:endParaRPr lang="en-CA" sz="1400" dirty="0">
              <a:solidFill>
                <a:srgbClr val="FF0000"/>
              </a:solidFill>
            </a:endParaRPr>
          </a:p>
        </p:txBody>
      </p:sp>
      <p:sp>
        <p:nvSpPr>
          <p:cNvPr id="16" name="TextBox 15"/>
          <p:cNvSpPr txBox="1"/>
          <p:nvPr/>
        </p:nvSpPr>
        <p:spPr>
          <a:xfrm>
            <a:off x="5178590" y="1853001"/>
            <a:ext cx="1055097" cy="954107"/>
          </a:xfrm>
          <a:prstGeom prst="rect">
            <a:avLst/>
          </a:prstGeom>
          <a:noFill/>
        </p:spPr>
        <p:txBody>
          <a:bodyPr wrap="none" rtlCol="0">
            <a:spAutoFit/>
          </a:bodyPr>
          <a:lstStyle/>
          <a:p>
            <a:r>
              <a:rPr lang="en-CA" sz="1400" dirty="0" smtClean="0">
                <a:solidFill>
                  <a:srgbClr val="FF0000"/>
                </a:solidFill>
              </a:rPr>
              <a:t>Aluminum</a:t>
            </a:r>
          </a:p>
          <a:p>
            <a:r>
              <a:rPr lang="en-CA" sz="1400" dirty="0" smtClean="0">
                <a:solidFill>
                  <a:srgbClr val="FF0000"/>
                </a:solidFill>
              </a:rPr>
              <a:t>Cover</a:t>
            </a:r>
          </a:p>
          <a:p>
            <a:r>
              <a:rPr lang="en-CA" sz="1400" dirty="0" smtClean="0">
                <a:solidFill>
                  <a:srgbClr val="FF0000"/>
                </a:solidFill>
              </a:rPr>
              <a:t>(Aluminum)</a:t>
            </a:r>
          </a:p>
          <a:p>
            <a:endParaRPr lang="en-CA" sz="1400" dirty="0">
              <a:solidFill>
                <a:srgbClr val="FF0000"/>
              </a:solidFill>
            </a:endParaRPr>
          </a:p>
        </p:txBody>
      </p:sp>
      <p:sp>
        <p:nvSpPr>
          <p:cNvPr id="17" name="TextBox 16"/>
          <p:cNvSpPr txBox="1"/>
          <p:nvPr/>
        </p:nvSpPr>
        <p:spPr>
          <a:xfrm>
            <a:off x="5190995" y="3042775"/>
            <a:ext cx="896678" cy="1384995"/>
          </a:xfrm>
          <a:prstGeom prst="rect">
            <a:avLst/>
          </a:prstGeom>
          <a:noFill/>
        </p:spPr>
        <p:txBody>
          <a:bodyPr wrap="square" rtlCol="0">
            <a:spAutoFit/>
          </a:bodyPr>
          <a:lstStyle/>
          <a:p>
            <a:r>
              <a:rPr lang="en-CA" sz="1400" dirty="0" smtClean="0">
                <a:solidFill>
                  <a:srgbClr val="FF0000"/>
                </a:solidFill>
              </a:rPr>
              <a:t>Double Sided Scotch Tape (Acrylic Polymer) </a:t>
            </a:r>
            <a:endParaRPr lang="en-CA" sz="1400" dirty="0">
              <a:solidFill>
                <a:srgbClr val="FF0000"/>
              </a:solidFill>
            </a:endParaRPr>
          </a:p>
        </p:txBody>
      </p:sp>
      <p:pic>
        <p:nvPicPr>
          <p:cNvPr id="18" name="Picture 3" descr="C:\Users\David\Desktop\Where challenge\Pictures\My pictures\Reduced\174_0245.JPG"/>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backgroundRemoval t="0" b="100000" l="739" r="98399">
                        <a14:foregroundMark x1="52217" y1="90418" x2="52217" y2="90418"/>
                        <a14:foregroundMark x1="46429" y1="98487" x2="46429" y2="98487"/>
                        <a14:foregroundMark x1="36330" y1="98919" x2="36330" y2="98919"/>
                        <a14:foregroundMark x1="58128" y1="98055" x2="58128" y2="98055"/>
                        <a14:foregroundMark x1="77123" y1="97103" x2="77123" y2="97103"/>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52400" y="1505926"/>
            <a:ext cx="1762605" cy="301488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Left Arrow 6"/>
          <p:cNvSpPr/>
          <p:nvPr/>
        </p:nvSpPr>
        <p:spPr>
          <a:xfrm>
            <a:off x="1091844" y="2169299"/>
            <a:ext cx="823161" cy="239954"/>
          </a:xfrm>
          <a:prstGeom prst="leftArrow">
            <a:avLst>
              <a:gd name="adj1" fmla="val 50000"/>
              <a:gd name="adj2" fmla="val 9877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Left Arrow 22"/>
          <p:cNvSpPr/>
          <p:nvPr/>
        </p:nvSpPr>
        <p:spPr>
          <a:xfrm>
            <a:off x="1091844" y="4079440"/>
            <a:ext cx="823161" cy="239954"/>
          </a:xfrm>
          <a:prstGeom prst="leftArrow">
            <a:avLst>
              <a:gd name="adj1" fmla="val 50000"/>
              <a:gd name="adj2" fmla="val 9877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Left Arrow 23"/>
          <p:cNvSpPr/>
          <p:nvPr/>
        </p:nvSpPr>
        <p:spPr>
          <a:xfrm>
            <a:off x="4367834" y="2274831"/>
            <a:ext cx="823161" cy="239954"/>
          </a:xfrm>
          <a:prstGeom prst="leftArrow">
            <a:avLst>
              <a:gd name="adj1" fmla="val 50000"/>
              <a:gd name="adj2" fmla="val 9877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Left Arrow 24"/>
          <p:cNvSpPr/>
          <p:nvPr/>
        </p:nvSpPr>
        <p:spPr>
          <a:xfrm>
            <a:off x="4553443" y="4015726"/>
            <a:ext cx="682790" cy="239954"/>
          </a:xfrm>
          <a:prstGeom prst="leftArrow">
            <a:avLst>
              <a:gd name="adj1" fmla="val 50000"/>
              <a:gd name="adj2" fmla="val 9877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Left Arrow 25"/>
          <p:cNvSpPr/>
          <p:nvPr/>
        </p:nvSpPr>
        <p:spPr>
          <a:xfrm>
            <a:off x="7262778" y="2514785"/>
            <a:ext cx="823161" cy="239954"/>
          </a:xfrm>
          <a:prstGeom prst="leftArrow">
            <a:avLst>
              <a:gd name="adj1" fmla="val 50000"/>
              <a:gd name="adj2" fmla="val 9877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Left Arrow 26"/>
          <p:cNvSpPr/>
          <p:nvPr/>
        </p:nvSpPr>
        <p:spPr>
          <a:xfrm>
            <a:off x="7811884" y="4255680"/>
            <a:ext cx="823161" cy="239954"/>
          </a:xfrm>
          <a:prstGeom prst="leftArrow">
            <a:avLst>
              <a:gd name="adj1" fmla="val 50000"/>
              <a:gd name="adj2" fmla="val 9877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TextBox 28"/>
          <p:cNvSpPr txBox="1"/>
          <p:nvPr/>
        </p:nvSpPr>
        <p:spPr>
          <a:xfrm>
            <a:off x="3572384" y="2945701"/>
            <a:ext cx="1225528" cy="523220"/>
          </a:xfrm>
          <a:prstGeom prst="rect">
            <a:avLst/>
          </a:prstGeom>
          <a:noFill/>
        </p:spPr>
        <p:txBody>
          <a:bodyPr wrap="none" rtlCol="0">
            <a:spAutoFit/>
          </a:bodyPr>
          <a:lstStyle/>
          <a:p>
            <a:r>
              <a:rPr lang="en-CA" sz="1400" dirty="0" smtClean="0">
                <a:solidFill>
                  <a:srgbClr val="FF0000"/>
                </a:solidFill>
              </a:rPr>
              <a:t>Home Button </a:t>
            </a:r>
          </a:p>
          <a:p>
            <a:r>
              <a:rPr lang="en-CA" sz="1400" dirty="0" smtClean="0">
                <a:solidFill>
                  <a:srgbClr val="FF0000"/>
                </a:solidFill>
              </a:rPr>
              <a:t>Flex Cable</a:t>
            </a:r>
            <a:endParaRPr lang="en-CA" sz="1400" dirty="0">
              <a:solidFill>
                <a:srgbClr val="FF0000"/>
              </a:solidFill>
            </a:endParaRPr>
          </a:p>
        </p:txBody>
      </p:sp>
      <p:sp>
        <p:nvSpPr>
          <p:cNvPr id="8" name="Down Arrow 7"/>
          <p:cNvSpPr/>
          <p:nvPr/>
        </p:nvSpPr>
        <p:spPr>
          <a:xfrm>
            <a:off x="4045269" y="3468921"/>
            <a:ext cx="228600" cy="4674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xmlns="" val="176468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 calcmode="lin" valueType="num">
                                      <p:cBhvr>
                                        <p:cTn id="41" dur="500" fill="hold"/>
                                        <p:tgtEl>
                                          <p:spTgt spid="29"/>
                                        </p:tgtEl>
                                        <p:attrNameLst>
                                          <p:attrName>style.rotation</p:attrName>
                                        </p:attrNameLst>
                                      </p:cBhvr>
                                      <p:tavLst>
                                        <p:tav tm="0">
                                          <p:val>
                                            <p:fltVal val="360"/>
                                          </p:val>
                                        </p:tav>
                                        <p:tav tm="100000">
                                          <p:val>
                                            <p:fltVal val="0"/>
                                          </p:val>
                                        </p:tav>
                                      </p:tavLst>
                                    </p:anim>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avid\Desktop\Where challenge\Blank scree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053"/>
            <a:ext cx="9220199" cy="521079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594370" y="36736"/>
            <a:ext cx="8019055" cy="923330"/>
          </a:xfrm>
          <a:prstGeom prst="rect">
            <a:avLst/>
          </a:prstGeom>
          <a:noFill/>
        </p:spPr>
        <p:txBody>
          <a:bodyPr wrap="none" lIns="91440" tIns="45720" rIns="91440" bIns="45720">
            <a:spAutoFit/>
          </a:bodyPr>
          <a:lstStyle/>
          <a:p>
            <a:pPr algn="ctr"/>
            <a:r>
              <a:rPr lang="en-US" sz="5400" b="1" dirty="0" smtClean="0">
                <a:ln w="1905"/>
                <a:solidFill>
                  <a:schemeClr val="bg1"/>
                </a:solidFill>
                <a:effectLst>
                  <a:innerShdw blurRad="69850" dist="43180" dir="5400000">
                    <a:srgbClr val="000000">
                      <a:alpha val="65000"/>
                    </a:srgbClr>
                  </a:innerShdw>
                </a:effectLst>
              </a:rPr>
              <a:t>The Parts of An </a:t>
            </a:r>
            <a:r>
              <a:rPr lang="en-US" sz="5400" b="1" dirty="0" err="1" smtClean="0">
                <a:ln w="1905"/>
                <a:solidFill>
                  <a:schemeClr val="bg1"/>
                </a:solidFill>
                <a:effectLst>
                  <a:innerShdw blurRad="69850" dist="43180" dir="5400000">
                    <a:srgbClr val="000000">
                      <a:alpha val="65000"/>
                    </a:srgbClr>
                  </a:innerShdw>
                </a:effectLst>
              </a:rPr>
              <a:t>iResources</a:t>
            </a:r>
            <a:endParaRPr lang="en-US" sz="5400" b="1" cap="none" spc="0" dirty="0">
              <a:ln w="1905"/>
              <a:solidFill>
                <a:schemeClr val="bg1"/>
              </a:solidFill>
              <a:effectLst>
                <a:innerShdw blurRad="69850" dist="43180" dir="5400000">
                  <a:srgbClr val="000000">
                    <a:alpha val="65000"/>
                  </a:srgbClr>
                </a:innerShdw>
              </a:effectLst>
            </a:endParaRPr>
          </a:p>
        </p:txBody>
      </p:sp>
      <p:sp>
        <p:nvSpPr>
          <p:cNvPr id="10" name="TextBox 9"/>
          <p:cNvSpPr txBox="1"/>
          <p:nvPr/>
        </p:nvSpPr>
        <p:spPr>
          <a:xfrm>
            <a:off x="1929871" y="1531974"/>
            <a:ext cx="913579" cy="954107"/>
          </a:xfrm>
          <a:prstGeom prst="rect">
            <a:avLst/>
          </a:prstGeom>
          <a:noFill/>
        </p:spPr>
        <p:txBody>
          <a:bodyPr wrap="square" rtlCol="0">
            <a:spAutoFit/>
          </a:bodyPr>
          <a:lstStyle/>
          <a:p>
            <a:r>
              <a:rPr lang="en-CA" sz="1400" dirty="0" smtClean="0">
                <a:solidFill>
                  <a:srgbClr val="FF0000"/>
                </a:solidFill>
              </a:rPr>
              <a:t>Cameras</a:t>
            </a:r>
          </a:p>
          <a:p>
            <a:r>
              <a:rPr lang="en-CA" sz="1400" dirty="0" smtClean="0">
                <a:solidFill>
                  <a:srgbClr val="FF0000"/>
                </a:solidFill>
              </a:rPr>
              <a:t>(Polymer, Silica)</a:t>
            </a:r>
          </a:p>
          <a:p>
            <a:endParaRPr lang="en-CA" sz="1400" dirty="0">
              <a:solidFill>
                <a:srgbClr val="FF0000"/>
              </a:solidFill>
            </a:endParaRPr>
          </a:p>
        </p:txBody>
      </p:sp>
      <p:sp>
        <p:nvSpPr>
          <p:cNvPr id="11" name="TextBox 10"/>
          <p:cNvSpPr txBox="1"/>
          <p:nvPr/>
        </p:nvSpPr>
        <p:spPr>
          <a:xfrm>
            <a:off x="2078468" y="3217988"/>
            <a:ext cx="1091182" cy="954107"/>
          </a:xfrm>
          <a:prstGeom prst="rect">
            <a:avLst/>
          </a:prstGeom>
          <a:noFill/>
        </p:spPr>
        <p:txBody>
          <a:bodyPr wrap="square" rtlCol="0">
            <a:spAutoFit/>
          </a:bodyPr>
          <a:lstStyle/>
          <a:p>
            <a:r>
              <a:rPr lang="en-CA" sz="1400" dirty="0" smtClean="0">
                <a:solidFill>
                  <a:srgbClr val="FF0000"/>
                </a:solidFill>
              </a:rPr>
              <a:t>Headphone </a:t>
            </a:r>
          </a:p>
          <a:p>
            <a:r>
              <a:rPr lang="en-CA" sz="1400" dirty="0" smtClean="0">
                <a:solidFill>
                  <a:srgbClr val="FF0000"/>
                </a:solidFill>
              </a:rPr>
              <a:t>Flex Cable </a:t>
            </a:r>
          </a:p>
          <a:p>
            <a:r>
              <a:rPr lang="en-CA" sz="1400" dirty="0" smtClean="0">
                <a:solidFill>
                  <a:srgbClr val="FF0000"/>
                </a:solidFill>
              </a:rPr>
              <a:t>(Gold, Polymer)</a:t>
            </a:r>
            <a:endParaRPr lang="en-CA" sz="1400" dirty="0">
              <a:solidFill>
                <a:srgbClr val="FF0000"/>
              </a:solidFill>
            </a:endParaRPr>
          </a:p>
        </p:txBody>
      </p:sp>
      <p:sp>
        <p:nvSpPr>
          <p:cNvPr id="12" name="TextBox 11"/>
          <p:cNvSpPr txBox="1"/>
          <p:nvPr/>
        </p:nvSpPr>
        <p:spPr>
          <a:xfrm>
            <a:off x="5165632" y="1809640"/>
            <a:ext cx="914883" cy="1815882"/>
          </a:xfrm>
          <a:prstGeom prst="rect">
            <a:avLst/>
          </a:prstGeom>
          <a:noFill/>
        </p:spPr>
        <p:txBody>
          <a:bodyPr wrap="square" rtlCol="0">
            <a:spAutoFit/>
          </a:bodyPr>
          <a:lstStyle/>
          <a:p>
            <a:r>
              <a:rPr lang="en-CA" sz="1400" dirty="0" smtClean="0">
                <a:solidFill>
                  <a:srgbClr val="FF0000"/>
                </a:solidFill>
              </a:rPr>
              <a:t>Logic</a:t>
            </a:r>
          </a:p>
          <a:p>
            <a:r>
              <a:rPr lang="en-CA" sz="1400" dirty="0" smtClean="0">
                <a:solidFill>
                  <a:srgbClr val="FF0000"/>
                </a:solidFill>
              </a:rPr>
              <a:t> Board </a:t>
            </a:r>
          </a:p>
          <a:p>
            <a:r>
              <a:rPr lang="en-CA" sz="1400" dirty="0" smtClean="0">
                <a:solidFill>
                  <a:srgbClr val="FF0000"/>
                </a:solidFill>
              </a:rPr>
              <a:t>(Tin-Lead Alloy, Copper, Gold, Silicone)</a:t>
            </a:r>
          </a:p>
          <a:p>
            <a:endParaRPr lang="en-CA" sz="1400" dirty="0">
              <a:solidFill>
                <a:srgbClr val="FF0000"/>
              </a:solidFill>
            </a:endParaRPr>
          </a:p>
        </p:txBody>
      </p:sp>
      <p:sp>
        <p:nvSpPr>
          <p:cNvPr id="13" name="TextBox 12"/>
          <p:cNvSpPr txBox="1"/>
          <p:nvPr/>
        </p:nvSpPr>
        <p:spPr>
          <a:xfrm>
            <a:off x="8262146" y="1658977"/>
            <a:ext cx="895438" cy="954107"/>
          </a:xfrm>
          <a:prstGeom prst="rect">
            <a:avLst/>
          </a:prstGeom>
          <a:noFill/>
        </p:spPr>
        <p:txBody>
          <a:bodyPr wrap="none" rtlCol="0">
            <a:spAutoFit/>
          </a:bodyPr>
          <a:lstStyle/>
          <a:p>
            <a:r>
              <a:rPr lang="en-CA" sz="1400" dirty="0" smtClean="0">
                <a:solidFill>
                  <a:srgbClr val="FF0000"/>
                </a:solidFill>
              </a:rPr>
              <a:t>Plastic</a:t>
            </a:r>
          </a:p>
          <a:p>
            <a:r>
              <a:rPr lang="en-CA" sz="1400" dirty="0" smtClean="0">
                <a:solidFill>
                  <a:srgbClr val="FF0000"/>
                </a:solidFill>
              </a:rPr>
              <a:t>Lens</a:t>
            </a:r>
          </a:p>
          <a:p>
            <a:r>
              <a:rPr lang="en-CA" sz="1400" dirty="0" smtClean="0">
                <a:solidFill>
                  <a:srgbClr val="FF0000"/>
                </a:solidFill>
              </a:rPr>
              <a:t>Cover</a:t>
            </a:r>
          </a:p>
          <a:p>
            <a:r>
              <a:rPr lang="en-CA" sz="1400" dirty="0" smtClean="0">
                <a:solidFill>
                  <a:srgbClr val="FF0000"/>
                </a:solidFill>
              </a:rPr>
              <a:t>(Polymer)</a:t>
            </a:r>
            <a:endParaRPr lang="en-CA" sz="1400" dirty="0">
              <a:solidFill>
                <a:srgbClr val="FF0000"/>
              </a:solidFill>
            </a:endParaRPr>
          </a:p>
        </p:txBody>
      </p:sp>
      <p:sp>
        <p:nvSpPr>
          <p:cNvPr id="14" name="TextBox 13"/>
          <p:cNvSpPr txBox="1"/>
          <p:nvPr/>
        </p:nvSpPr>
        <p:spPr>
          <a:xfrm>
            <a:off x="8126117" y="3587320"/>
            <a:ext cx="1055097" cy="738664"/>
          </a:xfrm>
          <a:prstGeom prst="rect">
            <a:avLst/>
          </a:prstGeom>
          <a:noFill/>
        </p:spPr>
        <p:txBody>
          <a:bodyPr wrap="none" rtlCol="0">
            <a:spAutoFit/>
          </a:bodyPr>
          <a:lstStyle/>
          <a:p>
            <a:r>
              <a:rPr lang="en-CA" sz="1400" dirty="0" smtClean="0">
                <a:solidFill>
                  <a:srgbClr val="FF0000"/>
                </a:solidFill>
              </a:rPr>
              <a:t>Aluminum </a:t>
            </a:r>
          </a:p>
          <a:p>
            <a:r>
              <a:rPr lang="en-CA" sz="1400" dirty="0" smtClean="0">
                <a:solidFill>
                  <a:srgbClr val="FF0000"/>
                </a:solidFill>
              </a:rPr>
              <a:t>Housing</a:t>
            </a:r>
          </a:p>
          <a:p>
            <a:r>
              <a:rPr lang="en-CA" sz="1400" dirty="0" smtClean="0">
                <a:solidFill>
                  <a:srgbClr val="FF0000"/>
                </a:solidFill>
              </a:rPr>
              <a:t>(Aluminum)</a:t>
            </a:r>
            <a:endParaRPr lang="en-CA" sz="1400" dirty="0">
              <a:solidFill>
                <a:srgbClr val="FF0000"/>
              </a:solidFill>
            </a:endParaRPr>
          </a:p>
        </p:txBody>
      </p:sp>
      <p:pic>
        <p:nvPicPr>
          <p:cNvPr id="16" name="Picture 3" descr="C:\Users\David\Desktop\Where challenge\Pictures\My pictures\Reduced\174_0261.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892" b="99108" l="0" r="99746"/>
                    </a14:imgEffect>
                  </a14:imgLayer>
                </a14:imgProps>
              </a:ext>
              <a:ext uri="{28A0092B-C50C-407E-A947-70E740481C1C}">
                <a14:useLocalDpi xmlns:a14="http://schemas.microsoft.com/office/drawing/2010/main" xmlns="" val="0"/>
              </a:ext>
            </a:extLst>
          </a:blip>
          <a:srcRect/>
          <a:stretch>
            <a:fillRect/>
          </a:stretch>
        </p:blipFill>
        <p:spPr bwMode="auto">
          <a:xfrm>
            <a:off x="3205092" y="1603613"/>
            <a:ext cx="1756445" cy="3003074"/>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4" descr="C:\Users\David\Desktop\Where challenge\Pictures\My pictures\Reduced\174_0263.JP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0" b="100000" l="0" r="98855">
                        <a14:backgroundMark x1="20229" y1="99480" x2="20229" y2="99480"/>
                        <a14:backgroundMark x1="23282" y1="99629" x2="23282" y2="99629"/>
                        <a14:backgroundMark x1="29008" y1="99629" x2="29008" y2="99629"/>
                        <a14:backgroundMark x1="32570" y1="99629" x2="32570" y2="99629"/>
                        <a14:backgroundMark x1="38295" y1="99331" x2="38295" y2="99331"/>
                        <a14:backgroundMark x1="62468" y1="99629" x2="62468" y2="9962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248400" y="1603613"/>
            <a:ext cx="1753498" cy="3003074"/>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C:\Users\David\Desktop\Where challenge\Pictures\My pictures\Reduced\174_0255.JPG"/>
          <p:cNvPicPr>
            <a:picLocks noChangeAspect="1" noChangeArrowheads="1"/>
          </p:cNvPicPr>
          <p:nvPr/>
        </p:nvPicPr>
        <p:blipFill>
          <a:blip r:embed="rId8" cstate="print">
            <a:extLst>
              <a:ext uri="{BEBA8EAE-BF5A-486C-A8C5-ECC9F3942E4B}">
                <a14:imgProps xmlns:a14="http://schemas.microsoft.com/office/drawing/2010/main" xmlns="">
                  <a14:imgLayer r:embed="rId9">
                    <a14:imgEffect>
                      <a14:backgroundRemoval t="663" b="100000" l="0" r="100000">
                        <a14:backgroundMark x1="85896" y1="98968" x2="85896" y2="98968"/>
                        <a14:backgroundMark x1="81321" y1="99116" x2="81321" y2="99116"/>
                        <a14:backgroundMark x1="76493" y1="99189" x2="77001" y2="99337"/>
                        <a14:backgroundMark x1="69886" y1="99632" x2="69886" y2="99632"/>
                        <a14:backgroundMark x1="67344" y1="99410" x2="67344" y2="99410"/>
                        <a14:backgroundMark x1="62897" y1="99337" x2="62897" y2="9933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07687" y="1603613"/>
            <a:ext cx="1741340" cy="3003074"/>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Left Arrow 18"/>
          <p:cNvSpPr/>
          <p:nvPr/>
        </p:nvSpPr>
        <p:spPr>
          <a:xfrm>
            <a:off x="1138608" y="1689663"/>
            <a:ext cx="823161" cy="239954"/>
          </a:xfrm>
          <a:prstGeom prst="leftArrow">
            <a:avLst>
              <a:gd name="adj1" fmla="val 50000"/>
              <a:gd name="adj2" fmla="val 9877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Left Arrow 19"/>
          <p:cNvSpPr/>
          <p:nvPr/>
        </p:nvSpPr>
        <p:spPr>
          <a:xfrm>
            <a:off x="1666887" y="4072940"/>
            <a:ext cx="823161" cy="239954"/>
          </a:xfrm>
          <a:prstGeom prst="leftArrow">
            <a:avLst>
              <a:gd name="adj1" fmla="val 50000"/>
              <a:gd name="adj2" fmla="val 9877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Left Arrow 20"/>
          <p:cNvSpPr/>
          <p:nvPr/>
        </p:nvSpPr>
        <p:spPr>
          <a:xfrm>
            <a:off x="4419600" y="2009027"/>
            <a:ext cx="823161" cy="239954"/>
          </a:xfrm>
          <a:prstGeom prst="leftArrow">
            <a:avLst>
              <a:gd name="adj1" fmla="val 50000"/>
              <a:gd name="adj2" fmla="val 9877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Left Arrow 21"/>
          <p:cNvSpPr/>
          <p:nvPr/>
        </p:nvSpPr>
        <p:spPr>
          <a:xfrm>
            <a:off x="7787839" y="1809641"/>
            <a:ext cx="517961" cy="172642"/>
          </a:xfrm>
          <a:prstGeom prst="leftArrow">
            <a:avLst>
              <a:gd name="adj1" fmla="val 50000"/>
              <a:gd name="adj2" fmla="val 9877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Left Arrow 22"/>
          <p:cNvSpPr/>
          <p:nvPr/>
        </p:nvSpPr>
        <p:spPr>
          <a:xfrm>
            <a:off x="7353693" y="3716698"/>
            <a:ext cx="823161" cy="239954"/>
          </a:xfrm>
          <a:prstGeom prst="leftArrow">
            <a:avLst>
              <a:gd name="adj1" fmla="val 50000"/>
              <a:gd name="adj2" fmla="val 9877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Left Arrow 23"/>
          <p:cNvSpPr/>
          <p:nvPr/>
        </p:nvSpPr>
        <p:spPr>
          <a:xfrm>
            <a:off x="6400801" y="2985173"/>
            <a:ext cx="609600" cy="232815"/>
          </a:xfrm>
          <a:prstGeom prst="leftArrow">
            <a:avLst>
              <a:gd name="adj1" fmla="val 50000"/>
              <a:gd name="adj2" fmla="val 9877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6961228" y="2839970"/>
            <a:ext cx="1040670" cy="523220"/>
          </a:xfrm>
          <a:prstGeom prst="rect">
            <a:avLst/>
          </a:prstGeom>
          <a:noFill/>
        </p:spPr>
        <p:txBody>
          <a:bodyPr wrap="none" rtlCol="0">
            <a:spAutoFit/>
          </a:bodyPr>
          <a:lstStyle/>
          <a:p>
            <a:r>
              <a:rPr lang="en-CA" sz="1400" dirty="0" smtClean="0">
                <a:solidFill>
                  <a:srgbClr val="FF0000"/>
                </a:solidFill>
              </a:rPr>
              <a:t>Back Casing</a:t>
            </a:r>
          </a:p>
          <a:p>
            <a:r>
              <a:rPr lang="en-CA" sz="1400" dirty="0" smtClean="0">
                <a:solidFill>
                  <a:srgbClr val="FF0000"/>
                </a:solidFill>
              </a:rPr>
              <a:t>(Polymer)</a:t>
            </a:r>
            <a:endParaRPr lang="en-CA" sz="1400" dirty="0">
              <a:solidFill>
                <a:srgbClr val="FF0000"/>
              </a:solidFill>
            </a:endParaRPr>
          </a:p>
        </p:txBody>
      </p:sp>
      <p:sp>
        <p:nvSpPr>
          <p:cNvPr id="26" name="Down Arrow 25"/>
          <p:cNvSpPr/>
          <p:nvPr/>
        </p:nvSpPr>
        <p:spPr>
          <a:xfrm flipV="1">
            <a:off x="3969014" y="2308442"/>
            <a:ext cx="228600" cy="5315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p:cNvSpPr txBox="1"/>
          <p:nvPr/>
        </p:nvSpPr>
        <p:spPr>
          <a:xfrm>
            <a:off x="3817041" y="2817386"/>
            <a:ext cx="913579" cy="738664"/>
          </a:xfrm>
          <a:prstGeom prst="rect">
            <a:avLst/>
          </a:prstGeom>
          <a:noFill/>
        </p:spPr>
        <p:txBody>
          <a:bodyPr wrap="square" rtlCol="0">
            <a:spAutoFit/>
          </a:bodyPr>
          <a:lstStyle/>
          <a:p>
            <a:r>
              <a:rPr lang="en-CA" sz="1400" dirty="0" smtClean="0">
                <a:solidFill>
                  <a:srgbClr val="FF0000"/>
                </a:solidFill>
              </a:rPr>
              <a:t>Gold Plated</a:t>
            </a:r>
          </a:p>
          <a:p>
            <a:r>
              <a:rPr lang="en-CA" sz="1400" dirty="0" smtClean="0">
                <a:solidFill>
                  <a:srgbClr val="FF0000"/>
                </a:solidFill>
              </a:rPr>
              <a:t>Leads</a:t>
            </a:r>
            <a:endParaRPr lang="en-CA" sz="1400" dirty="0">
              <a:solidFill>
                <a:srgbClr val="FF0000"/>
              </a:solidFill>
            </a:endParaRPr>
          </a:p>
        </p:txBody>
      </p:sp>
      <p:sp>
        <p:nvSpPr>
          <p:cNvPr id="28" name="Down Arrow 27"/>
          <p:cNvSpPr/>
          <p:nvPr/>
        </p:nvSpPr>
        <p:spPr>
          <a:xfrm flipV="1">
            <a:off x="594370" y="1954552"/>
            <a:ext cx="167630" cy="61965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Down Arrow 28"/>
          <p:cNvSpPr/>
          <p:nvPr/>
        </p:nvSpPr>
        <p:spPr>
          <a:xfrm flipV="1">
            <a:off x="356284" y="2460842"/>
            <a:ext cx="228600" cy="3791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TextBox 29"/>
          <p:cNvSpPr txBox="1"/>
          <p:nvPr/>
        </p:nvSpPr>
        <p:spPr>
          <a:xfrm>
            <a:off x="470585" y="2569719"/>
            <a:ext cx="1283540" cy="1384995"/>
          </a:xfrm>
          <a:prstGeom prst="rect">
            <a:avLst/>
          </a:prstGeom>
          <a:noFill/>
        </p:spPr>
        <p:txBody>
          <a:bodyPr wrap="square" rtlCol="0">
            <a:spAutoFit/>
          </a:bodyPr>
          <a:lstStyle/>
          <a:p>
            <a:r>
              <a:rPr lang="en-CA" sz="1400" b="1" dirty="0" err="1" smtClean="0">
                <a:solidFill>
                  <a:srgbClr val="FF0000"/>
                </a:solidFill>
              </a:rPr>
              <a:t>WiFi</a:t>
            </a:r>
            <a:r>
              <a:rPr lang="en-CA" sz="1400" b="1" dirty="0" smtClean="0">
                <a:solidFill>
                  <a:srgbClr val="FF0000"/>
                </a:solidFill>
              </a:rPr>
              <a:t> and Volume Flex Cables</a:t>
            </a:r>
          </a:p>
          <a:p>
            <a:r>
              <a:rPr lang="en-CA" sz="1400" b="1" dirty="0" smtClean="0">
                <a:solidFill>
                  <a:srgbClr val="FF0000"/>
                </a:solidFill>
              </a:rPr>
              <a:t>(Polymer, Gold)</a:t>
            </a:r>
          </a:p>
          <a:p>
            <a:endParaRPr lang="en-CA" sz="1400" b="1" dirty="0">
              <a:solidFill>
                <a:srgbClr val="FF0000"/>
              </a:solidFill>
            </a:endParaRPr>
          </a:p>
        </p:txBody>
      </p:sp>
    </p:spTree>
    <p:extLst>
      <p:ext uri="{BB962C8B-B14F-4D97-AF65-F5344CB8AC3E}">
        <p14:creationId xmlns:p14="http://schemas.microsoft.com/office/powerpoint/2010/main" xmlns="" val="412760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down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up)">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p:tgtEl>
                                          <p:spTgt spid="25"/>
                                        </p:tgtEl>
                                        <p:attrNameLst>
                                          <p:attrName>ppt_y</p:attrName>
                                        </p:attrNameLst>
                                      </p:cBhvr>
                                      <p:tavLst>
                                        <p:tav tm="0">
                                          <p:val>
                                            <p:strVal val="#ppt_y+#ppt_h*1.125000"/>
                                          </p:val>
                                        </p:tav>
                                        <p:tav tm="100000">
                                          <p:val>
                                            <p:strVal val="#ppt_y"/>
                                          </p:val>
                                        </p:tav>
                                      </p:tavLst>
                                    </p:anim>
                                    <p:animEffect transition="in" filter="wipe(up)">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circle(in)">
                                      <p:cBhvr>
                                        <p:cTn id="39" dur="20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circle(in)">
                                      <p:cBhvr>
                                        <p:cTn id="44"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25" grpId="0"/>
      <p:bldP spid="27"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avid\Desktop\Where challenge\Blank steve jobs and scree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16" y="-1"/>
            <a:ext cx="9149316" cy="5143979"/>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87040" y="3028950"/>
            <a:ext cx="980038" cy="69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10400" y="1285941"/>
            <a:ext cx="921653" cy="746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71946" y="3028950"/>
            <a:ext cx="933078" cy="6417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38500" y="2212428"/>
            <a:ext cx="904959" cy="719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218049" y="2258587"/>
            <a:ext cx="702586" cy="6729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077200" y="1285941"/>
            <a:ext cx="843981" cy="769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025455" y="1285941"/>
            <a:ext cx="815163" cy="856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11" name="Picture 15"/>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987040" y="3811055"/>
            <a:ext cx="950992" cy="640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12" name="Picture 16"/>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038500" y="1352550"/>
            <a:ext cx="928578" cy="815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13" name="Picture 17"/>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108515" y="1311327"/>
            <a:ext cx="921653" cy="857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14" name="Picture 18"/>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109537" y="1285941"/>
            <a:ext cx="721128" cy="9127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15" name="Picture 19"/>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108515" y="3722800"/>
            <a:ext cx="1066800" cy="816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ounded Rectangular Callout 2"/>
          <p:cNvSpPr/>
          <p:nvPr/>
        </p:nvSpPr>
        <p:spPr>
          <a:xfrm>
            <a:off x="156260" y="58575"/>
            <a:ext cx="6127555" cy="1179423"/>
          </a:xfrm>
          <a:prstGeom prst="wedgeRoundRectCallout">
            <a:avLst>
              <a:gd name="adj1" fmla="val -21539"/>
              <a:gd name="adj2" fmla="val 8094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Calibri" pitchFamily="34" charset="0"/>
            </a:endParaRPr>
          </a:p>
          <a:p>
            <a:pPr algn="ctr"/>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Calibri" pitchFamily="34" charset="0"/>
              </a:rPr>
              <a:t>As you can see here, the </a:t>
            </a:r>
            <a:r>
              <a:rPr lang="en-CA"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Calibri" pitchFamily="34" charset="0"/>
              </a:rPr>
              <a:t>iResources</a:t>
            </a:r>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Calibri" pitchFamily="34" charset="0"/>
              </a:rPr>
              <a:t> is made of almost completely non-renewable resources. All these resources are necessary for it to function but we are going to show you just a few very important ones.</a:t>
            </a:r>
            <a:endPar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Calibri" pitchFamily="34" charset="0"/>
            </a:endParaRPr>
          </a:p>
          <a:p>
            <a:pPr algn="ctr"/>
            <a:endParaRPr lang="en-CA" dirty="0"/>
          </a:p>
        </p:txBody>
      </p:sp>
      <p:graphicFrame>
        <p:nvGraphicFramePr>
          <p:cNvPr id="17" name="Table 16"/>
          <p:cNvGraphicFramePr>
            <a:graphicFrameLocks noGrp="1"/>
          </p:cNvGraphicFramePr>
          <p:nvPr>
            <p:extLst>
              <p:ext uri="{D42A27DB-BD31-4B8C-83A1-F6EECF244321}">
                <p14:modId xmlns:p14="http://schemas.microsoft.com/office/powerpoint/2010/main" xmlns="" val="703157682"/>
              </p:ext>
            </p:extLst>
          </p:nvPr>
        </p:nvGraphicFramePr>
        <p:xfrm>
          <a:off x="5498536" y="2399664"/>
          <a:ext cx="3282885" cy="2034540"/>
        </p:xfrm>
        <a:graphic>
          <a:graphicData uri="http://schemas.openxmlformats.org/drawingml/2006/table">
            <a:tbl>
              <a:tblPr firstRow="1" bandRow="1">
                <a:tableStyleId>{93296810-A885-4BE3-A3E7-6D5BEEA58F35}</a:tableStyleId>
              </a:tblPr>
              <a:tblGrid>
                <a:gridCol w="943830"/>
                <a:gridCol w="2339055"/>
              </a:tblGrid>
              <a:tr h="254285">
                <a:tc>
                  <a:txBody>
                    <a:bodyPr/>
                    <a:lstStyle/>
                    <a:p>
                      <a:r>
                        <a:rPr lang="en-CA" sz="1200" dirty="0" smtClean="0"/>
                        <a:t>Resource</a:t>
                      </a:r>
                      <a:endParaRPr lang="en-CA" sz="1200" dirty="0"/>
                    </a:p>
                  </a:txBody>
                  <a:tcPr/>
                </a:tc>
                <a:tc>
                  <a:txBody>
                    <a:bodyPr/>
                    <a:lstStyle/>
                    <a:p>
                      <a:r>
                        <a:rPr lang="en-CA" sz="1200" dirty="0" smtClean="0"/>
                        <a:t>Where is it Found in The iPod?</a:t>
                      </a:r>
                      <a:endParaRPr lang="en-CA" sz="1200" dirty="0"/>
                    </a:p>
                  </a:txBody>
                  <a:tcPr/>
                </a:tc>
              </a:tr>
              <a:tr h="233095">
                <a:tc>
                  <a:txBody>
                    <a:bodyPr/>
                    <a:lstStyle/>
                    <a:p>
                      <a:r>
                        <a:rPr lang="en-CA" sz="1050" dirty="0" smtClean="0"/>
                        <a:t>Plastic</a:t>
                      </a:r>
                    </a:p>
                  </a:txBody>
                  <a:tcPr/>
                </a:tc>
                <a:tc>
                  <a:txBody>
                    <a:bodyPr/>
                    <a:lstStyle/>
                    <a:p>
                      <a:r>
                        <a:rPr lang="en-CA" sz="1050" dirty="0" smtClean="0"/>
                        <a:t>Cables, Frame, Home Button, Camera</a:t>
                      </a:r>
                      <a:endParaRPr lang="en-CA" sz="1050" dirty="0"/>
                    </a:p>
                  </a:txBody>
                  <a:tcPr/>
                </a:tc>
              </a:tr>
              <a:tr h="233095">
                <a:tc>
                  <a:txBody>
                    <a:bodyPr/>
                    <a:lstStyle/>
                    <a:p>
                      <a:r>
                        <a:rPr lang="en-CA" sz="1050" dirty="0" smtClean="0"/>
                        <a:t>Gold</a:t>
                      </a:r>
                    </a:p>
                  </a:txBody>
                  <a:tcPr/>
                </a:tc>
                <a:tc>
                  <a:txBody>
                    <a:bodyPr/>
                    <a:lstStyle/>
                    <a:p>
                      <a:r>
                        <a:rPr lang="en-CA" sz="1050" dirty="0" smtClean="0"/>
                        <a:t>Logic Board (PCB), Flex</a:t>
                      </a:r>
                      <a:r>
                        <a:rPr lang="en-CA" sz="1050" baseline="0" dirty="0" smtClean="0"/>
                        <a:t> Cables</a:t>
                      </a:r>
                      <a:endParaRPr lang="en-CA" sz="1050" dirty="0"/>
                    </a:p>
                  </a:txBody>
                  <a:tcPr/>
                </a:tc>
              </a:tr>
              <a:tr h="233095">
                <a:tc>
                  <a:txBody>
                    <a:bodyPr/>
                    <a:lstStyle/>
                    <a:p>
                      <a:r>
                        <a:rPr lang="en-CA" sz="1050" dirty="0" smtClean="0"/>
                        <a:t>Glass</a:t>
                      </a:r>
                      <a:endParaRPr lang="en-CA" sz="1050" dirty="0"/>
                    </a:p>
                  </a:txBody>
                  <a:tcPr/>
                </a:tc>
                <a:tc>
                  <a:txBody>
                    <a:bodyPr/>
                    <a:lstStyle/>
                    <a:p>
                      <a:r>
                        <a:rPr lang="en-CA" sz="1050" dirty="0" smtClean="0"/>
                        <a:t>Touch Screen, LCD, Camera Lenses</a:t>
                      </a:r>
                    </a:p>
                  </a:txBody>
                  <a:tcPr/>
                </a:tc>
              </a:tr>
              <a:tr h="233095">
                <a:tc>
                  <a:txBody>
                    <a:bodyPr/>
                    <a:lstStyle/>
                    <a:p>
                      <a:r>
                        <a:rPr lang="en-CA" sz="1050" dirty="0" smtClean="0"/>
                        <a:t>Silicon</a:t>
                      </a:r>
                    </a:p>
                  </a:txBody>
                  <a:tcPr/>
                </a:tc>
                <a:tc>
                  <a:txBody>
                    <a:bodyPr/>
                    <a:lstStyle/>
                    <a:p>
                      <a:r>
                        <a:rPr lang="en-CA" sz="1050" dirty="0" smtClean="0"/>
                        <a:t>Logic Board (ICs)</a:t>
                      </a:r>
                      <a:r>
                        <a:rPr lang="en-CA" sz="1050" baseline="0" dirty="0" smtClean="0"/>
                        <a:t>, LCD</a:t>
                      </a:r>
                      <a:endParaRPr lang="en-CA" sz="1050" dirty="0"/>
                    </a:p>
                  </a:txBody>
                  <a:tcPr/>
                </a:tc>
              </a:tr>
              <a:tr h="233095">
                <a:tc>
                  <a:txBody>
                    <a:bodyPr/>
                    <a:lstStyle/>
                    <a:p>
                      <a:r>
                        <a:rPr lang="en-CA" sz="1050" dirty="0" smtClean="0"/>
                        <a:t>Copper</a:t>
                      </a:r>
                      <a:endParaRPr lang="en-CA" sz="1050" dirty="0"/>
                    </a:p>
                  </a:txBody>
                  <a:tcPr/>
                </a:tc>
                <a:tc>
                  <a:txBody>
                    <a:bodyPr/>
                    <a:lstStyle/>
                    <a:p>
                      <a:r>
                        <a:rPr lang="en-CA" sz="1050" dirty="0" smtClean="0"/>
                        <a:t>Logic Board</a:t>
                      </a:r>
                      <a:endParaRPr lang="en-CA" sz="1050" dirty="0"/>
                    </a:p>
                  </a:txBody>
                  <a:tcPr/>
                </a:tc>
              </a:tr>
              <a:tr h="233095">
                <a:tc>
                  <a:txBody>
                    <a:bodyPr/>
                    <a:lstStyle/>
                    <a:p>
                      <a:r>
                        <a:rPr lang="en-CA" sz="1050" dirty="0" smtClean="0"/>
                        <a:t>Aluminum</a:t>
                      </a:r>
                      <a:endParaRPr lang="en-CA" sz="1050" dirty="0"/>
                    </a:p>
                  </a:txBody>
                  <a:tcPr/>
                </a:tc>
                <a:tc>
                  <a:txBody>
                    <a:bodyPr/>
                    <a:lstStyle/>
                    <a:p>
                      <a:r>
                        <a:rPr lang="en-CA" sz="1050" dirty="0" smtClean="0"/>
                        <a:t>Back Housing, LCD Cover</a:t>
                      </a:r>
                      <a:endParaRPr lang="en-CA" sz="1050" dirty="0"/>
                    </a:p>
                  </a:txBody>
                  <a:tcPr/>
                </a:tc>
              </a:tr>
              <a:tr h="233095">
                <a:tc>
                  <a:txBody>
                    <a:bodyPr/>
                    <a:lstStyle/>
                    <a:p>
                      <a:r>
                        <a:rPr lang="en-CA" sz="1050" dirty="0" smtClean="0"/>
                        <a:t>Lithium</a:t>
                      </a:r>
                      <a:r>
                        <a:rPr lang="en-CA" sz="1050" baseline="0" dirty="0" smtClean="0"/>
                        <a:t>-ion</a:t>
                      </a:r>
                      <a:endParaRPr lang="en-CA" sz="1050" dirty="0"/>
                    </a:p>
                  </a:txBody>
                  <a:tcPr/>
                </a:tc>
                <a:tc>
                  <a:txBody>
                    <a:bodyPr/>
                    <a:lstStyle/>
                    <a:p>
                      <a:r>
                        <a:rPr lang="en-CA" sz="1050" dirty="0" smtClean="0"/>
                        <a:t>Battery</a:t>
                      </a:r>
                      <a:endParaRPr lang="en-CA" sz="1050" dirty="0"/>
                    </a:p>
                  </a:txBody>
                  <a:tcPr/>
                </a:tc>
              </a:tr>
            </a:tbl>
          </a:graphicData>
        </a:graphic>
      </p:graphicFrame>
    </p:spTree>
    <p:extLst>
      <p:ext uri="{BB962C8B-B14F-4D97-AF65-F5344CB8AC3E}">
        <p14:creationId xmlns:p14="http://schemas.microsoft.com/office/powerpoint/2010/main" xmlns="" val="2537953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avid\Desktop\Where challenge\Blank scree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4" y="0"/>
            <a:ext cx="9223744"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666403" y="-5794"/>
            <a:ext cx="1883849"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dirty="0" smtClean="0">
                <a:ln w="11430"/>
                <a:solidFill>
                  <a:srgbClr val="FFC000"/>
                </a:solidFill>
                <a:effectLst>
                  <a:outerShdw blurRad="50800" dist="39000" dir="5460000" algn="tl">
                    <a:srgbClr val="000000">
                      <a:alpha val="38000"/>
                    </a:srgbClr>
                  </a:outerShdw>
                </a:effectLst>
              </a:rPr>
              <a:t>Gold!</a:t>
            </a:r>
            <a:endParaRPr lang="en-US" sz="6000" b="1" cap="none" spc="0" dirty="0">
              <a:ln w="11430"/>
              <a:solidFill>
                <a:srgbClr val="FFC000"/>
              </a:solidFill>
              <a:effectLst>
                <a:outerShdw blurRad="50800" dist="39000" dir="5460000" algn="tl">
                  <a:srgbClr val="000000">
                    <a:alpha val="38000"/>
                  </a:srgbClr>
                </a:outerShdw>
              </a:effectLst>
            </a:endParaRPr>
          </a:p>
        </p:txBody>
      </p:sp>
      <p:sp>
        <p:nvSpPr>
          <p:cNvPr id="3" name="TextBox 2"/>
          <p:cNvSpPr txBox="1"/>
          <p:nvPr/>
        </p:nvSpPr>
        <p:spPr>
          <a:xfrm>
            <a:off x="0" y="825203"/>
            <a:ext cx="9220199" cy="923330"/>
          </a:xfrm>
          <a:prstGeom prst="rect">
            <a:avLst/>
          </a:prstGeom>
          <a:noFill/>
        </p:spPr>
        <p:txBody>
          <a:bodyPr wrap="square" rtlCol="0">
            <a:spAutoFit/>
          </a:bodyPr>
          <a:lstStyle/>
          <a:p>
            <a:r>
              <a:rPr lang="en-CA" dirty="0" smtClean="0">
                <a:solidFill>
                  <a:schemeClr val="bg1"/>
                </a:solidFill>
              </a:rPr>
              <a:t>Gold is a very important resource in the </a:t>
            </a:r>
            <a:r>
              <a:rPr lang="en-CA" dirty="0" err="1" smtClean="0">
                <a:solidFill>
                  <a:schemeClr val="bg1"/>
                </a:solidFill>
              </a:rPr>
              <a:t>iResources</a:t>
            </a:r>
            <a:r>
              <a:rPr lang="en-CA" dirty="0" smtClean="0">
                <a:solidFill>
                  <a:schemeClr val="bg1"/>
                </a:solidFill>
              </a:rPr>
              <a:t>. Gold is used on the leads of components like the CPU because gold is an excellent conductor which allows for faster processing and overall, a faster device!</a:t>
            </a:r>
            <a:endParaRPr lang="en-CA" dirty="0">
              <a:solidFill>
                <a:schemeClr val="bg1"/>
              </a:solidFill>
            </a:endParaRPr>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439" y="2495550"/>
            <a:ext cx="2500362" cy="1757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09970" y="2510170"/>
            <a:ext cx="2610230" cy="1693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2657240" y="2255788"/>
            <a:ext cx="3937697" cy="2308324"/>
          </a:xfrm>
          <a:prstGeom prst="rect">
            <a:avLst/>
          </a:prstGeom>
          <a:noFill/>
        </p:spPr>
        <p:txBody>
          <a:bodyPr wrap="square" rtlCol="0">
            <a:spAutoFit/>
          </a:bodyPr>
          <a:lstStyle/>
          <a:p>
            <a:r>
              <a:rPr lang="en-CA" dirty="0" smtClean="0">
                <a:solidFill>
                  <a:schemeClr val="bg1"/>
                </a:solidFill>
              </a:rPr>
              <a:t>Gold is mined in open pit mines all over the word and is recovered in the form of nuggets, grains and flakes. After the gold is mined, it is shipped to a factory to get smelted. Smelting is a process of melting the gold and removing any impurities which leaves just the pure gold.</a:t>
            </a:r>
            <a:endParaRPr lang="en-CA" dirty="0">
              <a:solidFill>
                <a:schemeClr val="bg1"/>
              </a:solidFill>
            </a:endParaRPr>
          </a:p>
        </p:txBody>
      </p:sp>
    </p:spTree>
    <p:extLst>
      <p:ext uri="{BB962C8B-B14F-4D97-AF65-F5344CB8AC3E}">
        <p14:creationId xmlns:p14="http://schemas.microsoft.com/office/powerpoint/2010/main" xmlns="" val="173143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David\Desktop\Where challenge\Blank scree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220201" cy="51435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66789" y="1502568"/>
            <a:ext cx="4875468" cy="2138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0251" y="285750"/>
            <a:ext cx="9110330" cy="923330"/>
          </a:xfrm>
          <a:prstGeom prst="rect">
            <a:avLst/>
          </a:prstGeom>
          <a:noFill/>
        </p:spPr>
        <p:txBody>
          <a:bodyPr wrap="square" rtlCol="0">
            <a:spAutoFit/>
          </a:bodyPr>
          <a:lstStyle/>
          <a:p>
            <a:r>
              <a:rPr lang="en-CA" dirty="0" smtClean="0">
                <a:solidFill>
                  <a:schemeClr val="bg1"/>
                </a:solidFill>
              </a:rPr>
              <a:t>Gold is found in many countries around the world but the largest producer is South Africa leading in at 393.2 Tonnes in 2005. Some other large producers include Australia, the U.S.A. and China. Gold is</a:t>
            </a:r>
            <a:r>
              <a:rPr lang="en-CA" dirty="0">
                <a:solidFill>
                  <a:schemeClr val="bg1"/>
                </a:solidFill>
              </a:rPr>
              <a:t> </a:t>
            </a:r>
            <a:r>
              <a:rPr lang="en-CA" dirty="0" smtClean="0">
                <a:solidFill>
                  <a:schemeClr val="bg1"/>
                </a:solidFill>
              </a:rPr>
              <a:t>also found in Canada with 118.5 Tonnes produced in 2005</a:t>
            </a:r>
            <a:endParaRPr lang="en-CA" dirty="0">
              <a:solidFill>
                <a:schemeClr val="bg1"/>
              </a:solidFill>
            </a:endParaRPr>
          </a:p>
        </p:txBody>
      </p:sp>
      <p:pic>
        <p:nvPicPr>
          <p:cNvPr id="16"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9965" y="4366453"/>
            <a:ext cx="114300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460548" y="4333116"/>
            <a:ext cx="11430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20733" y="4285491"/>
            <a:ext cx="1143000"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1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895643" y="4314308"/>
            <a:ext cx="11430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TextBox 19"/>
          <p:cNvSpPr txBox="1"/>
          <p:nvPr/>
        </p:nvSpPr>
        <p:spPr>
          <a:xfrm>
            <a:off x="1222965" y="4367450"/>
            <a:ext cx="1237583" cy="523220"/>
          </a:xfrm>
          <a:prstGeom prst="rect">
            <a:avLst/>
          </a:prstGeom>
          <a:noFill/>
        </p:spPr>
        <p:txBody>
          <a:bodyPr wrap="none" rtlCol="0">
            <a:spAutoFit/>
          </a:bodyPr>
          <a:lstStyle/>
          <a:p>
            <a:r>
              <a:rPr lang="en-CA" sz="1400" dirty="0" smtClean="0"/>
              <a:t>South Africa</a:t>
            </a:r>
          </a:p>
          <a:p>
            <a:r>
              <a:rPr lang="en-CA" sz="1400" dirty="0" smtClean="0"/>
              <a:t>393.2 Tonnes</a:t>
            </a:r>
            <a:endParaRPr lang="en-CA" sz="1400" dirty="0"/>
          </a:p>
        </p:txBody>
      </p:sp>
      <p:sp>
        <p:nvSpPr>
          <p:cNvPr id="21" name="TextBox 20"/>
          <p:cNvSpPr txBox="1"/>
          <p:nvPr/>
        </p:nvSpPr>
        <p:spPr>
          <a:xfrm>
            <a:off x="3603548" y="4333116"/>
            <a:ext cx="845424" cy="738664"/>
          </a:xfrm>
          <a:prstGeom prst="rect">
            <a:avLst/>
          </a:prstGeom>
          <a:noFill/>
        </p:spPr>
        <p:txBody>
          <a:bodyPr wrap="none" rtlCol="0">
            <a:spAutoFit/>
          </a:bodyPr>
          <a:lstStyle/>
          <a:p>
            <a:r>
              <a:rPr lang="en-CA" sz="1400" dirty="0" smtClean="0"/>
              <a:t>Australia</a:t>
            </a:r>
          </a:p>
          <a:p>
            <a:r>
              <a:rPr lang="en-CA" sz="1400" dirty="0" smtClean="0"/>
              <a:t>262.9 </a:t>
            </a:r>
          </a:p>
          <a:p>
            <a:r>
              <a:rPr lang="en-CA" sz="1400" dirty="0" smtClean="0"/>
              <a:t>Tonnes</a:t>
            </a:r>
            <a:endParaRPr lang="en-CA" sz="1400" dirty="0"/>
          </a:p>
        </p:txBody>
      </p:sp>
      <p:sp>
        <p:nvSpPr>
          <p:cNvPr id="22" name="TextBox 21"/>
          <p:cNvSpPr txBox="1"/>
          <p:nvPr/>
        </p:nvSpPr>
        <p:spPr>
          <a:xfrm>
            <a:off x="5737151" y="4383336"/>
            <a:ext cx="1229376" cy="523220"/>
          </a:xfrm>
          <a:prstGeom prst="rect">
            <a:avLst/>
          </a:prstGeom>
          <a:noFill/>
        </p:spPr>
        <p:txBody>
          <a:bodyPr wrap="none" rtlCol="0">
            <a:spAutoFit/>
          </a:bodyPr>
          <a:lstStyle/>
          <a:p>
            <a:r>
              <a:rPr lang="en-CA" sz="1400" dirty="0" smtClean="0"/>
              <a:t>U.S.A.</a:t>
            </a:r>
          </a:p>
          <a:p>
            <a:r>
              <a:rPr lang="en-CA" sz="1400" dirty="0" smtClean="0"/>
              <a:t>261.7 Tonnes</a:t>
            </a:r>
            <a:endParaRPr lang="en-CA" sz="1400" dirty="0"/>
          </a:p>
        </p:txBody>
      </p:sp>
      <p:sp>
        <p:nvSpPr>
          <p:cNvPr id="23" name="TextBox 22"/>
          <p:cNvSpPr txBox="1"/>
          <p:nvPr/>
        </p:nvSpPr>
        <p:spPr>
          <a:xfrm>
            <a:off x="7947874" y="4314308"/>
            <a:ext cx="1222707" cy="523220"/>
          </a:xfrm>
          <a:prstGeom prst="rect">
            <a:avLst/>
          </a:prstGeom>
          <a:noFill/>
        </p:spPr>
        <p:txBody>
          <a:bodyPr wrap="none" rtlCol="0">
            <a:spAutoFit/>
          </a:bodyPr>
          <a:lstStyle/>
          <a:p>
            <a:r>
              <a:rPr lang="en-CA" sz="1400" dirty="0" smtClean="0"/>
              <a:t>China</a:t>
            </a:r>
          </a:p>
          <a:p>
            <a:r>
              <a:rPr lang="en-CA" sz="1400" dirty="0" smtClean="0"/>
              <a:t>224.1 Tonnes</a:t>
            </a:r>
            <a:endParaRPr lang="en-CA" sz="1400" dirty="0"/>
          </a:p>
        </p:txBody>
      </p:sp>
    </p:spTree>
    <p:extLst>
      <p:ext uri="{BB962C8B-B14F-4D97-AF65-F5344CB8AC3E}">
        <p14:creationId xmlns:p14="http://schemas.microsoft.com/office/powerpoint/2010/main" xmlns="" val="117860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800" decel="100000"/>
                                        <p:tgtEl>
                                          <p:spTgt spid="5"/>
                                        </p:tgtEl>
                                      </p:cBhvr>
                                    </p:animEffect>
                                    <p:anim calcmode="lin" valueType="num">
                                      <p:cBhvr>
                                        <p:cTn id="13" dur="800" decel="100000" fill="hold"/>
                                        <p:tgtEl>
                                          <p:spTgt spid="5"/>
                                        </p:tgtEl>
                                        <p:attrNameLst>
                                          <p:attrName>style.rotation</p:attrName>
                                        </p:attrNameLst>
                                      </p:cBhvr>
                                      <p:tavLst>
                                        <p:tav tm="0">
                                          <p:val>
                                            <p:fltVal val="-90"/>
                                          </p:val>
                                        </p:tav>
                                        <p:tav tm="100000">
                                          <p:val>
                                            <p:fltVal val="0"/>
                                          </p:val>
                                        </p:tav>
                                      </p:tavLst>
                                    </p:anim>
                                    <p:anim calcmode="lin" valueType="num">
                                      <p:cBhvr>
                                        <p:cTn id="14" dur="800" decel="100000" fill="hold"/>
                                        <p:tgtEl>
                                          <p:spTgt spid="5"/>
                                        </p:tgtEl>
                                        <p:attrNameLst>
                                          <p:attrName>ppt_x</p:attrName>
                                        </p:attrNameLst>
                                      </p:cBhvr>
                                      <p:tavLst>
                                        <p:tav tm="0">
                                          <p:val>
                                            <p:strVal val="#ppt_x+0.4"/>
                                          </p:val>
                                        </p:tav>
                                        <p:tav tm="100000">
                                          <p:val>
                                            <p:strVal val="#ppt_x-0.05"/>
                                          </p:val>
                                        </p:tav>
                                      </p:tavLst>
                                    </p:anim>
                                    <p:anim calcmode="lin" valueType="num">
                                      <p:cBhvr>
                                        <p:cTn id="15" dur="800" decel="100000" fill="hold"/>
                                        <p:tgtEl>
                                          <p:spTgt spid="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 calcmode="lin" valueType="num">
                                      <p:cBhvr>
                                        <p:cTn id="24" dur="1000" fill="hold"/>
                                        <p:tgtEl>
                                          <p:spTgt spid="16"/>
                                        </p:tgtEl>
                                        <p:attrNameLst>
                                          <p:attrName>style.rotation</p:attrName>
                                        </p:attrNameLst>
                                      </p:cBhvr>
                                      <p:tavLst>
                                        <p:tav tm="0">
                                          <p:val>
                                            <p:fltVal val="90"/>
                                          </p:val>
                                        </p:tav>
                                        <p:tav tm="100000">
                                          <p:val>
                                            <p:fltVal val="0"/>
                                          </p:val>
                                        </p:tav>
                                      </p:tavLst>
                                    </p:anim>
                                    <p:animEffect transition="in" filter="fade">
                                      <p:cBhvr>
                                        <p:cTn id="25" dur="1000"/>
                                        <p:tgtEl>
                                          <p:spTgt spid="16"/>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fltVal val="0"/>
                                          </p:val>
                                        </p:tav>
                                        <p:tav tm="100000">
                                          <p:val>
                                            <p:strVal val="#ppt_w"/>
                                          </p:val>
                                        </p:tav>
                                      </p:tavLst>
                                    </p:anim>
                                    <p:anim calcmode="lin" valueType="num">
                                      <p:cBhvr>
                                        <p:cTn id="29" dur="1000" fill="hold"/>
                                        <p:tgtEl>
                                          <p:spTgt spid="20"/>
                                        </p:tgtEl>
                                        <p:attrNameLst>
                                          <p:attrName>ppt_h</p:attrName>
                                        </p:attrNameLst>
                                      </p:cBhvr>
                                      <p:tavLst>
                                        <p:tav tm="0">
                                          <p:val>
                                            <p:fltVal val="0"/>
                                          </p:val>
                                        </p:tav>
                                        <p:tav tm="100000">
                                          <p:val>
                                            <p:strVal val="#ppt_h"/>
                                          </p:val>
                                        </p:tav>
                                      </p:tavLst>
                                    </p:anim>
                                    <p:anim calcmode="lin" valueType="num">
                                      <p:cBhvr>
                                        <p:cTn id="30" dur="1000" fill="hold"/>
                                        <p:tgtEl>
                                          <p:spTgt spid="20"/>
                                        </p:tgtEl>
                                        <p:attrNameLst>
                                          <p:attrName>style.rotation</p:attrName>
                                        </p:attrNameLst>
                                      </p:cBhvr>
                                      <p:tavLst>
                                        <p:tav tm="0">
                                          <p:val>
                                            <p:fltVal val="90"/>
                                          </p:val>
                                        </p:tav>
                                        <p:tav tm="100000">
                                          <p:val>
                                            <p:fltVal val="0"/>
                                          </p:val>
                                        </p:tav>
                                      </p:tavLst>
                                    </p:anim>
                                    <p:animEffect transition="in" filter="fade">
                                      <p:cBhvr>
                                        <p:cTn id="31" dur="1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1000" fill="hold"/>
                                        <p:tgtEl>
                                          <p:spTgt spid="19"/>
                                        </p:tgtEl>
                                        <p:attrNameLst>
                                          <p:attrName>ppt_w</p:attrName>
                                        </p:attrNameLst>
                                      </p:cBhvr>
                                      <p:tavLst>
                                        <p:tav tm="0">
                                          <p:val>
                                            <p:strVal val="#ppt_w*0.70"/>
                                          </p:val>
                                        </p:tav>
                                        <p:tav tm="100000">
                                          <p:val>
                                            <p:strVal val="#ppt_w"/>
                                          </p:val>
                                        </p:tav>
                                      </p:tavLst>
                                    </p:anim>
                                    <p:anim calcmode="lin" valueType="num">
                                      <p:cBhvr>
                                        <p:cTn id="61" dur="1000" fill="hold"/>
                                        <p:tgtEl>
                                          <p:spTgt spid="19"/>
                                        </p:tgtEl>
                                        <p:attrNameLst>
                                          <p:attrName>ppt_h</p:attrName>
                                        </p:attrNameLst>
                                      </p:cBhvr>
                                      <p:tavLst>
                                        <p:tav tm="0">
                                          <p:val>
                                            <p:strVal val="#ppt_h"/>
                                          </p:val>
                                        </p:tav>
                                        <p:tav tm="100000">
                                          <p:val>
                                            <p:strVal val="#ppt_h"/>
                                          </p:val>
                                        </p:tav>
                                      </p:tavLst>
                                    </p:anim>
                                    <p:animEffect transition="in" filter="fade">
                                      <p:cBhvr>
                                        <p:cTn id="62" dur="1000"/>
                                        <p:tgtEl>
                                          <p:spTgt spid="19"/>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000" fill="hold"/>
                                        <p:tgtEl>
                                          <p:spTgt spid="23"/>
                                        </p:tgtEl>
                                        <p:attrNameLst>
                                          <p:attrName>ppt_w</p:attrName>
                                        </p:attrNameLst>
                                      </p:cBhvr>
                                      <p:tavLst>
                                        <p:tav tm="0">
                                          <p:val>
                                            <p:strVal val="#ppt_w*0.70"/>
                                          </p:val>
                                        </p:tav>
                                        <p:tav tm="100000">
                                          <p:val>
                                            <p:strVal val="#ppt_w"/>
                                          </p:val>
                                        </p:tav>
                                      </p:tavLst>
                                    </p:anim>
                                    <p:anim calcmode="lin" valueType="num">
                                      <p:cBhvr>
                                        <p:cTn id="66" dur="1000" fill="hold"/>
                                        <p:tgtEl>
                                          <p:spTgt spid="23"/>
                                        </p:tgtEl>
                                        <p:attrNameLst>
                                          <p:attrName>ppt_h</p:attrName>
                                        </p:attrNameLst>
                                      </p:cBhvr>
                                      <p:tavLst>
                                        <p:tav tm="0">
                                          <p:val>
                                            <p:strVal val="#ppt_h"/>
                                          </p:val>
                                        </p:tav>
                                        <p:tav tm="100000">
                                          <p:val>
                                            <p:strVal val="#ppt_h"/>
                                          </p:val>
                                        </p:tav>
                                      </p:tavLst>
                                    </p:anim>
                                    <p:animEffect transition="in" filter="fade">
                                      <p:cBhvr>
                                        <p:cTn id="6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1" grpId="0"/>
      <p:bldP spid="22" grpId="0"/>
      <p:bldP spid="2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1198</TotalTime>
  <Words>1171</Words>
  <Application>Microsoft Office PowerPoint</Application>
  <PresentationFormat>On-screen Show (16:9)</PresentationFormat>
  <Paragraphs>160</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Angles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Bonnie</cp:lastModifiedBy>
  <cp:revision>87</cp:revision>
  <dcterms:created xsi:type="dcterms:W3CDTF">2012-02-19T18:36:12Z</dcterms:created>
  <dcterms:modified xsi:type="dcterms:W3CDTF">2012-02-28T17:40:52Z</dcterms:modified>
</cp:coreProperties>
</file>