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6" r:id="rId3"/>
    <p:sldId id="265" r:id="rId4"/>
    <p:sldId id="264" r:id="rId5"/>
    <p:sldId id="263" r:id="rId6"/>
    <p:sldId id="262" r:id="rId7"/>
    <p:sldId id="261" r:id="rId8"/>
    <p:sldId id="260" r:id="rId9"/>
    <p:sldId id="259" r:id="rId10"/>
    <p:sldId id="258" r:id="rId11"/>
    <p:sldId id="267" r:id="rId12"/>
    <p:sldId id="268" r:id="rId13"/>
    <p:sldId id="272" r:id="rId14"/>
    <p:sldId id="273" r:id="rId15"/>
    <p:sldId id="269" r:id="rId16"/>
    <p:sldId id="270" r:id="rId17"/>
    <p:sldId id="271" r:id="rId1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3D457-5E83-4C54-92D1-5E8F214CCB6A}" type="datetimeFigureOut">
              <a:rPr lang="en-CA" smtClean="0"/>
              <a:pPr/>
              <a:t>24/02/2012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9B8A4-25BA-43E3-896E-1B4CC86A0DD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104D4-745E-424C-9F51-4BFFCCBFB555}" type="datetimeFigureOut">
              <a:rPr lang="en-CA" smtClean="0"/>
              <a:pPr/>
              <a:t>24/02/2012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E3711AC-D26E-4D72-BCF1-CF59A2CD1132}"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104D4-745E-424C-9F51-4BFFCCBFB555}" type="datetimeFigureOut">
              <a:rPr lang="en-CA" smtClean="0"/>
              <a:pPr/>
              <a:t>24/02/2012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711AC-D26E-4D72-BCF1-CF59A2CD1132}"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mii.org/pdfs/every/pencil.pdf" TargetMode="External"/><Relationship Id="rId13" Type="http://schemas.openxmlformats.org/officeDocument/2006/relationships/hyperlink" Target="http://www.amcolspecialtyminerals.com/IndustrialAndHousehold.aspx" TargetMode="External"/><Relationship Id="rId18" Type="http://schemas.openxmlformats.org/officeDocument/2006/relationships/hyperlink" Target="http://www.mastergardenproducts.com/incense_cedar.htm" TargetMode="External"/><Relationship Id="rId26" Type="http://schemas.openxmlformats.org/officeDocument/2006/relationships/hyperlink" Target="http://www.ehow.com/print/facts_6878375_pumice-rocks-found_.html" TargetMode="External"/><Relationship Id="rId39" Type="http://schemas.openxmlformats.org/officeDocument/2006/relationships/hyperlink" Target="http://upload.wikimedia.org/wikipedia/commons/thumb/4/44/Sulfur-sample.jpg/250px-Sulfur-sample.jpg" TargetMode="External"/><Relationship Id="rId3" Type="http://schemas.openxmlformats.org/officeDocument/2006/relationships/hyperlink" Target="http://www.pencilpages.com/misc/faq.htm" TargetMode="External"/><Relationship Id="rId21" Type="http://schemas.openxmlformats.org/officeDocument/2006/relationships/hyperlink" Target="http://howisitmade.org/how-is-rubber-made/" TargetMode="External"/><Relationship Id="rId34" Type="http://schemas.openxmlformats.org/officeDocument/2006/relationships/hyperlink" Target="http://worldforestindustries.com/wp-content/uploads/2010/03/log-deck.jpg" TargetMode="External"/><Relationship Id="rId7" Type="http://schemas.openxmlformats.org/officeDocument/2006/relationships/hyperlink" Target="http://pubs.acs.org/cen/whatstuff/stuff/7942sci4.html" TargetMode="External"/><Relationship Id="rId12" Type="http://schemas.openxmlformats.org/officeDocument/2006/relationships/hyperlink" Target="http://www.mapsofworld.com/minerals/world-aluminium-producers.html" TargetMode="External"/><Relationship Id="rId17" Type="http://schemas.openxmlformats.org/officeDocument/2006/relationships/hyperlink" Target="http://www.pencils.com/incense-cedar" TargetMode="External"/><Relationship Id="rId25" Type="http://schemas.openxmlformats.org/officeDocument/2006/relationships/hyperlink" Target="http://www.mii.org/minerals/photopumice.html" TargetMode="External"/><Relationship Id="rId33" Type="http://schemas.openxmlformats.org/officeDocument/2006/relationships/hyperlink" Target="http://homepage.mac.com/patholleran/ParkVision/KingsCanyon/KC-56.jpg" TargetMode="External"/><Relationship Id="rId38" Type="http://schemas.openxmlformats.org/officeDocument/2006/relationships/hyperlink" Target="https://myorganicchemistry.wikispaces.com/file/view/rubber.jpg/146885507/rubber.jpg" TargetMode="External"/><Relationship Id="rId2" Type="http://schemas.openxmlformats.org/officeDocument/2006/relationships/image" Target="../media/image1.jpeg"/><Relationship Id="rId16" Type="http://schemas.openxmlformats.org/officeDocument/2006/relationships/hyperlink" Target="http://www.mii.org/minerals/photoal.html" TargetMode="External"/><Relationship Id="rId20" Type="http://schemas.openxmlformats.org/officeDocument/2006/relationships/hyperlink" Target="http://www.whyzz.com/how-is-rubber-made" TargetMode="External"/><Relationship Id="rId29" Type="http://schemas.openxmlformats.org/officeDocument/2006/relationships/hyperlink" Target="http://www.sciencephoto.com/image/112175/530wm/C0047964-Graphite-SPL.jpg" TargetMode="External"/><Relationship Id="rId1" Type="http://schemas.openxmlformats.org/officeDocument/2006/relationships/slideLayout" Target="../slideLayouts/slideLayout7.xml"/><Relationship Id="rId6" Type="http://schemas.openxmlformats.org/officeDocument/2006/relationships/hyperlink" Target="http://www.pencils.net/facts.cfm" TargetMode="External"/><Relationship Id="rId11" Type="http://schemas.openxmlformats.org/officeDocument/2006/relationships/hyperlink" Target="http://www.mapsofworld.com/minerals/world-graphite-producers.html" TargetMode="External"/><Relationship Id="rId24" Type="http://schemas.openxmlformats.org/officeDocument/2006/relationships/hyperlink" Target="http://www.mapsofworld.com/minerals/world-sulphur-producers.html" TargetMode="External"/><Relationship Id="rId32" Type="http://schemas.openxmlformats.org/officeDocument/2006/relationships/hyperlink" Target="http://www.mastergardenproducts.com/incensetree.jpg" TargetMode="External"/><Relationship Id="rId37" Type="http://schemas.openxmlformats.org/officeDocument/2006/relationships/hyperlink" Target="http://www.hillagility.com/images/manufacturing/aluminum_1391.jpg" TargetMode="External"/><Relationship Id="rId40" Type="http://schemas.openxmlformats.org/officeDocument/2006/relationships/hyperlink" Target="http://1.bp.blogspot.com/_9g1Ege5PHsE/TVFhBZEiLQI/AAAAAAAAD88/3rujioqODiw/s1600/pumice-rock.jpg" TargetMode="External"/><Relationship Id="rId5" Type="http://schemas.openxmlformats.org/officeDocument/2006/relationships/hyperlink" Target="http://science.howstuffworks.com/aluminum2.htm" TargetMode="External"/><Relationship Id="rId15" Type="http://schemas.openxmlformats.org/officeDocument/2006/relationships/hyperlink" Target="http://www.wisegeek.com/what-is-aluminum.htm" TargetMode="External"/><Relationship Id="rId23" Type="http://schemas.openxmlformats.org/officeDocument/2006/relationships/hyperlink" Target="http://wiki.answers.com/Q/What_is_sulfur" TargetMode="External"/><Relationship Id="rId28" Type="http://schemas.openxmlformats.org/officeDocument/2006/relationships/hyperlink" Target="http://1001christianclipart.com/downloads/simple/paper-note-with-clipper.jpg" TargetMode="External"/><Relationship Id="rId36" Type="http://schemas.openxmlformats.org/officeDocument/2006/relationships/hyperlink" Target="http://img.tradeindia.com/fp/1/403/884.jpg" TargetMode="External"/><Relationship Id="rId10" Type="http://schemas.openxmlformats.org/officeDocument/2006/relationships/hyperlink" Target="http://answers.ask.com/Science/Chemistry/where_is_graphite_found" TargetMode="External"/><Relationship Id="rId19" Type="http://schemas.openxmlformats.org/officeDocument/2006/relationships/hyperlink" Target="http://www.ehow.com/info_8489139_erasers-made-out.html" TargetMode="External"/><Relationship Id="rId31" Type="http://schemas.openxmlformats.org/officeDocument/2006/relationships/hyperlink" Target="http://www.map-menu.com/world-map-896.jpg" TargetMode="External"/><Relationship Id="rId4" Type="http://schemas.openxmlformats.org/officeDocument/2006/relationships/hyperlink" Target="http://library.thinkquest.org/05aug/00461/graphite.htm" TargetMode="External"/><Relationship Id="rId9" Type="http://schemas.openxmlformats.org/officeDocument/2006/relationships/hyperlink" Target="http://geology.about.com/od/minerals/ig/minpicelements/minpicgraphite.htm" TargetMode="External"/><Relationship Id="rId14" Type="http://schemas.openxmlformats.org/officeDocument/2006/relationships/hyperlink" Target="http://en.wikipedia.org/wiki/List_of_countries_by_bentonite_production" TargetMode="External"/><Relationship Id="rId22" Type="http://schemas.openxmlformats.org/officeDocument/2006/relationships/hyperlink" Target="http://www.top5ofanything.com/index.php?h=7738a992" TargetMode="External"/><Relationship Id="rId27" Type="http://schemas.openxmlformats.org/officeDocument/2006/relationships/hyperlink" Target="http://simple.wikipedia.org/wiki/Vegetable_oil" TargetMode="External"/><Relationship Id="rId30" Type="http://schemas.openxmlformats.org/officeDocument/2006/relationships/hyperlink" Target="http://img.hisupplier.com/var/userImages/old/ugchina/ugchina$74153930.jpg" TargetMode="External"/><Relationship Id="rId35" Type="http://schemas.openxmlformats.org/officeDocument/2006/relationships/hyperlink" Target="http://pubs.usgs.gov/of/2005/1305/images/west_cover_graphic_final.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1184601" y="1988840"/>
            <a:ext cx="6774803"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What’s in a Pencil?</a:t>
            </a:r>
            <a:endParaRPr lang="en-US" sz="66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5" name="TextBox 4"/>
          <p:cNvSpPr txBox="1"/>
          <p:nvPr/>
        </p:nvSpPr>
        <p:spPr>
          <a:xfrm>
            <a:off x="2555776" y="3356992"/>
            <a:ext cx="4032448" cy="1077218"/>
          </a:xfrm>
          <a:prstGeom prst="rect">
            <a:avLst/>
          </a:prstGeom>
          <a:noFill/>
        </p:spPr>
        <p:txBody>
          <a:bodyPr wrap="square" rtlCol="0">
            <a:spAutoFit/>
          </a:bodyPr>
          <a:lstStyle/>
          <a:p>
            <a:pPr algn="ctr"/>
            <a:r>
              <a:rPr lang="en-CA" sz="3200" b="1" dirty="0" smtClean="0"/>
              <a:t>Where Contest 2012</a:t>
            </a:r>
          </a:p>
          <a:p>
            <a:pPr algn="ctr"/>
            <a:r>
              <a:rPr lang="en-CA" sz="3200" b="1" dirty="0" smtClean="0"/>
              <a:t>By: Hailey Zanth</a:t>
            </a:r>
            <a:endParaRPr lang="en-CA" sz="3200" b="1" dirty="0"/>
          </a:p>
        </p:txBody>
      </p:sp>
      <p:pic>
        <p:nvPicPr>
          <p:cNvPr id="1026" name="Picture 2" descr="C:\Users\Hailey\AppData\Local\Microsoft\Windows\Temporary Internet Files\Content.IE5\C5D3GJX5\MC900384132[1].wmf"/>
          <p:cNvPicPr>
            <a:picLocks noChangeAspect="1" noChangeArrowheads="1"/>
          </p:cNvPicPr>
          <p:nvPr/>
        </p:nvPicPr>
        <p:blipFill>
          <a:blip r:embed="rId3" cstate="print"/>
          <a:srcRect/>
          <a:stretch>
            <a:fillRect/>
          </a:stretch>
        </p:blipFill>
        <p:spPr bwMode="auto">
          <a:xfrm rot="415094">
            <a:off x="415634" y="3483312"/>
            <a:ext cx="2201534" cy="3253944"/>
          </a:xfrm>
          <a:prstGeom prst="rect">
            <a:avLst/>
          </a:prstGeom>
          <a:noFill/>
        </p:spPr>
      </p:pic>
      <p:pic>
        <p:nvPicPr>
          <p:cNvPr id="1027" name="Picture 3" descr="C:\Users\Hailey\AppData\Local\Microsoft\Windows\Temporary Internet Files\Content.IE5\C5D3GJX5\MC900391022[1].wmf"/>
          <p:cNvPicPr>
            <a:picLocks noChangeAspect="1" noChangeArrowheads="1"/>
          </p:cNvPicPr>
          <p:nvPr/>
        </p:nvPicPr>
        <p:blipFill>
          <a:blip r:embed="rId4" cstate="print"/>
          <a:srcRect/>
          <a:stretch>
            <a:fillRect/>
          </a:stretch>
        </p:blipFill>
        <p:spPr bwMode="auto">
          <a:xfrm rot="2345061">
            <a:off x="6498681" y="3065124"/>
            <a:ext cx="2088232" cy="2056158"/>
          </a:xfrm>
          <a:prstGeom prst="rect">
            <a:avLst/>
          </a:prstGeom>
          <a:noFill/>
          <a:scene3d>
            <a:camera prst="orthographicFront">
              <a:rot lat="0" lon="10799999" rev="0"/>
            </a:camera>
            <a:lightRig rig="threePt" dir="t"/>
          </a:scene3d>
        </p:spPr>
      </p:pic>
      <p:pic>
        <p:nvPicPr>
          <p:cNvPr id="10242" name="Picture 2" descr="C:\Users\Hailey\AppData\Local\Microsoft\Windows\Temporary Internet Files\Content.IE5\BD2Y9JD2\MC900237453[1].wmf"/>
          <p:cNvPicPr>
            <a:picLocks noChangeAspect="1" noChangeArrowheads="1"/>
          </p:cNvPicPr>
          <p:nvPr/>
        </p:nvPicPr>
        <p:blipFill>
          <a:blip r:embed="rId5" cstate="print"/>
          <a:srcRect/>
          <a:stretch>
            <a:fillRect/>
          </a:stretch>
        </p:blipFill>
        <p:spPr bwMode="auto">
          <a:xfrm>
            <a:off x="251520" y="548680"/>
            <a:ext cx="2346356" cy="1720158"/>
          </a:xfrm>
          <a:prstGeom prst="rect">
            <a:avLst/>
          </a:prstGeom>
          <a:noFill/>
          <a:scene3d>
            <a:camera prst="orthographicFront">
              <a:rot lat="0" lon="10800000" rev="0"/>
            </a:camera>
            <a:lightRig rig="threePt" dir="t"/>
          </a:scene3d>
        </p:spPr>
      </p:pic>
      <p:pic>
        <p:nvPicPr>
          <p:cNvPr id="10244" name="Picture 4" descr="C:\Users\Hailey\AppData\Local\Microsoft\Windows\Temporary Internet Files\Content.IE5\C5D3GJX5\MC900413638[1].wmf"/>
          <p:cNvPicPr>
            <a:picLocks noChangeAspect="1" noChangeArrowheads="1"/>
          </p:cNvPicPr>
          <p:nvPr/>
        </p:nvPicPr>
        <p:blipFill>
          <a:blip r:embed="rId6" cstate="print"/>
          <a:srcRect/>
          <a:stretch>
            <a:fillRect/>
          </a:stretch>
        </p:blipFill>
        <p:spPr bwMode="auto">
          <a:xfrm>
            <a:off x="3923928" y="4437112"/>
            <a:ext cx="1690145" cy="2188656"/>
          </a:xfrm>
          <a:prstGeom prst="rect">
            <a:avLst/>
          </a:prstGeom>
          <a:noFill/>
        </p:spPr>
      </p:pic>
      <p:pic>
        <p:nvPicPr>
          <p:cNvPr id="10245" name="Picture 5" descr="C:\Users\Hailey\AppData\Local\Microsoft\Windows\Temporary Internet Files\Content.IE5\4O16YEZX\MC900237619[1].wmf"/>
          <p:cNvPicPr>
            <a:picLocks noChangeAspect="1" noChangeArrowheads="1"/>
          </p:cNvPicPr>
          <p:nvPr/>
        </p:nvPicPr>
        <p:blipFill>
          <a:blip r:embed="rId7" cstate="print"/>
          <a:srcRect/>
          <a:stretch>
            <a:fillRect/>
          </a:stretch>
        </p:blipFill>
        <p:spPr bwMode="auto">
          <a:xfrm rot="15655385">
            <a:off x="5659127" y="174880"/>
            <a:ext cx="1453081" cy="2420293"/>
          </a:xfrm>
          <a:prstGeom prst="rect">
            <a:avLst/>
          </a:prstGeom>
          <a:noFill/>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3" name="Picture 7" descr="http://www.map-menu.com/world-map-896.jpg"/>
          <p:cNvPicPr>
            <a:picLocks noChangeAspect="1" noChangeArrowheads="1"/>
          </p:cNvPicPr>
          <p:nvPr/>
        </p:nvPicPr>
        <p:blipFill>
          <a:blip r:embed="rId3" cstate="print"/>
          <a:srcRect/>
          <a:stretch>
            <a:fillRect/>
          </a:stretch>
        </p:blipFill>
        <p:spPr bwMode="auto">
          <a:xfrm>
            <a:off x="755576" y="2204864"/>
            <a:ext cx="7776864" cy="4186482"/>
          </a:xfrm>
          <a:prstGeom prst="rect">
            <a:avLst/>
          </a:prstGeom>
          <a:noFill/>
        </p:spPr>
      </p:pic>
      <p:sp>
        <p:nvSpPr>
          <p:cNvPr id="4" name="Rectangle 3"/>
          <p:cNvSpPr/>
          <p:nvPr/>
        </p:nvSpPr>
        <p:spPr>
          <a:xfrm>
            <a:off x="179512" y="1052736"/>
            <a:ext cx="9396536"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Where does bauxite ore come from?</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6444208" y="908720"/>
            <a:ext cx="2307704" cy="2307704"/>
          </a:xfrm>
          <a:prstGeom prst="rect">
            <a:avLst/>
          </a:prstGeom>
          <a:noFill/>
        </p:spPr>
      </p:pic>
      <p:pic>
        <p:nvPicPr>
          <p:cNvPr id="6"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0" y="1484784"/>
            <a:ext cx="2307704" cy="2307704"/>
          </a:xfrm>
          <a:prstGeom prst="rect">
            <a:avLst/>
          </a:prstGeom>
          <a:noFill/>
          <a:scene3d>
            <a:camera prst="orthographicFront">
              <a:rot lat="0" lon="10800000" rev="0"/>
            </a:camera>
            <a:lightRig rig="threePt" dir="t"/>
          </a:scene3d>
        </p:spPr>
      </p:pic>
      <p:pic>
        <p:nvPicPr>
          <p:cNvPr id="7"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9979517">
            <a:off x="6596222" y="3093010"/>
            <a:ext cx="2307704" cy="2307704"/>
          </a:xfrm>
          <a:prstGeom prst="rect">
            <a:avLst/>
          </a:prstGeom>
          <a:noFill/>
          <a:scene3d>
            <a:camera prst="orthographicFront">
              <a:rot lat="0" lon="10800000" rev="0"/>
            </a:camera>
            <a:lightRig rig="threePt" dir="t"/>
          </a:scene3d>
        </p:spPr>
      </p:pic>
      <p:pic>
        <p:nvPicPr>
          <p:cNvPr id="10"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11189756">
            <a:off x="3038947" y="3120083"/>
            <a:ext cx="2307704" cy="2307704"/>
          </a:xfrm>
          <a:prstGeom prst="rect">
            <a:avLst/>
          </a:prstGeom>
          <a:noFill/>
        </p:spPr>
      </p:pic>
      <p:pic>
        <p:nvPicPr>
          <p:cNvPr id="11"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2771800" y="1412776"/>
            <a:ext cx="2307704" cy="2307704"/>
          </a:xfrm>
          <a:prstGeom prst="rect">
            <a:avLst/>
          </a:prstGeom>
          <a:noFill/>
          <a:scene3d>
            <a:camera prst="orthographicFront">
              <a:rot lat="0" lon="10800000" rev="0"/>
            </a:camera>
            <a:lightRig rig="threePt" dir="t"/>
          </a:scene3d>
        </p:spPr>
      </p:pic>
      <p:sp>
        <p:nvSpPr>
          <p:cNvPr id="14" name="TextBox 13"/>
          <p:cNvSpPr txBox="1"/>
          <p:nvPr/>
        </p:nvSpPr>
        <p:spPr>
          <a:xfrm rot="2559838">
            <a:off x="440510" y="2627198"/>
            <a:ext cx="2088232" cy="523220"/>
          </a:xfrm>
          <a:prstGeom prst="rect">
            <a:avLst/>
          </a:prstGeom>
          <a:noFill/>
        </p:spPr>
        <p:txBody>
          <a:bodyPr wrap="square" rtlCol="0">
            <a:spAutoFit/>
          </a:bodyPr>
          <a:lstStyle/>
          <a:p>
            <a:pPr marL="342900" indent="-342900">
              <a:buAutoNum type="arabicPeriod"/>
            </a:pPr>
            <a:r>
              <a:rPr lang="en-CA" sz="1400" b="1" dirty="0" smtClean="0"/>
              <a:t>UNITED STATES</a:t>
            </a:r>
          </a:p>
          <a:p>
            <a:pPr marL="342900" indent="-342900"/>
            <a:r>
              <a:rPr lang="en-CA" sz="1400" dirty="0" smtClean="0"/>
              <a:t>(4 260 000Tonnes)</a:t>
            </a:r>
            <a:endParaRPr lang="en-CA" sz="1400" dirty="0"/>
          </a:p>
        </p:txBody>
      </p:sp>
      <p:sp>
        <p:nvSpPr>
          <p:cNvPr id="15" name="TextBox 14"/>
          <p:cNvSpPr txBox="1"/>
          <p:nvPr/>
        </p:nvSpPr>
        <p:spPr>
          <a:xfrm rot="19417391">
            <a:off x="3659601" y="3637239"/>
            <a:ext cx="2088232" cy="523220"/>
          </a:xfrm>
          <a:prstGeom prst="rect">
            <a:avLst/>
          </a:prstGeom>
          <a:noFill/>
        </p:spPr>
        <p:txBody>
          <a:bodyPr wrap="square" rtlCol="0">
            <a:spAutoFit/>
          </a:bodyPr>
          <a:lstStyle/>
          <a:p>
            <a:pPr marL="342900" indent="-342900"/>
            <a:r>
              <a:rPr lang="en-CA" sz="1400" b="1" dirty="0" smtClean="0"/>
              <a:t>4. TURKEY</a:t>
            </a:r>
          </a:p>
          <a:p>
            <a:pPr marL="342900" indent="-342900"/>
            <a:r>
              <a:rPr lang="en-CA" sz="1400" dirty="0" smtClean="0"/>
              <a:t>(600 000 Tonnes)</a:t>
            </a:r>
            <a:endParaRPr lang="en-CA" sz="1400" dirty="0"/>
          </a:p>
        </p:txBody>
      </p:sp>
      <p:sp>
        <p:nvSpPr>
          <p:cNvPr id="16" name="TextBox 15"/>
          <p:cNvSpPr txBox="1"/>
          <p:nvPr/>
        </p:nvSpPr>
        <p:spPr>
          <a:xfrm rot="2310478">
            <a:off x="3392838" y="2699206"/>
            <a:ext cx="2088232" cy="523220"/>
          </a:xfrm>
          <a:prstGeom prst="rect">
            <a:avLst/>
          </a:prstGeom>
          <a:noFill/>
        </p:spPr>
        <p:txBody>
          <a:bodyPr wrap="square" rtlCol="0">
            <a:spAutoFit/>
          </a:bodyPr>
          <a:lstStyle/>
          <a:p>
            <a:pPr marL="342900" indent="-342900"/>
            <a:r>
              <a:rPr lang="en-CA" sz="1400" b="1" dirty="0" smtClean="0"/>
              <a:t>3. GREECE</a:t>
            </a:r>
          </a:p>
          <a:p>
            <a:pPr marL="342900" indent="-342900"/>
            <a:r>
              <a:rPr lang="en-CA" sz="1400" dirty="0" smtClean="0"/>
              <a:t>(1 100 000 Tonnes)</a:t>
            </a:r>
            <a:endParaRPr lang="en-CA" sz="1400" dirty="0"/>
          </a:p>
        </p:txBody>
      </p:sp>
      <p:sp>
        <p:nvSpPr>
          <p:cNvPr id="19" name="TextBox 18"/>
          <p:cNvSpPr txBox="1"/>
          <p:nvPr/>
        </p:nvSpPr>
        <p:spPr>
          <a:xfrm rot="18960902">
            <a:off x="6574467" y="1747193"/>
            <a:ext cx="2088232" cy="523220"/>
          </a:xfrm>
          <a:prstGeom prst="rect">
            <a:avLst/>
          </a:prstGeom>
          <a:noFill/>
        </p:spPr>
        <p:txBody>
          <a:bodyPr wrap="square" rtlCol="0">
            <a:spAutoFit/>
          </a:bodyPr>
          <a:lstStyle/>
          <a:p>
            <a:pPr marL="342900" indent="-342900"/>
            <a:r>
              <a:rPr lang="en-CA" sz="1400" b="1" dirty="0" smtClean="0"/>
              <a:t>5. RUSSIA</a:t>
            </a:r>
          </a:p>
          <a:p>
            <a:pPr marL="342900" indent="-342900"/>
            <a:r>
              <a:rPr lang="en-CA" sz="1400" dirty="0" smtClean="0"/>
              <a:t>(500 000 Tonnes)</a:t>
            </a:r>
            <a:endParaRPr lang="en-CA" sz="1400" dirty="0"/>
          </a:p>
        </p:txBody>
      </p:sp>
      <p:sp>
        <p:nvSpPr>
          <p:cNvPr id="20" name="TextBox 19"/>
          <p:cNvSpPr txBox="1"/>
          <p:nvPr/>
        </p:nvSpPr>
        <p:spPr>
          <a:xfrm rot="1469820">
            <a:off x="6746727" y="3982404"/>
            <a:ext cx="2088232" cy="523220"/>
          </a:xfrm>
          <a:prstGeom prst="rect">
            <a:avLst/>
          </a:prstGeom>
          <a:noFill/>
        </p:spPr>
        <p:txBody>
          <a:bodyPr wrap="square" rtlCol="0">
            <a:spAutoFit/>
          </a:bodyPr>
          <a:lstStyle/>
          <a:p>
            <a:pPr marL="342900" indent="-342900"/>
            <a:r>
              <a:rPr lang="en-CA" sz="1400" b="1" dirty="0" smtClean="0"/>
              <a:t>2. CHINA</a:t>
            </a:r>
          </a:p>
          <a:p>
            <a:pPr marL="342900" indent="-342900"/>
            <a:r>
              <a:rPr lang="en-CA" sz="1400" dirty="0" smtClean="0"/>
              <a:t>(3 200 000 Tonnes)</a:t>
            </a:r>
            <a:endParaRPr lang="en-CA" sz="1400" dirty="0"/>
          </a:p>
        </p:txBody>
      </p:sp>
      <p:sp>
        <p:nvSpPr>
          <p:cNvPr id="21" name="TextBox 20"/>
          <p:cNvSpPr txBox="1"/>
          <p:nvPr/>
        </p:nvSpPr>
        <p:spPr>
          <a:xfrm>
            <a:off x="467544" y="6309320"/>
            <a:ext cx="3168352" cy="369332"/>
          </a:xfrm>
          <a:prstGeom prst="rect">
            <a:avLst/>
          </a:prstGeom>
          <a:noFill/>
        </p:spPr>
        <p:txBody>
          <a:bodyPr wrap="square" rtlCol="0">
            <a:spAutoFit/>
          </a:bodyPr>
          <a:lstStyle/>
          <a:p>
            <a:r>
              <a:rPr lang="en-CA" i="1" dirty="0" smtClean="0"/>
              <a:t>**Tonnes Produced Annually</a:t>
            </a:r>
            <a:endParaRPr lang="en-CA" i="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720077" y="980728"/>
            <a:ext cx="7380738"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Materials in a Pencil - Eraser</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2" descr="C:\Users\Hailey\AppData\Local\Microsoft\Windows\Temporary Internet Files\Content.IE5\6W4D3QO3\MC900391022[1].wmf"/>
          <p:cNvPicPr>
            <a:picLocks noChangeAspect="1" noChangeArrowheads="1"/>
          </p:cNvPicPr>
          <p:nvPr/>
        </p:nvPicPr>
        <p:blipFill>
          <a:blip r:embed="rId3" cstate="print"/>
          <a:srcRect/>
          <a:stretch>
            <a:fillRect/>
          </a:stretch>
        </p:blipFill>
        <p:spPr bwMode="auto">
          <a:xfrm>
            <a:off x="395536" y="4725144"/>
            <a:ext cx="1985197" cy="1953964"/>
          </a:xfrm>
          <a:prstGeom prst="rect">
            <a:avLst/>
          </a:prstGeom>
          <a:noFill/>
        </p:spPr>
      </p:pic>
      <p:sp>
        <p:nvSpPr>
          <p:cNvPr id="5" name="Oval Callout 4"/>
          <p:cNvSpPr/>
          <p:nvPr/>
        </p:nvSpPr>
        <p:spPr>
          <a:xfrm>
            <a:off x="1907704" y="1700808"/>
            <a:ext cx="7056784" cy="4824536"/>
          </a:xfrm>
          <a:prstGeom prst="wedgeEllipseCallout">
            <a:avLst>
              <a:gd name="adj1" fmla="val -55667"/>
              <a:gd name="adj2" fmla="val 115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smtClean="0">
              <a:solidFill>
                <a:schemeClr val="tx1"/>
              </a:solidFill>
            </a:endParaRPr>
          </a:p>
          <a:p>
            <a:pPr algn="ctr"/>
            <a:r>
              <a:rPr lang="en-CA" sz="1400" dirty="0" smtClean="0">
                <a:solidFill>
                  <a:schemeClr val="tx1"/>
                </a:solidFill>
              </a:rPr>
              <a:t>The eraser is made of a </a:t>
            </a:r>
            <a:r>
              <a:rPr lang="en-CA" sz="1600" b="1" dirty="0" smtClean="0">
                <a:solidFill>
                  <a:schemeClr val="tx1"/>
                </a:solidFill>
              </a:rPr>
              <a:t>RUBBER</a:t>
            </a:r>
            <a:r>
              <a:rPr lang="en-CA" sz="1400" dirty="0" smtClean="0">
                <a:solidFill>
                  <a:schemeClr val="tx1"/>
                </a:solidFill>
              </a:rPr>
              <a:t>, </a:t>
            </a:r>
            <a:r>
              <a:rPr lang="en-CA" sz="1600" b="1" dirty="0" smtClean="0">
                <a:solidFill>
                  <a:schemeClr val="tx1"/>
                </a:solidFill>
              </a:rPr>
              <a:t>SULFUR</a:t>
            </a:r>
            <a:r>
              <a:rPr lang="en-CA" sz="1400" dirty="0" smtClean="0">
                <a:solidFill>
                  <a:schemeClr val="tx1"/>
                </a:solidFill>
              </a:rPr>
              <a:t> and </a:t>
            </a:r>
            <a:r>
              <a:rPr lang="en-CA" sz="1600" b="1" dirty="0" smtClean="0">
                <a:solidFill>
                  <a:schemeClr val="tx1"/>
                </a:solidFill>
              </a:rPr>
              <a:t>PUMICE</a:t>
            </a:r>
            <a:r>
              <a:rPr lang="en-CA" sz="1400" b="1" dirty="0" smtClean="0">
                <a:solidFill>
                  <a:schemeClr val="tx1"/>
                </a:solidFill>
              </a:rPr>
              <a:t> </a:t>
            </a:r>
            <a:r>
              <a:rPr lang="en-CA" sz="1400" dirty="0" smtClean="0">
                <a:solidFill>
                  <a:schemeClr val="tx1"/>
                </a:solidFill>
              </a:rPr>
              <a:t>mixture, along with various other ingredients.</a:t>
            </a:r>
          </a:p>
          <a:p>
            <a:pPr algn="ctr"/>
            <a:endParaRPr lang="en-CA" sz="1400" dirty="0" smtClean="0">
              <a:solidFill>
                <a:schemeClr val="tx1"/>
              </a:solidFill>
            </a:endParaRPr>
          </a:p>
          <a:p>
            <a:pPr algn="ctr"/>
            <a:r>
              <a:rPr lang="en-CA" sz="1400" dirty="0" smtClean="0">
                <a:solidFill>
                  <a:schemeClr val="tx1"/>
                </a:solidFill>
              </a:rPr>
              <a:t>Rubber is produced by collecting latex from various species of plants.  This process is done by cutting a slit into the trunk of a tree (usually Hervea Brasilienesis), letting the latex sap drip and collect in a bucket.  This is called ‘tapping’ the tree.  The latex is then mixed with other chemicals and is heated to produce the rubber.  </a:t>
            </a:r>
          </a:p>
          <a:p>
            <a:pPr algn="ctr"/>
            <a:r>
              <a:rPr lang="en-CA" sz="1400" dirty="0" smtClean="0">
                <a:solidFill>
                  <a:schemeClr val="tx1"/>
                </a:solidFill>
              </a:rPr>
              <a:t>Sulfur is a non-metallic element that can be found freely in nature.  It is added to erasers because it allows the rubber to become stronger and more heat resistant.</a:t>
            </a:r>
          </a:p>
          <a:p>
            <a:pPr algn="ctr"/>
            <a:r>
              <a:rPr lang="en-CA" sz="1400" dirty="0" smtClean="0">
                <a:solidFill>
                  <a:schemeClr val="tx1"/>
                </a:solidFill>
              </a:rPr>
              <a:t>Pumice is a volcanic rock filled with air bubbles that is so light it will float on water.  It is formed when lava containing a lot of gas and water is pushed out of the volcano.  As it cools, the gas and water evaporate, leaving tiny air pockets in it’s place.  Pumice is added to  erasers because it makes them more abrasive and allows the words that are being erased to rub off easier.</a:t>
            </a:r>
            <a:endParaRPr lang="en-CA" sz="1400" dirty="0">
              <a:solidFill>
                <a:schemeClr val="tx1"/>
              </a:solidFill>
            </a:endParaRPr>
          </a:p>
        </p:txBody>
      </p:sp>
      <p:pic>
        <p:nvPicPr>
          <p:cNvPr id="27650" name="Picture 2" descr="https://myorganicchemistry.wikispaces.com/file/view/rubber.jpg/146885507/rubber.jpg"/>
          <p:cNvPicPr>
            <a:picLocks noChangeAspect="1" noChangeArrowheads="1"/>
          </p:cNvPicPr>
          <p:nvPr/>
        </p:nvPicPr>
        <p:blipFill>
          <a:blip r:embed="rId4" cstate="print"/>
          <a:srcRect/>
          <a:stretch>
            <a:fillRect/>
          </a:stretch>
        </p:blipFill>
        <p:spPr bwMode="auto">
          <a:xfrm>
            <a:off x="251520" y="1700808"/>
            <a:ext cx="1512168" cy="1512168"/>
          </a:xfrm>
          <a:prstGeom prst="rect">
            <a:avLst/>
          </a:prstGeom>
          <a:noFill/>
        </p:spPr>
      </p:pic>
      <p:pic>
        <p:nvPicPr>
          <p:cNvPr id="27652" name="Picture 4" descr="http://upload.wikimedia.org/wikipedia/commons/thumb/4/44/Sulfur-sample.jpg/250px-Sulfur-sample.jpg"/>
          <p:cNvPicPr>
            <a:picLocks noChangeAspect="1" noChangeArrowheads="1"/>
          </p:cNvPicPr>
          <p:nvPr/>
        </p:nvPicPr>
        <p:blipFill>
          <a:blip r:embed="rId5" cstate="print"/>
          <a:srcRect/>
          <a:stretch>
            <a:fillRect/>
          </a:stretch>
        </p:blipFill>
        <p:spPr bwMode="auto">
          <a:xfrm rot="5400000">
            <a:off x="1719292" y="1889220"/>
            <a:ext cx="1519452" cy="1142628"/>
          </a:xfrm>
          <a:prstGeom prst="rect">
            <a:avLst/>
          </a:prstGeom>
          <a:noFill/>
        </p:spPr>
      </p:pic>
      <p:pic>
        <p:nvPicPr>
          <p:cNvPr id="27654" name="Picture 6" descr="http://1.bp.blogspot.com/_9g1Ege5PHsE/TVFhBZEiLQI/AAAAAAAAD88/3rujioqODiw/s1600/pumice-rock.jpg"/>
          <p:cNvPicPr>
            <a:picLocks noChangeAspect="1" noChangeArrowheads="1"/>
          </p:cNvPicPr>
          <p:nvPr/>
        </p:nvPicPr>
        <p:blipFill>
          <a:blip r:embed="rId6" cstate="print"/>
          <a:srcRect/>
          <a:stretch>
            <a:fillRect/>
          </a:stretch>
        </p:blipFill>
        <p:spPr bwMode="auto">
          <a:xfrm>
            <a:off x="323528" y="3284984"/>
            <a:ext cx="1422985" cy="1305744"/>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27650"/>
                                        </p:tgtEl>
                                        <p:attrNameLst>
                                          <p:attrName>style.visibility</p:attrName>
                                        </p:attrNameLst>
                                      </p:cBhvr>
                                      <p:to>
                                        <p:strVal val="visible"/>
                                      </p:to>
                                    </p:set>
                                    <p:animEffect transition="in" filter="fade">
                                      <p:cBhvr>
                                        <p:cTn id="37" dur="1000"/>
                                        <p:tgtEl>
                                          <p:spTgt spid="27650"/>
                                        </p:tgtEl>
                                      </p:cBhvr>
                                    </p:animEffect>
                                    <p:anim calcmode="lin" valueType="num">
                                      <p:cBhvr>
                                        <p:cTn id="38" dur="1000" fill="hold"/>
                                        <p:tgtEl>
                                          <p:spTgt spid="27650"/>
                                        </p:tgtEl>
                                        <p:attrNameLst>
                                          <p:attrName>ppt_x</p:attrName>
                                        </p:attrNameLst>
                                      </p:cBhvr>
                                      <p:tavLst>
                                        <p:tav tm="0">
                                          <p:val>
                                            <p:strVal val="#ppt_x"/>
                                          </p:val>
                                        </p:tav>
                                        <p:tav tm="100000">
                                          <p:val>
                                            <p:strVal val="#ppt_x"/>
                                          </p:val>
                                        </p:tav>
                                      </p:tavLst>
                                    </p:anim>
                                    <p:anim calcmode="lin" valueType="num">
                                      <p:cBhvr>
                                        <p:cTn id="39" dur="900" decel="100000" fill="hold"/>
                                        <p:tgtEl>
                                          <p:spTgt spid="2765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27652"/>
                                        </p:tgtEl>
                                        <p:attrNameLst>
                                          <p:attrName>style.visibility</p:attrName>
                                        </p:attrNameLst>
                                      </p:cBhvr>
                                      <p:to>
                                        <p:strVal val="visible"/>
                                      </p:to>
                                    </p:set>
                                    <p:animEffect transition="in" filter="fade">
                                      <p:cBhvr>
                                        <p:cTn id="45" dur="1000"/>
                                        <p:tgtEl>
                                          <p:spTgt spid="27652"/>
                                        </p:tgtEl>
                                      </p:cBhvr>
                                    </p:animEffect>
                                    <p:anim calcmode="lin" valueType="num">
                                      <p:cBhvr>
                                        <p:cTn id="46" dur="1000" fill="hold"/>
                                        <p:tgtEl>
                                          <p:spTgt spid="27652"/>
                                        </p:tgtEl>
                                        <p:attrNameLst>
                                          <p:attrName>ppt_x</p:attrName>
                                        </p:attrNameLst>
                                      </p:cBhvr>
                                      <p:tavLst>
                                        <p:tav tm="0">
                                          <p:val>
                                            <p:strVal val="#ppt_x"/>
                                          </p:val>
                                        </p:tav>
                                        <p:tav tm="100000">
                                          <p:val>
                                            <p:strVal val="#ppt_x"/>
                                          </p:val>
                                        </p:tav>
                                      </p:tavLst>
                                    </p:anim>
                                    <p:anim calcmode="lin" valueType="num">
                                      <p:cBhvr>
                                        <p:cTn id="47" dur="900" decel="100000" fill="hold"/>
                                        <p:tgtEl>
                                          <p:spTgt spid="2765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7652"/>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27654"/>
                                        </p:tgtEl>
                                        <p:attrNameLst>
                                          <p:attrName>style.visibility</p:attrName>
                                        </p:attrNameLst>
                                      </p:cBhvr>
                                      <p:to>
                                        <p:strVal val="visible"/>
                                      </p:to>
                                    </p:set>
                                    <p:animEffect transition="in" filter="fade">
                                      <p:cBhvr>
                                        <p:cTn id="53" dur="1000"/>
                                        <p:tgtEl>
                                          <p:spTgt spid="27654"/>
                                        </p:tgtEl>
                                      </p:cBhvr>
                                    </p:animEffect>
                                    <p:anim calcmode="lin" valueType="num">
                                      <p:cBhvr>
                                        <p:cTn id="54" dur="1000" fill="hold"/>
                                        <p:tgtEl>
                                          <p:spTgt spid="27654"/>
                                        </p:tgtEl>
                                        <p:attrNameLst>
                                          <p:attrName>ppt_x</p:attrName>
                                        </p:attrNameLst>
                                      </p:cBhvr>
                                      <p:tavLst>
                                        <p:tav tm="0">
                                          <p:val>
                                            <p:strVal val="#ppt_x"/>
                                          </p:val>
                                        </p:tav>
                                        <p:tav tm="100000">
                                          <p:val>
                                            <p:strVal val="#ppt_x"/>
                                          </p:val>
                                        </p:tav>
                                      </p:tavLst>
                                    </p:anim>
                                    <p:anim calcmode="lin" valueType="num">
                                      <p:cBhvr>
                                        <p:cTn id="55" dur="900" decel="100000" fill="hold"/>
                                        <p:tgtEl>
                                          <p:spTgt spid="2765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76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C:\Users\Hailey\AppData\Local\Microsoft\Windows\Temporary Internet Files\Content.IE5\BD2Y9JD2\MC900441732[1].png"/>
          <p:cNvPicPr>
            <a:picLocks noChangeAspect="1" noChangeArrowheads="1"/>
          </p:cNvPicPr>
          <p:nvPr/>
        </p:nvPicPr>
        <p:blipFill>
          <a:blip r:embed="rId2" cstate="print"/>
          <a:srcRect/>
          <a:stretch>
            <a:fillRect/>
          </a:stretch>
        </p:blipFill>
        <p:spPr bwMode="auto">
          <a:xfrm>
            <a:off x="5948536" y="3869432"/>
            <a:ext cx="2307704" cy="2307704"/>
          </a:xfrm>
          <a:prstGeom prst="rect">
            <a:avLst/>
          </a:prstGeom>
          <a:noFill/>
        </p:spPr>
      </p:pic>
      <p:pic>
        <p:nvPicPr>
          <p:cNvPr id="2" name="Picture 1" descr="paper-note-with-clipper.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Rectangle 3"/>
          <p:cNvSpPr/>
          <p:nvPr/>
        </p:nvSpPr>
        <p:spPr>
          <a:xfrm>
            <a:off x="179512" y="1052736"/>
            <a:ext cx="939653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Where is rubber produced?</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 name="Picture 10" descr="http://www.map-menu.com/world-map-896.jpg"/>
          <p:cNvPicPr/>
          <p:nvPr/>
        </p:nvPicPr>
        <p:blipFill>
          <a:blip r:embed="rId4" cstate="print"/>
          <a:srcRect l="58013" t="6845"/>
          <a:stretch>
            <a:fillRect/>
          </a:stretch>
        </p:blipFill>
        <p:spPr bwMode="auto">
          <a:xfrm>
            <a:off x="2123728" y="1988840"/>
            <a:ext cx="4752528" cy="4536504"/>
          </a:xfrm>
          <a:prstGeom prst="rect">
            <a:avLst/>
          </a:prstGeom>
          <a:noFill/>
        </p:spPr>
      </p:pic>
      <p:pic>
        <p:nvPicPr>
          <p:cNvPr id="5" name="Picture 8" descr="C:\Users\Hailey\AppData\Local\Microsoft\Windows\Temporary Internet Files\Content.IE5\BD2Y9JD2\MC900441732[1].png"/>
          <p:cNvPicPr>
            <a:picLocks noChangeAspect="1" noChangeArrowheads="1"/>
          </p:cNvPicPr>
          <p:nvPr/>
        </p:nvPicPr>
        <p:blipFill>
          <a:blip r:embed="rId2" cstate="print"/>
          <a:srcRect/>
          <a:stretch>
            <a:fillRect/>
          </a:stretch>
        </p:blipFill>
        <p:spPr bwMode="auto">
          <a:xfrm>
            <a:off x="1403648" y="1844824"/>
            <a:ext cx="2307704" cy="2307704"/>
          </a:xfrm>
          <a:prstGeom prst="rect">
            <a:avLst/>
          </a:prstGeom>
          <a:noFill/>
          <a:scene3d>
            <a:camera prst="orthographicFront">
              <a:rot lat="0" lon="10800000" rev="0"/>
            </a:camera>
            <a:lightRig rig="threePt" dir="t"/>
          </a:scene3d>
        </p:spPr>
      </p:pic>
      <p:pic>
        <p:nvPicPr>
          <p:cNvPr id="6" name="Picture 8" descr="C:\Users\Hailey\AppData\Local\Microsoft\Windows\Temporary Internet Files\Content.IE5\BD2Y9JD2\MC900441732[1].png"/>
          <p:cNvPicPr>
            <a:picLocks noChangeAspect="1" noChangeArrowheads="1"/>
          </p:cNvPicPr>
          <p:nvPr/>
        </p:nvPicPr>
        <p:blipFill>
          <a:blip r:embed="rId2" cstate="print"/>
          <a:srcRect/>
          <a:stretch>
            <a:fillRect/>
          </a:stretch>
        </p:blipFill>
        <p:spPr bwMode="auto">
          <a:xfrm rot="4581541">
            <a:off x="5099606" y="4310722"/>
            <a:ext cx="2307704" cy="2307704"/>
          </a:xfrm>
          <a:prstGeom prst="rect">
            <a:avLst/>
          </a:prstGeom>
          <a:noFill/>
        </p:spPr>
      </p:pic>
      <p:pic>
        <p:nvPicPr>
          <p:cNvPr id="7" name="Picture 8" descr="C:\Users\Hailey\AppData\Local\Microsoft\Windows\Temporary Internet Files\Content.IE5\BD2Y9JD2\MC900441732[1].png"/>
          <p:cNvPicPr>
            <a:picLocks noChangeAspect="1" noChangeArrowheads="1"/>
          </p:cNvPicPr>
          <p:nvPr/>
        </p:nvPicPr>
        <p:blipFill>
          <a:blip r:embed="rId2" cstate="print"/>
          <a:srcRect/>
          <a:stretch>
            <a:fillRect/>
          </a:stretch>
        </p:blipFill>
        <p:spPr bwMode="auto">
          <a:xfrm rot="6408300">
            <a:off x="4712305" y="1913120"/>
            <a:ext cx="2307704" cy="2307704"/>
          </a:xfrm>
          <a:prstGeom prst="rect">
            <a:avLst/>
          </a:prstGeom>
          <a:noFill/>
          <a:scene3d>
            <a:camera prst="orthographicFront">
              <a:rot lat="0" lon="10800000" rev="0"/>
            </a:camera>
            <a:lightRig rig="threePt" dir="t"/>
          </a:scene3d>
        </p:spPr>
      </p:pic>
      <p:pic>
        <p:nvPicPr>
          <p:cNvPr id="8" name="Picture 8" descr="C:\Users\Hailey\AppData\Local\Microsoft\Windows\Temporary Internet Files\Content.IE5\BD2Y9JD2\MC900441732[1].png"/>
          <p:cNvPicPr>
            <a:picLocks noChangeAspect="1" noChangeArrowheads="1"/>
          </p:cNvPicPr>
          <p:nvPr/>
        </p:nvPicPr>
        <p:blipFill>
          <a:blip r:embed="rId2" cstate="print"/>
          <a:srcRect/>
          <a:stretch>
            <a:fillRect/>
          </a:stretch>
        </p:blipFill>
        <p:spPr bwMode="auto">
          <a:xfrm rot="1119272">
            <a:off x="2576198" y="1577214"/>
            <a:ext cx="2307704" cy="2307704"/>
          </a:xfrm>
          <a:prstGeom prst="rect">
            <a:avLst/>
          </a:prstGeom>
          <a:noFill/>
          <a:scene3d>
            <a:camera prst="orthographicFront">
              <a:rot lat="0" lon="10800000" rev="0"/>
            </a:camera>
            <a:lightRig rig="threePt" dir="t"/>
          </a:scene3d>
        </p:spPr>
      </p:pic>
      <p:pic>
        <p:nvPicPr>
          <p:cNvPr id="9" name="Picture 8" descr="C:\Users\Hailey\AppData\Local\Microsoft\Windows\Temporary Internet Files\Content.IE5\BD2Y9JD2\MC900441732[1].png"/>
          <p:cNvPicPr>
            <a:picLocks noChangeAspect="1" noChangeArrowheads="1"/>
          </p:cNvPicPr>
          <p:nvPr/>
        </p:nvPicPr>
        <p:blipFill>
          <a:blip r:embed="rId2" cstate="print"/>
          <a:srcRect/>
          <a:stretch>
            <a:fillRect/>
          </a:stretch>
        </p:blipFill>
        <p:spPr bwMode="auto">
          <a:xfrm rot="11806218">
            <a:off x="2047541" y="3784861"/>
            <a:ext cx="2307704" cy="2307704"/>
          </a:xfrm>
          <a:prstGeom prst="rect">
            <a:avLst/>
          </a:prstGeom>
          <a:noFill/>
        </p:spPr>
      </p:pic>
      <p:sp>
        <p:nvSpPr>
          <p:cNvPr id="12" name="TextBox 11"/>
          <p:cNvSpPr txBox="1"/>
          <p:nvPr/>
        </p:nvSpPr>
        <p:spPr>
          <a:xfrm rot="3533006">
            <a:off x="2995287" y="2972335"/>
            <a:ext cx="2088232" cy="523220"/>
          </a:xfrm>
          <a:prstGeom prst="rect">
            <a:avLst/>
          </a:prstGeom>
          <a:noFill/>
        </p:spPr>
        <p:txBody>
          <a:bodyPr wrap="square" rtlCol="0">
            <a:spAutoFit/>
          </a:bodyPr>
          <a:lstStyle/>
          <a:p>
            <a:pPr marL="342900" indent="-342900">
              <a:buAutoNum type="arabicPeriod"/>
            </a:pPr>
            <a:r>
              <a:rPr lang="en-CA" sz="1400" b="1" dirty="0" smtClean="0"/>
              <a:t>THAILAND</a:t>
            </a:r>
          </a:p>
          <a:p>
            <a:pPr marL="342900" indent="-342900"/>
            <a:r>
              <a:rPr lang="en-CA" sz="1400" dirty="0" smtClean="0"/>
              <a:t>(3 166 910 Tonnes)</a:t>
            </a:r>
            <a:endParaRPr lang="en-CA" sz="1400" dirty="0"/>
          </a:p>
        </p:txBody>
      </p:sp>
      <p:sp>
        <p:nvSpPr>
          <p:cNvPr id="13" name="TextBox 12"/>
          <p:cNvSpPr txBox="1"/>
          <p:nvPr/>
        </p:nvSpPr>
        <p:spPr>
          <a:xfrm rot="2176580">
            <a:off x="5172483" y="5220212"/>
            <a:ext cx="2088232" cy="523220"/>
          </a:xfrm>
          <a:prstGeom prst="rect">
            <a:avLst/>
          </a:prstGeom>
          <a:noFill/>
        </p:spPr>
        <p:txBody>
          <a:bodyPr wrap="square" rtlCol="0">
            <a:spAutoFit/>
          </a:bodyPr>
          <a:lstStyle/>
          <a:p>
            <a:pPr marL="342900" indent="-342900"/>
            <a:r>
              <a:rPr lang="en-CA" sz="1400" b="1" dirty="0" smtClean="0"/>
              <a:t>2. INDONESIA</a:t>
            </a:r>
          </a:p>
          <a:p>
            <a:pPr marL="342900" indent="-342900"/>
            <a:r>
              <a:rPr lang="en-CA" sz="1400" dirty="0" smtClean="0"/>
              <a:t>(2 921 872 Tonnes)</a:t>
            </a:r>
            <a:endParaRPr lang="en-CA" sz="1400" dirty="0"/>
          </a:p>
        </p:txBody>
      </p:sp>
      <p:sp>
        <p:nvSpPr>
          <p:cNvPr id="14" name="TextBox 13"/>
          <p:cNvSpPr txBox="1"/>
          <p:nvPr/>
        </p:nvSpPr>
        <p:spPr>
          <a:xfrm rot="20212086">
            <a:off x="2646613" y="4466220"/>
            <a:ext cx="2088232" cy="523220"/>
          </a:xfrm>
          <a:prstGeom prst="rect">
            <a:avLst/>
          </a:prstGeom>
          <a:noFill/>
        </p:spPr>
        <p:txBody>
          <a:bodyPr wrap="square" rtlCol="0">
            <a:spAutoFit/>
          </a:bodyPr>
          <a:lstStyle/>
          <a:p>
            <a:pPr marL="342900" indent="-342900"/>
            <a:r>
              <a:rPr lang="en-CA" sz="1400" b="1" dirty="0" smtClean="0"/>
              <a:t>3. MALAYSIA</a:t>
            </a:r>
          </a:p>
          <a:p>
            <a:pPr marL="342900" indent="-342900"/>
            <a:r>
              <a:rPr lang="en-CA" sz="1400" dirty="0" smtClean="0"/>
              <a:t>(1 072 400 Tonnes)</a:t>
            </a:r>
            <a:endParaRPr lang="en-CA" sz="1400" dirty="0"/>
          </a:p>
        </p:txBody>
      </p:sp>
      <p:sp>
        <p:nvSpPr>
          <p:cNvPr id="15" name="TextBox 14"/>
          <p:cNvSpPr txBox="1"/>
          <p:nvPr/>
        </p:nvSpPr>
        <p:spPr>
          <a:xfrm rot="2310478">
            <a:off x="1987532" y="3086094"/>
            <a:ext cx="2088232" cy="523220"/>
          </a:xfrm>
          <a:prstGeom prst="rect">
            <a:avLst/>
          </a:prstGeom>
          <a:noFill/>
        </p:spPr>
        <p:txBody>
          <a:bodyPr wrap="square" rtlCol="0">
            <a:spAutoFit/>
          </a:bodyPr>
          <a:lstStyle/>
          <a:p>
            <a:pPr marL="342900" indent="-342900"/>
            <a:r>
              <a:rPr lang="en-CA" sz="1400" b="1" dirty="0" smtClean="0"/>
              <a:t>4. INDIA</a:t>
            </a:r>
          </a:p>
          <a:p>
            <a:pPr marL="342900" indent="-342900"/>
            <a:r>
              <a:rPr lang="en-CA" sz="1400" dirty="0" smtClean="0"/>
              <a:t>(819 000 Tonnes)</a:t>
            </a:r>
            <a:endParaRPr lang="en-CA" sz="1400" dirty="0"/>
          </a:p>
        </p:txBody>
      </p:sp>
      <p:sp>
        <p:nvSpPr>
          <p:cNvPr id="16" name="TextBox 15"/>
          <p:cNvSpPr txBox="1"/>
          <p:nvPr/>
        </p:nvSpPr>
        <p:spPr>
          <a:xfrm rot="19564695">
            <a:off x="4900326" y="2743018"/>
            <a:ext cx="2088232" cy="523220"/>
          </a:xfrm>
          <a:prstGeom prst="rect">
            <a:avLst/>
          </a:prstGeom>
          <a:noFill/>
        </p:spPr>
        <p:txBody>
          <a:bodyPr wrap="square" rtlCol="0">
            <a:spAutoFit/>
          </a:bodyPr>
          <a:lstStyle/>
          <a:p>
            <a:pPr marL="342900" indent="-342900"/>
            <a:r>
              <a:rPr lang="en-CA" sz="1400" b="1" dirty="0" smtClean="0"/>
              <a:t>5. VIETNAM</a:t>
            </a:r>
          </a:p>
          <a:p>
            <a:pPr marL="342900" indent="-342900"/>
            <a:r>
              <a:rPr lang="en-CA" sz="1400" dirty="0" smtClean="0"/>
              <a:t>(659 600 Tonnes)</a:t>
            </a:r>
            <a:endParaRPr lang="en-CA" sz="1400" dirty="0"/>
          </a:p>
        </p:txBody>
      </p:sp>
      <p:sp>
        <p:nvSpPr>
          <p:cNvPr id="17" name="TextBox 16"/>
          <p:cNvSpPr txBox="1"/>
          <p:nvPr/>
        </p:nvSpPr>
        <p:spPr>
          <a:xfrm>
            <a:off x="467544" y="6309320"/>
            <a:ext cx="3168352" cy="369332"/>
          </a:xfrm>
          <a:prstGeom prst="rect">
            <a:avLst/>
          </a:prstGeom>
          <a:noFill/>
        </p:spPr>
        <p:txBody>
          <a:bodyPr wrap="square" rtlCol="0">
            <a:spAutoFit/>
          </a:bodyPr>
          <a:lstStyle/>
          <a:p>
            <a:r>
              <a:rPr lang="en-CA" i="1" dirty="0" smtClean="0"/>
              <a:t>**Tonnes Produced Annually</a:t>
            </a:r>
            <a:endParaRPr lang="en-CA" i="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3" name="Picture 7" descr="http://www.map-menu.com/world-map-896.jpg"/>
          <p:cNvPicPr>
            <a:picLocks noChangeAspect="1" noChangeArrowheads="1"/>
          </p:cNvPicPr>
          <p:nvPr/>
        </p:nvPicPr>
        <p:blipFill>
          <a:blip r:embed="rId3" cstate="print"/>
          <a:srcRect/>
          <a:stretch>
            <a:fillRect/>
          </a:stretch>
        </p:blipFill>
        <p:spPr bwMode="auto">
          <a:xfrm>
            <a:off x="755576" y="2204864"/>
            <a:ext cx="7776864" cy="4186482"/>
          </a:xfrm>
          <a:prstGeom prst="rect">
            <a:avLst/>
          </a:prstGeom>
          <a:noFill/>
        </p:spPr>
      </p:pic>
      <p:sp>
        <p:nvSpPr>
          <p:cNvPr id="4" name="Rectangle 3"/>
          <p:cNvSpPr/>
          <p:nvPr/>
        </p:nvSpPr>
        <p:spPr>
          <a:xfrm>
            <a:off x="179512" y="1052736"/>
            <a:ext cx="9396536"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Where does sulfur come from?</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179512" y="980728"/>
            <a:ext cx="2307704" cy="2307704"/>
          </a:xfrm>
          <a:prstGeom prst="rect">
            <a:avLst/>
          </a:prstGeom>
          <a:noFill/>
          <a:scene3d>
            <a:camera prst="orthographicFront">
              <a:rot lat="0" lon="10800000" rev="0"/>
            </a:camera>
            <a:lightRig rig="threePt" dir="t"/>
          </a:scene3d>
        </p:spPr>
      </p:pic>
      <p:pic>
        <p:nvPicPr>
          <p:cNvPr id="6"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2411760" y="1556792"/>
            <a:ext cx="2307704" cy="2307704"/>
          </a:xfrm>
          <a:prstGeom prst="rect">
            <a:avLst/>
          </a:prstGeom>
          <a:noFill/>
        </p:spPr>
      </p:pic>
      <p:pic>
        <p:nvPicPr>
          <p:cNvPr id="10"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5400000">
            <a:off x="6588224" y="3573016"/>
            <a:ext cx="2307704" cy="2307704"/>
          </a:xfrm>
          <a:prstGeom prst="rect">
            <a:avLst/>
          </a:prstGeom>
          <a:noFill/>
        </p:spPr>
      </p:pic>
      <p:pic>
        <p:nvPicPr>
          <p:cNvPr id="11"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6300192" y="836712"/>
            <a:ext cx="2307704" cy="2307704"/>
          </a:xfrm>
          <a:prstGeom prst="rect">
            <a:avLst/>
          </a:prstGeom>
          <a:noFill/>
        </p:spPr>
      </p:pic>
      <p:pic>
        <p:nvPicPr>
          <p:cNvPr id="12"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11308535">
            <a:off x="2425206" y="2722366"/>
            <a:ext cx="2307704" cy="2307704"/>
          </a:xfrm>
          <a:prstGeom prst="rect">
            <a:avLst/>
          </a:prstGeom>
          <a:noFill/>
        </p:spPr>
      </p:pic>
      <p:sp>
        <p:nvSpPr>
          <p:cNvPr id="13" name="TextBox 12"/>
          <p:cNvSpPr txBox="1"/>
          <p:nvPr/>
        </p:nvSpPr>
        <p:spPr>
          <a:xfrm rot="19243660">
            <a:off x="2557567" y="2446671"/>
            <a:ext cx="2088232" cy="523220"/>
          </a:xfrm>
          <a:prstGeom prst="rect">
            <a:avLst/>
          </a:prstGeom>
          <a:noFill/>
        </p:spPr>
        <p:txBody>
          <a:bodyPr wrap="square" rtlCol="0">
            <a:spAutoFit/>
          </a:bodyPr>
          <a:lstStyle/>
          <a:p>
            <a:pPr marL="342900" indent="-342900">
              <a:buAutoNum type="arabicPeriod"/>
            </a:pPr>
            <a:r>
              <a:rPr lang="en-CA" sz="1400" b="1" dirty="0" smtClean="0"/>
              <a:t>UNITED STATES</a:t>
            </a:r>
          </a:p>
          <a:p>
            <a:pPr marL="342900" indent="-342900"/>
            <a:r>
              <a:rPr lang="en-CA" sz="1400" dirty="0" smtClean="0"/>
              <a:t>(9 900 000 Tonnes)</a:t>
            </a:r>
          </a:p>
        </p:txBody>
      </p:sp>
      <p:sp>
        <p:nvSpPr>
          <p:cNvPr id="14" name="TextBox 13"/>
          <p:cNvSpPr txBox="1"/>
          <p:nvPr/>
        </p:nvSpPr>
        <p:spPr>
          <a:xfrm rot="2790307">
            <a:off x="6740576" y="4464932"/>
            <a:ext cx="2088232" cy="523220"/>
          </a:xfrm>
          <a:prstGeom prst="rect">
            <a:avLst/>
          </a:prstGeom>
          <a:noFill/>
        </p:spPr>
        <p:txBody>
          <a:bodyPr wrap="square" rtlCol="0">
            <a:spAutoFit/>
          </a:bodyPr>
          <a:lstStyle/>
          <a:p>
            <a:pPr marL="342900" indent="-342900"/>
            <a:r>
              <a:rPr lang="en-CA" sz="1400" b="1" dirty="0" smtClean="0"/>
              <a:t>2. CHINA</a:t>
            </a:r>
          </a:p>
          <a:p>
            <a:pPr marL="342900" indent="-342900"/>
            <a:r>
              <a:rPr lang="en-CA" sz="1400" dirty="0" smtClean="0"/>
              <a:t>(9 400 000 Tonnes)</a:t>
            </a:r>
            <a:endParaRPr lang="en-CA" sz="1400" dirty="0"/>
          </a:p>
        </p:txBody>
      </p:sp>
      <p:sp>
        <p:nvSpPr>
          <p:cNvPr id="15" name="TextBox 14"/>
          <p:cNvSpPr txBox="1"/>
          <p:nvPr/>
        </p:nvSpPr>
        <p:spPr>
          <a:xfrm rot="19169673">
            <a:off x="6435909" y="1668214"/>
            <a:ext cx="2088232" cy="523220"/>
          </a:xfrm>
          <a:prstGeom prst="rect">
            <a:avLst/>
          </a:prstGeom>
          <a:noFill/>
        </p:spPr>
        <p:txBody>
          <a:bodyPr wrap="square" rtlCol="0">
            <a:spAutoFit/>
          </a:bodyPr>
          <a:lstStyle/>
          <a:p>
            <a:pPr marL="342900" indent="-342900"/>
            <a:r>
              <a:rPr lang="en-CA" sz="1400" b="1" dirty="0" smtClean="0"/>
              <a:t>3. RUSSIA</a:t>
            </a:r>
          </a:p>
          <a:p>
            <a:pPr marL="342900" indent="-342900"/>
            <a:r>
              <a:rPr lang="en-CA" sz="1400" dirty="0" smtClean="0"/>
              <a:t>(7 100 000 Tonnes)</a:t>
            </a:r>
            <a:endParaRPr lang="en-CA" sz="1400" dirty="0"/>
          </a:p>
        </p:txBody>
      </p:sp>
      <p:sp>
        <p:nvSpPr>
          <p:cNvPr id="16" name="TextBox 15"/>
          <p:cNvSpPr txBox="1"/>
          <p:nvPr/>
        </p:nvSpPr>
        <p:spPr>
          <a:xfrm rot="2310478">
            <a:off x="691388" y="2221996"/>
            <a:ext cx="2088232" cy="523220"/>
          </a:xfrm>
          <a:prstGeom prst="rect">
            <a:avLst/>
          </a:prstGeom>
          <a:noFill/>
        </p:spPr>
        <p:txBody>
          <a:bodyPr wrap="square" rtlCol="0">
            <a:spAutoFit/>
          </a:bodyPr>
          <a:lstStyle/>
          <a:p>
            <a:pPr marL="342900" indent="-342900"/>
            <a:r>
              <a:rPr lang="en-CA" sz="1400" b="1" dirty="0" smtClean="0"/>
              <a:t>4. CANADA</a:t>
            </a:r>
          </a:p>
          <a:p>
            <a:pPr marL="342900" indent="-342900"/>
            <a:r>
              <a:rPr lang="en-CA" sz="1400" dirty="0" smtClean="0"/>
              <a:t>(7 000 000 Tonnes)</a:t>
            </a:r>
            <a:endParaRPr lang="en-CA" sz="1400" dirty="0"/>
          </a:p>
        </p:txBody>
      </p:sp>
      <p:sp>
        <p:nvSpPr>
          <p:cNvPr id="17" name="TextBox 16"/>
          <p:cNvSpPr txBox="1"/>
          <p:nvPr/>
        </p:nvSpPr>
        <p:spPr>
          <a:xfrm rot="19496627">
            <a:off x="3020680" y="3261181"/>
            <a:ext cx="2088232" cy="523220"/>
          </a:xfrm>
          <a:prstGeom prst="rect">
            <a:avLst/>
          </a:prstGeom>
          <a:noFill/>
        </p:spPr>
        <p:txBody>
          <a:bodyPr wrap="square" rtlCol="0">
            <a:spAutoFit/>
          </a:bodyPr>
          <a:lstStyle/>
          <a:p>
            <a:pPr marL="342900" indent="-342900"/>
            <a:r>
              <a:rPr lang="en-CA" sz="1400" b="1" dirty="0" smtClean="0"/>
              <a:t>5. GERMANY</a:t>
            </a:r>
          </a:p>
          <a:p>
            <a:pPr marL="342900" indent="-342900"/>
            <a:r>
              <a:rPr lang="en-CA" sz="1400" dirty="0" smtClean="0"/>
              <a:t>(3 800 000 Tonnes)</a:t>
            </a:r>
            <a:endParaRPr lang="en-CA" sz="1400" dirty="0"/>
          </a:p>
        </p:txBody>
      </p:sp>
      <p:sp>
        <p:nvSpPr>
          <p:cNvPr id="18" name="TextBox 17"/>
          <p:cNvSpPr txBox="1"/>
          <p:nvPr/>
        </p:nvSpPr>
        <p:spPr>
          <a:xfrm>
            <a:off x="467544" y="6309320"/>
            <a:ext cx="3168352" cy="369332"/>
          </a:xfrm>
          <a:prstGeom prst="rect">
            <a:avLst/>
          </a:prstGeom>
          <a:noFill/>
        </p:spPr>
        <p:txBody>
          <a:bodyPr wrap="square" rtlCol="0">
            <a:spAutoFit/>
          </a:bodyPr>
          <a:lstStyle/>
          <a:p>
            <a:r>
              <a:rPr lang="en-CA" i="1" dirty="0" smtClean="0"/>
              <a:t>**Tonnes Produced Annually</a:t>
            </a:r>
            <a:endParaRPr lang="en-CA" i="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3" name="Picture 7" descr="http://www.map-menu.com/world-map-896.jpg"/>
          <p:cNvPicPr>
            <a:picLocks noChangeAspect="1" noChangeArrowheads="1"/>
          </p:cNvPicPr>
          <p:nvPr/>
        </p:nvPicPr>
        <p:blipFill>
          <a:blip r:embed="rId3" cstate="print"/>
          <a:srcRect/>
          <a:stretch>
            <a:fillRect/>
          </a:stretch>
        </p:blipFill>
        <p:spPr bwMode="auto">
          <a:xfrm>
            <a:off x="683568" y="2204864"/>
            <a:ext cx="7776864" cy="4186482"/>
          </a:xfrm>
          <a:prstGeom prst="rect">
            <a:avLst/>
          </a:prstGeom>
          <a:noFill/>
        </p:spPr>
      </p:pic>
      <p:sp>
        <p:nvSpPr>
          <p:cNvPr id="4" name="Rectangle 3"/>
          <p:cNvSpPr/>
          <p:nvPr/>
        </p:nvSpPr>
        <p:spPr>
          <a:xfrm>
            <a:off x="179512" y="1052736"/>
            <a:ext cx="9396536"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Where does pumice come from?</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2771800" y="3861048"/>
            <a:ext cx="2307704" cy="2307704"/>
          </a:xfrm>
          <a:prstGeom prst="rect">
            <a:avLst/>
          </a:prstGeom>
          <a:noFill/>
        </p:spPr>
      </p:pic>
      <p:pic>
        <p:nvPicPr>
          <p:cNvPr id="7"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3246942">
            <a:off x="5461380" y="2590188"/>
            <a:ext cx="2307704" cy="2307704"/>
          </a:xfrm>
          <a:prstGeom prst="rect">
            <a:avLst/>
          </a:prstGeom>
          <a:noFill/>
        </p:spPr>
      </p:pic>
      <p:pic>
        <p:nvPicPr>
          <p:cNvPr id="8"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20984693">
            <a:off x="4614973" y="1167718"/>
            <a:ext cx="2307704" cy="2307704"/>
          </a:xfrm>
          <a:prstGeom prst="rect">
            <a:avLst/>
          </a:prstGeom>
          <a:noFill/>
        </p:spPr>
      </p:pic>
      <p:pic>
        <p:nvPicPr>
          <p:cNvPr id="9"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12361518">
            <a:off x="2368985" y="2594137"/>
            <a:ext cx="2307704" cy="2307704"/>
          </a:xfrm>
          <a:prstGeom prst="rect">
            <a:avLst/>
          </a:prstGeom>
          <a:noFill/>
        </p:spPr>
      </p:pic>
      <p:pic>
        <p:nvPicPr>
          <p:cNvPr id="10"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15356767">
            <a:off x="65130" y="1658433"/>
            <a:ext cx="2307704" cy="2307704"/>
          </a:xfrm>
          <a:prstGeom prst="rect">
            <a:avLst/>
          </a:prstGeom>
          <a:noFill/>
        </p:spPr>
      </p:pic>
      <p:sp>
        <p:nvSpPr>
          <p:cNvPr id="11" name="TextBox 10"/>
          <p:cNvSpPr txBox="1"/>
          <p:nvPr/>
        </p:nvSpPr>
        <p:spPr>
          <a:xfrm rot="20795504">
            <a:off x="3283545" y="3371033"/>
            <a:ext cx="2088232" cy="369332"/>
          </a:xfrm>
          <a:prstGeom prst="rect">
            <a:avLst/>
          </a:prstGeom>
          <a:noFill/>
        </p:spPr>
        <p:txBody>
          <a:bodyPr wrap="square" rtlCol="0">
            <a:spAutoFit/>
          </a:bodyPr>
          <a:lstStyle/>
          <a:p>
            <a:pPr marL="342900" indent="-342900"/>
            <a:r>
              <a:rPr lang="en-CA" b="1" dirty="0" smtClean="0"/>
              <a:t>1. ITALY</a:t>
            </a:r>
            <a:endParaRPr lang="en-CA" b="1" dirty="0"/>
          </a:p>
        </p:txBody>
      </p:sp>
      <p:sp>
        <p:nvSpPr>
          <p:cNvPr id="13" name="TextBox 12"/>
          <p:cNvSpPr txBox="1"/>
          <p:nvPr/>
        </p:nvSpPr>
        <p:spPr>
          <a:xfrm rot="19159728">
            <a:off x="2999996" y="4640929"/>
            <a:ext cx="2088232" cy="369332"/>
          </a:xfrm>
          <a:prstGeom prst="rect">
            <a:avLst/>
          </a:prstGeom>
          <a:noFill/>
        </p:spPr>
        <p:txBody>
          <a:bodyPr wrap="square" rtlCol="0">
            <a:spAutoFit/>
          </a:bodyPr>
          <a:lstStyle/>
          <a:p>
            <a:pPr marL="342900" indent="-342900"/>
            <a:r>
              <a:rPr lang="en-CA" b="1" dirty="0" smtClean="0"/>
              <a:t>2. CHILE</a:t>
            </a:r>
            <a:endParaRPr lang="en-CA" b="1" dirty="0"/>
          </a:p>
        </p:txBody>
      </p:sp>
      <p:sp>
        <p:nvSpPr>
          <p:cNvPr id="14" name="TextBox 13"/>
          <p:cNvSpPr txBox="1"/>
          <p:nvPr/>
        </p:nvSpPr>
        <p:spPr>
          <a:xfrm rot="18700010">
            <a:off x="4792008" y="2058847"/>
            <a:ext cx="2088232" cy="369332"/>
          </a:xfrm>
          <a:prstGeom prst="rect">
            <a:avLst/>
          </a:prstGeom>
          <a:noFill/>
        </p:spPr>
        <p:txBody>
          <a:bodyPr wrap="square" rtlCol="0">
            <a:spAutoFit/>
          </a:bodyPr>
          <a:lstStyle/>
          <a:p>
            <a:pPr marL="342900" indent="-342900"/>
            <a:r>
              <a:rPr lang="en-CA" b="1" dirty="0" smtClean="0"/>
              <a:t>3.  GREECE</a:t>
            </a:r>
            <a:endParaRPr lang="en-CA" b="1" dirty="0"/>
          </a:p>
        </p:txBody>
      </p:sp>
      <p:sp>
        <p:nvSpPr>
          <p:cNvPr id="15" name="TextBox 14"/>
          <p:cNvSpPr txBox="1"/>
          <p:nvPr/>
        </p:nvSpPr>
        <p:spPr>
          <a:xfrm rot="839368">
            <a:off x="5593785" y="3603924"/>
            <a:ext cx="2088232" cy="369332"/>
          </a:xfrm>
          <a:prstGeom prst="rect">
            <a:avLst/>
          </a:prstGeom>
          <a:noFill/>
        </p:spPr>
        <p:txBody>
          <a:bodyPr wrap="square" rtlCol="0">
            <a:spAutoFit/>
          </a:bodyPr>
          <a:lstStyle/>
          <a:p>
            <a:pPr marL="342900" indent="-342900"/>
            <a:r>
              <a:rPr lang="en-CA" b="1" dirty="0" smtClean="0"/>
              <a:t>4. TURKEY</a:t>
            </a:r>
            <a:endParaRPr lang="en-CA" b="1" dirty="0"/>
          </a:p>
        </p:txBody>
      </p:sp>
      <p:sp>
        <p:nvSpPr>
          <p:cNvPr id="16" name="TextBox 15"/>
          <p:cNvSpPr txBox="1"/>
          <p:nvPr/>
        </p:nvSpPr>
        <p:spPr>
          <a:xfrm rot="1983808">
            <a:off x="473406" y="2815957"/>
            <a:ext cx="2088232" cy="377335"/>
          </a:xfrm>
          <a:prstGeom prst="rect">
            <a:avLst/>
          </a:prstGeom>
          <a:noFill/>
        </p:spPr>
        <p:txBody>
          <a:bodyPr wrap="square" rtlCol="0">
            <a:spAutoFit/>
          </a:bodyPr>
          <a:lstStyle/>
          <a:p>
            <a:pPr marL="342900" indent="-342900"/>
            <a:r>
              <a:rPr lang="en-CA" b="1" dirty="0" smtClean="0"/>
              <a:t>5. UNITED STATES</a:t>
            </a:r>
            <a:endParaRPr lang="en-CA" b="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3" name="Picture 3" descr="C:\Users\Hailey\AppData\Local\Microsoft\Windows\Temporary Internet Files\Content.IE5\C5D3GJX5\MC900391022[1].wmf"/>
          <p:cNvPicPr>
            <a:picLocks noChangeAspect="1" noChangeArrowheads="1"/>
          </p:cNvPicPr>
          <p:nvPr/>
        </p:nvPicPr>
        <p:blipFill>
          <a:blip r:embed="rId3" cstate="print"/>
          <a:srcRect/>
          <a:stretch>
            <a:fillRect/>
          </a:stretch>
        </p:blipFill>
        <p:spPr bwMode="auto">
          <a:xfrm>
            <a:off x="467544" y="4293096"/>
            <a:ext cx="2193165" cy="2158660"/>
          </a:xfrm>
          <a:prstGeom prst="rect">
            <a:avLst/>
          </a:prstGeom>
          <a:noFill/>
        </p:spPr>
      </p:pic>
      <p:sp>
        <p:nvSpPr>
          <p:cNvPr id="4" name="Oval Callout 3"/>
          <p:cNvSpPr/>
          <p:nvPr/>
        </p:nvSpPr>
        <p:spPr>
          <a:xfrm>
            <a:off x="2195736" y="1124744"/>
            <a:ext cx="6552728" cy="4968552"/>
          </a:xfrm>
          <a:prstGeom prst="wedgeEllipseCallout">
            <a:avLst>
              <a:gd name="adj1" fmla="val -62482"/>
              <a:gd name="adj2" fmla="val 106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rPr>
              <a:t>AND THERE YOU HAVE IT! </a:t>
            </a:r>
          </a:p>
          <a:p>
            <a:pPr algn="ctr"/>
            <a:r>
              <a:rPr lang="en-CA" sz="2400" b="1" dirty="0" smtClean="0">
                <a:solidFill>
                  <a:schemeClr val="tx1"/>
                </a:solidFill>
              </a:rPr>
              <a:t>A FINISHED PENCIL!</a:t>
            </a:r>
          </a:p>
          <a:p>
            <a:pPr algn="ctr"/>
            <a:endParaRPr lang="en-CA" b="1" dirty="0" smtClean="0">
              <a:solidFill>
                <a:schemeClr val="tx1"/>
              </a:solidFill>
            </a:endParaRPr>
          </a:p>
          <a:p>
            <a:pPr algn="ctr"/>
            <a:r>
              <a:rPr lang="en-CA" dirty="0" smtClean="0">
                <a:solidFill>
                  <a:schemeClr val="tx1"/>
                </a:solidFill>
              </a:rPr>
              <a:t>Once all the materials are gathered and produced, they are taken to a production plant where the pencil is assembled one step at a time, and is then distributed all around the world!</a:t>
            </a:r>
          </a:p>
          <a:p>
            <a:pPr algn="ctr"/>
            <a:endParaRPr lang="en-CA" dirty="0" smtClean="0">
              <a:solidFill>
                <a:schemeClr val="tx1"/>
              </a:solidFill>
            </a:endParaRPr>
          </a:p>
          <a:p>
            <a:pPr algn="ctr"/>
            <a:r>
              <a:rPr lang="en-CA" dirty="0" smtClean="0">
                <a:solidFill>
                  <a:schemeClr val="tx1"/>
                </a:solidFill>
              </a:rPr>
              <a:t>I hope that after all this, many more of you appreciate the beauty of that simple little pencil a little more. I know I do!</a:t>
            </a:r>
          </a:p>
          <a:p>
            <a:pPr algn="ctr"/>
            <a:endParaRPr lang="en-CA" b="1" dirty="0">
              <a:solidFill>
                <a:schemeClr val="tx1"/>
              </a:solidFill>
            </a:endParaRPr>
          </a:p>
        </p:txBody>
      </p:sp>
      <p:pic>
        <p:nvPicPr>
          <p:cNvPr id="25601" name="Picture 1" descr="C:\Users\Hailey\AppData\Local\Microsoft\Windows\Temporary Internet Files\Content.IE5\4O16YEZX\MC900237619[1].wmf"/>
          <p:cNvPicPr>
            <a:picLocks noChangeAspect="1" noChangeArrowheads="1"/>
          </p:cNvPicPr>
          <p:nvPr/>
        </p:nvPicPr>
        <p:blipFill>
          <a:blip r:embed="rId4" cstate="print"/>
          <a:srcRect/>
          <a:stretch>
            <a:fillRect/>
          </a:stretch>
        </p:blipFill>
        <p:spPr bwMode="auto">
          <a:xfrm rot="15212399">
            <a:off x="1035410" y="954253"/>
            <a:ext cx="1453081" cy="2420293"/>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2051720" y="980728"/>
            <a:ext cx="493955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Pencil Fun Facts!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 name="Picture 1" descr="C:\Users\Hailey\AppData\Local\Microsoft\Windows\Temporary Internet Files\Content.IE5\6W4D3QO3\MC900434872[2].png"/>
          <p:cNvPicPr>
            <a:picLocks noChangeAspect="1" noChangeArrowheads="1"/>
          </p:cNvPicPr>
          <p:nvPr/>
        </p:nvPicPr>
        <p:blipFill>
          <a:blip r:embed="rId3" cstate="print"/>
          <a:srcRect l="15974" t="-1030" r="5492"/>
          <a:stretch>
            <a:fillRect/>
          </a:stretch>
        </p:blipFill>
        <p:spPr bwMode="auto">
          <a:xfrm rot="18266107">
            <a:off x="1793823" y="-1379493"/>
            <a:ext cx="5592027" cy="7193826"/>
          </a:xfrm>
          <a:prstGeom prst="rect">
            <a:avLst/>
          </a:prstGeom>
          <a:noFill/>
        </p:spPr>
      </p:pic>
      <p:pic>
        <p:nvPicPr>
          <p:cNvPr id="14" name="Picture 1" descr="C:\Users\Hailey\AppData\Local\Microsoft\Windows\Temporary Internet Files\Content.IE5\6W4D3QO3\MC900434872[2].png"/>
          <p:cNvPicPr>
            <a:picLocks noChangeAspect="1" noChangeArrowheads="1"/>
          </p:cNvPicPr>
          <p:nvPr/>
        </p:nvPicPr>
        <p:blipFill>
          <a:blip r:embed="rId3" cstate="print"/>
          <a:srcRect l="15974" t="-1030" r="5492"/>
          <a:stretch>
            <a:fillRect/>
          </a:stretch>
        </p:blipFill>
        <p:spPr bwMode="auto">
          <a:xfrm rot="18266107">
            <a:off x="1800302" y="-220384"/>
            <a:ext cx="5592027" cy="7193826"/>
          </a:xfrm>
          <a:prstGeom prst="rect">
            <a:avLst/>
          </a:prstGeom>
          <a:noFill/>
          <a:scene3d>
            <a:camera prst="orthographicFront">
              <a:rot lat="0" lon="0" rev="10800000"/>
            </a:camera>
            <a:lightRig rig="threePt" dir="t"/>
          </a:scene3d>
        </p:spPr>
      </p:pic>
      <p:pic>
        <p:nvPicPr>
          <p:cNvPr id="15" name="Picture 1" descr="C:\Users\Hailey\AppData\Local\Microsoft\Windows\Temporary Internet Files\Content.IE5\6W4D3QO3\MC900434872[2].png"/>
          <p:cNvPicPr>
            <a:picLocks noChangeAspect="1" noChangeArrowheads="1"/>
          </p:cNvPicPr>
          <p:nvPr/>
        </p:nvPicPr>
        <p:blipFill>
          <a:blip r:embed="rId3" cstate="print"/>
          <a:srcRect l="15974" t="-1030" r="5492"/>
          <a:stretch>
            <a:fillRect/>
          </a:stretch>
        </p:blipFill>
        <p:spPr bwMode="auto">
          <a:xfrm rot="18266107">
            <a:off x="1800301" y="67647"/>
            <a:ext cx="5592027" cy="7193826"/>
          </a:xfrm>
          <a:prstGeom prst="rect">
            <a:avLst/>
          </a:prstGeom>
          <a:noFill/>
        </p:spPr>
      </p:pic>
      <p:pic>
        <p:nvPicPr>
          <p:cNvPr id="16" name="Picture 1" descr="C:\Users\Hailey\AppData\Local\Microsoft\Windows\Temporary Internet Files\Content.IE5\6W4D3QO3\MC900434872[2].png"/>
          <p:cNvPicPr>
            <a:picLocks noChangeAspect="1" noChangeArrowheads="1"/>
          </p:cNvPicPr>
          <p:nvPr/>
        </p:nvPicPr>
        <p:blipFill>
          <a:blip r:embed="rId3" cstate="print"/>
          <a:srcRect l="15974" t="-1030" r="5492"/>
          <a:stretch>
            <a:fillRect/>
          </a:stretch>
        </p:blipFill>
        <p:spPr bwMode="auto">
          <a:xfrm rot="18266107">
            <a:off x="1751669" y="1291782"/>
            <a:ext cx="5592027" cy="7193826"/>
          </a:xfrm>
          <a:prstGeom prst="rect">
            <a:avLst/>
          </a:prstGeom>
          <a:noFill/>
          <a:scene3d>
            <a:camera prst="orthographicFront">
              <a:rot lat="0" lon="0" rev="10800000"/>
            </a:camera>
            <a:lightRig rig="threePt" dir="t"/>
          </a:scene3d>
        </p:spPr>
      </p:pic>
      <p:pic>
        <p:nvPicPr>
          <p:cNvPr id="17" name="Picture 1" descr="C:\Users\Hailey\AppData\Local\Microsoft\Windows\Temporary Internet Files\Content.IE5\6W4D3QO3\MC900434872[2].png"/>
          <p:cNvPicPr>
            <a:picLocks noChangeAspect="1" noChangeArrowheads="1"/>
          </p:cNvPicPr>
          <p:nvPr/>
        </p:nvPicPr>
        <p:blipFill>
          <a:blip r:embed="rId3" cstate="print"/>
          <a:srcRect l="15974" t="-1030" r="5492"/>
          <a:stretch>
            <a:fillRect/>
          </a:stretch>
        </p:blipFill>
        <p:spPr bwMode="auto">
          <a:xfrm rot="18266107">
            <a:off x="1800302" y="1579815"/>
            <a:ext cx="5592027" cy="7193826"/>
          </a:xfrm>
          <a:prstGeom prst="rect">
            <a:avLst/>
          </a:prstGeom>
          <a:noFill/>
        </p:spPr>
      </p:pic>
      <p:pic>
        <p:nvPicPr>
          <p:cNvPr id="20" name="Picture 1" descr="C:\Users\Hailey\AppData\Local\Microsoft\Windows\Temporary Internet Files\Content.IE5\6W4D3QO3\MC900434872[2].png"/>
          <p:cNvPicPr>
            <a:picLocks noChangeAspect="1" noChangeArrowheads="1"/>
          </p:cNvPicPr>
          <p:nvPr/>
        </p:nvPicPr>
        <p:blipFill>
          <a:blip r:embed="rId3" cstate="print"/>
          <a:srcRect l="15974" t="-1030" r="5492"/>
          <a:stretch>
            <a:fillRect/>
          </a:stretch>
        </p:blipFill>
        <p:spPr bwMode="auto">
          <a:xfrm rot="18266107">
            <a:off x="2003190" y="2875959"/>
            <a:ext cx="5592027" cy="7193826"/>
          </a:xfrm>
          <a:prstGeom prst="rect">
            <a:avLst/>
          </a:prstGeom>
          <a:noFill/>
          <a:scene3d>
            <a:camera prst="orthographicFront">
              <a:rot lat="0" lon="0" rev="10800000"/>
            </a:camera>
            <a:lightRig rig="threePt" dir="t"/>
          </a:scene3d>
        </p:spPr>
      </p:pic>
      <p:sp>
        <p:nvSpPr>
          <p:cNvPr id="21" name="TextBox 20"/>
          <p:cNvSpPr txBox="1"/>
          <p:nvPr/>
        </p:nvSpPr>
        <p:spPr>
          <a:xfrm>
            <a:off x="1979712" y="2276872"/>
            <a:ext cx="5400600" cy="369332"/>
          </a:xfrm>
          <a:prstGeom prst="rect">
            <a:avLst/>
          </a:prstGeom>
          <a:noFill/>
        </p:spPr>
        <p:txBody>
          <a:bodyPr wrap="square" rtlCol="0">
            <a:spAutoFit/>
          </a:bodyPr>
          <a:lstStyle/>
          <a:p>
            <a:r>
              <a:rPr lang="en-CA" dirty="0" smtClean="0"/>
              <a:t>The more graphite in the lead, the darker it will be.</a:t>
            </a:r>
            <a:endParaRPr lang="en-CA" dirty="0"/>
          </a:p>
        </p:txBody>
      </p:sp>
      <p:sp>
        <p:nvSpPr>
          <p:cNvPr id="22" name="TextBox 21"/>
          <p:cNvSpPr txBox="1"/>
          <p:nvPr/>
        </p:nvSpPr>
        <p:spPr>
          <a:xfrm>
            <a:off x="1835696" y="2924944"/>
            <a:ext cx="5400600" cy="369332"/>
          </a:xfrm>
          <a:prstGeom prst="rect">
            <a:avLst/>
          </a:prstGeom>
          <a:noFill/>
        </p:spPr>
        <p:txBody>
          <a:bodyPr wrap="square" rtlCol="0">
            <a:spAutoFit/>
          </a:bodyPr>
          <a:lstStyle/>
          <a:p>
            <a:r>
              <a:rPr lang="en-CA" dirty="0" smtClean="0"/>
              <a:t>The word ‘pencil’ comes from the Latin word </a:t>
            </a:r>
            <a:r>
              <a:rPr lang="en-CA" i="1" dirty="0" smtClean="0"/>
              <a:t>penocillus</a:t>
            </a:r>
            <a:r>
              <a:rPr lang="en-CA" dirty="0" smtClean="0"/>
              <a:t>.</a:t>
            </a:r>
            <a:endParaRPr lang="en-CA" dirty="0"/>
          </a:p>
        </p:txBody>
      </p:sp>
      <p:sp>
        <p:nvSpPr>
          <p:cNvPr id="23" name="TextBox 22"/>
          <p:cNvSpPr txBox="1"/>
          <p:nvPr/>
        </p:nvSpPr>
        <p:spPr>
          <a:xfrm>
            <a:off x="1907704" y="3717032"/>
            <a:ext cx="5472608" cy="369332"/>
          </a:xfrm>
          <a:prstGeom prst="rect">
            <a:avLst/>
          </a:prstGeom>
          <a:noFill/>
        </p:spPr>
        <p:txBody>
          <a:bodyPr wrap="square" rtlCol="0">
            <a:spAutoFit/>
          </a:bodyPr>
          <a:lstStyle/>
          <a:p>
            <a:r>
              <a:rPr lang="en-CA" dirty="0" smtClean="0"/>
              <a:t>One pencil is enough to draw a line that is 70 miles long.</a:t>
            </a:r>
            <a:endParaRPr lang="en-CA" dirty="0"/>
          </a:p>
        </p:txBody>
      </p:sp>
      <p:sp>
        <p:nvSpPr>
          <p:cNvPr id="24" name="TextBox 23"/>
          <p:cNvSpPr txBox="1"/>
          <p:nvPr/>
        </p:nvSpPr>
        <p:spPr>
          <a:xfrm>
            <a:off x="1691680" y="4437112"/>
            <a:ext cx="5832648" cy="369332"/>
          </a:xfrm>
          <a:prstGeom prst="rect">
            <a:avLst/>
          </a:prstGeom>
          <a:noFill/>
        </p:spPr>
        <p:txBody>
          <a:bodyPr wrap="square" rtlCol="0">
            <a:spAutoFit/>
          </a:bodyPr>
          <a:lstStyle/>
          <a:p>
            <a:r>
              <a:rPr lang="en-CA" dirty="0" smtClean="0"/>
              <a:t>Most pencils sold in Europe do not have erasers on the end.</a:t>
            </a:r>
            <a:endParaRPr lang="en-CA" dirty="0"/>
          </a:p>
        </p:txBody>
      </p:sp>
      <p:sp>
        <p:nvSpPr>
          <p:cNvPr id="25" name="TextBox 24"/>
          <p:cNvSpPr txBox="1"/>
          <p:nvPr/>
        </p:nvSpPr>
        <p:spPr>
          <a:xfrm>
            <a:off x="1835696" y="5229200"/>
            <a:ext cx="5472608" cy="369332"/>
          </a:xfrm>
          <a:prstGeom prst="rect">
            <a:avLst/>
          </a:prstGeom>
          <a:noFill/>
        </p:spPr>
        <p:txBody>
          <a:bodyPr wrap="square" rtlCol="0">
            <a:spAutoFit/>
          </a:bodyPr>
          <a:lstStyle/>
          <a:p>
            <a:r>
              <a:rPr lang="en-CA" dirty="0" smtClean="0"/>
              <a:t>One pencil can write approximately 45 000 words.</a:t>
            </a:r>
            <a:endParaRPr lang="en-CA" dirty="0"/>
          </a:p>
        </p:txBody>
      </p:sp>
      <p:sp>
        <p:nvSpPr>
          <p:cNvPr id="26" name="TextBox 25"/>
          <p:cNvSpPr txBox="1"/>
          <p:nvPr/>
        </p:nvSpPr>
        <p:spPr>
          <a:xfrm>
            <a:off x="1979712" y="6021288"/>
            <a:ext cx="5688632" cy="353943"/>
          </a:xfrm>
          <a:prstGeom prst="rect">
            <a:avLst/>
          </a:prstGeom>
          <a:noFill/>
        </p:spPr>
        <p:txBody>
          <a:bodyPr wrap="square" rtlCol="0">
            <a:spAutoFit/>
          </a:bodyPr>
          <a:lstStyle/>
          <a:p>
            <a:r>
              <a:rPr lang="en-CA" sz="1700" dirty="0" smtClean="0"/>
              <a:t>Enough pencils are made annually to circle the globe 42 times.</a:t>
            </a:r>
            <a:endParaRPr lang="en-CA" sz="17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900" decel="100000" fill="hold"/>
                                        <p:tgtEl>
                                          <p:spTgt spid="2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900" decel="100000" fill="hold"/>
                                        <p:tgtEl>
                                          <p:spTgt spid="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900" decel="100000" fill="hold"/>
                                        <p:tgtEl>
                                          <p:spTgt spid="2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900" decel="100000" fill="hold"/>
                                        <p:tgtEl>
                                          <p:spTgt spid="2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2699792" y="836712"/>
            <a:ext cx="378776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Bibliography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1331640" y="1628800"/>
            <a:ext cx="6624736" cy="369332"/>
          </a:xfrm>
          <a:prstGeom prst="rect">
            <a:avLst/>
          </a:prstGeom>
          <a:noFill/>
        </p:spPr>
        <p:txBody>
          <a:bodyPr wrap="square" rtlCol="0">
            <a:spAutoFit/>
          </a:bodyPr>
          <a:lstStyle/>
          <a:p>
            <a:r>
              <a:rPr lang="en-CA" dirty="0" smtClean="0"/>
              <a:t>Thank you to the following sources for making this project possible:</a:t>
            </a:r>
            <a:endParaRPr lang="en-CA" dirty="0"/>
          </a:p>
        </p:txBody>
      </p:sp>
      <p:sp>
        <p:nvSpPr>
          <p:cNvPr id="23553" name="Rectangle 1"/>
          <p:cNvSpPr>
            <a:spLocks noChangeArrowheads="1"/>
          </p:cNvSpPr>
          <p:nvPr/>
        </p:nvSpPr>
        <p:spPr bwMode="auto">
          <a:xfrm>
            <a:off x="323528" y="2060848"/>
            <a:ext cx="4248472" cy="44550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http://www.pencilpages.com/misc/faq.htm</a:t>
            </a:r>
            <a:endParaRPr kumimoji="0" lang="en-C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http://library.thinkquest.org/05aug/00461/graphite.htm</a:t>
            </a:r>
            <a:endParaRPr kumimoji="0" lang="en-C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http://science.howstuffworks.com/aluminum2.htm</a:t>
            </a:r>
            <a:endParaRPr kumimoji="0" lang="en-CA" sz="1050" b="0" i="0" u="none" strike="noStrike" cap="none" normalizeH="0" baseline="0" dirty="0" smtClean="0">
              <a:ln>
                <a:noFill/>
              </a:ln>
              <a:solidFill>
                <a:schemeClr val="tx1"/>
              </a:solidFill>
              <a:effectLst/>
              <a:latin typeface="Arial" pitchFamily="34" charset="0"/>
              <a:cs typeface="Arial" pitchFamily="34" charset="0"/>
            </a:endParaRPr>
          </a:p>
          <a:p>
            <a:r>
              <a:rPr kumimoji="0" lang="en-CA"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http://www.pencils.net/facts.cfm</a:t>
            </a:r>
            <a:r>
              <a:rPr lang="en-CA" sz="1050" u="sng" dirty="0" smtClean="0">
                <a:hlinkClick r:id="rId7"/>
              </a:rPr>
              <a:t>http://pubs.acs.org/cen/whatstuff/stuff/7942sci4.html</a:t>
            </a:r>
            <a:endParaRPr lang="en-CA" sz="1050" dirty="0" smtClean="0"/>
          </a:p>
          <a:p>
            <a:r>
              <a:rPr lang="en-CA" sz="1050" u="sng" dirty="0" smtClean="0">
                <a:hlinkClick r:id="rId8"/>
              </a:rPr>
              <a:t>http://www.mii.org/pdfs/every/pencil.pdf</a:t>
            </a:r>
            <a:endParaRPr lang="en-CA" sz="1050" dirty="0" smtClean="0"/>
          </a:p>
          <a:p>
            <a:r>
              <a:rPr lang="en-CA" sz="1050" u="sng" dirty="0" smtClean="0">
                <a:hlinkClick r:id="rId9"/>
              </a:rPr>
              <a:t>http://geology.about.com/od/minerals/ig/minpicelements/minpicgraphite.htm</a:t>
            </a:r>
            <a:endParaRPr lang="en-CA" sz="1050" dirty="0" smtClean="0"/>
          </a:p>
          <a:p>
            <a:r>
              <a:rPr lang="en-CA" sz="1050" u="sng" dirty="0" smtClean="0">
                <a:hlinkClick r:id="rId10"/>
              </a:rPr>
              <a:t>http://answers.ask.com/Science/Chemistry/where_is_graphite_found</a:t>
            </a:r>
            <a:endParaRPr lang="en-CA" sz="1050" dirty="0" smtClean="0"/>
          </a:p>
          <a:p>
            <a:r>
              <a:rPr lang="en-CA" sz="1050" u="sng" dirty="0" smtClean="0">
                <a:hlinkClick r:id="rId11"/>
              </a:rPr>
              <a:t>http://www.mapsofworld.com/minerals/world-graphite-producers.html</a:t>
            </a:r>
            <a:endParaRPr lang="en-CA" sz="1050" dirty="0" smtClean="0"/>
          </a:p>
          <a:p>
            <a:r>
              <a:rPr lang="en-CA" sz="1050" u="sng" dirty="0" smtClean="0">
                <a:hlinkClick r:id="rId12"/>
              </a:rPr>
              <a:t>http://www.mapsofworld.com/minerals/world-aluminium-producers.html#</a:t>
            </a:r>
            <a:endParaRPr lang="en-CA" sz="1050" dirty="0" smtClean="0"/>
          </a:p>
          <a:p>
            <a:r>
              <a:rPr lang="en-CA" sz="1050" u="sng" dirty="0" smtClean="0">
                <a:hlinkClick r:id="rId13"/>
              </a:rPr>
              <a:t>http://www.amcolspecialtyminerals.com/IndustrialAndHousehold.aspx</a:t>
            </a:r>
            <a:endParaRPr lang="en-CA" sz="1050" dirty="0" smtClean="0"/>
          </a:p>
          <a:p>
            <a:r>
              <a:rPr lang="en-CA" sz="1050" u="sng" dirty="0" smtClean="0">
                <a:hlinkClick r:id="rId14"/>
              </a:rPr>
              <a:t>http://en.wikipedia.org/wiki/List_of_countries_by_bentonite_production</a:t>
            </a:r>
            <a:endParaRPr lang="en-CA" sz="1050" dirty="0" smtClean="0"/>
          </a:p>
          <a:p>
            <a:r>
              <a:rPr lang="en-CA" sz="1050" u="sng" dirty="0" smtClean="0">
                <a:hlinkClick r:id="rId15"/>
              </a:rPr>
              <a:t>http://www.wisegeek.com/what-is-aluminum.htm</a:t>
            </a:r>
            <a:endParaRPr lang="en-CA" sz="1050" dirty="0" smtClean="0"/>
          </a:p>
          <a:p>
            <a:r>
              <a:rPr lang="en-CA" sz="1050" u="sng" dirty="0" smtClean="0">
                <a:hlinkClick r:id="rId16"/>
              </a:rPr>
              <a:t>http://www.mii.org/minerals/photoal.html</a:t>
            </a:r>
            <a:endParaRPr lang="en-CA" sz="1050" dirty="0" smtClean="0"/>
          </a:p>
          <a:p>
            <a:r>
              <a:rPr lang="en-CA" sz="1050" u="sng" dirty="0" smtClean="0">
                <a:hlinkClick r:id="rId17"/>
              </a:rPr>
              <a:t>http://www.pencils.com/incense-cedar</a:t>
            </a:r>
            <a:endParaRPr lang="en-CA" sz="1050" dirty="0" smtClean="0"/>
          </a:p>
          <a:p>
            <a:r>
              <a:rPr lang="en-CA" sz="1050" u="sng" dirty="0" smtClean="0">
                <a:hlinkClick r:id="rId18"/>
              </a:rPr>
              <a:t>http://www.mastergardenproducts.com/incense_cedar.htm</a:t>
            </a:r>
            <a:endParaRPr lang="en-CA" sz="1050" dirty="0" smtClean="0"/>
          </a:p>
          <a:p>
            <a:r>
              <a:rPr lang="en-CA" sz="1050" u="sng" dirty="0" smtClean="0">
                <a:hlinkClick r:id="rId19"/>
              </a:rPr>
              <a:t>http://www.ehow.com/info_8489139_erasers-made-out.html</a:t>
            </a:r>
            <a:endParaRPr lang="en-CA" sz="1050" dirty="0" smtClean="0"/>
          </a:p>
          <a:p>
            <a:r>
              <a:rPr lang="en-CA" sz="1050" u="sng" dirty="0" smtClean="0">
                <a:hlinkClick r:id="rId20"/>
              </a:rPr>
              <a:t>http://www.whyzz.com/how-is-rubber-made</a:t>
            </a:r>
            <a:endParaRPr lang="en-CA" sz="1050" dirty="0" smtClean="0"/>
          </a:p>
          <a:p>
            <a:r>
              <a:rPr lang="en-CA" sz="1050" u="sng" dirty="0" smtClean="0">
                <a:hlinkClick r:id="rId21"/>
              </a:rPr>
              <a:t>http://howisitmade.org/how-is-rubber-made/</a:t>
            </a:r>
            <a:endParaRPr lang="en-CA" sz="1050" dirty="0" smtClean="0"/>
          </a:p>
          <a:p>
            <a:r>
              <a:rPr lang="en-CA" sz="1050" u="sng" dirty="0" smtClean="0">
                <a:hlinkClick r:id="rId22"/>
              </a:rPr>
              <a:t>http://www.top5ofanything.com/index.php?h=7738a992</a:t>
            </a:r>
            <a:endParaRPr lang="en-CA" sz="1050" dirty="0" smtClean="0"/>
          </a:p>
          <a:p>
            <a:r>
              <a:rPr lang="en-CA" sz="1050" u="sng" dirty="0" smtClean="0">
                <a:hlinkClick r:id="rId23"/>
              </a:rPr>
              <a:t>http://wiki.answers.com/Q/What_is_sulfur</a:t>
            </a:r>
            <a:endParaRPr lang="en-CA" sz="1050" dirty="0" smtClean="0"/>
          </a:p>
          <a:p>
            <a:r>
              <a:rPr lang="en-CA" sz="1050" u="sng" dirty="0" smtClean="0">
                <a:hlinkClick r:id="rId24"/>
              </a:rPr>
              <a:t>http://www.mapsofworld.com/minerals/world-sulphur-producers.html</a:t>
            </a:r>
            <a:endParaRPr lang="en-CA" sz="1050" dirty="0" smtClean="0"/>
          </a:p>
          <a:p>
            <a:r>
              <a:rPr lang="en-CA" sz="1050" u="sng" dirty="0" smtClean="0">
                <a:hlinkClick r:id="rId25"/>
              </a:rPr>
              <a:t>http://www.mii.org/minerals/photopumice.html</a:t>
            </a:r>
            <a:endParaRPr lang="en-CA" sz="1050" dirty="0" smtClean="0"/>
          </a:p>
          <a:p>
            <a:r>
              <a:rPr lang="en-CA" sz="1050" u="sng" dirty="0" smtClean="0">
                <a:hlinkClick r:id="rId26"/>
              </a:rPr>
              <a:t>http://www.ehow.com/print/facts_6878375_pumice-rocks-found_.html</a:t>
            </a:r>
            <a:endParaRPr lang="en-CA" sz="1050" dirty="0" smtClean="0"/>
          </a:p>
          <a:p>
            <a:r>
              <a:rPr lang="en-CA" sz="1050" u="sng" dirty="0" smtClean="0">
                <a:hlinkClick r:id="rId27"/>
              </a:rPr>
              <a:t>http://simple.wikipedia.org/wiki/Vegetable_oil</a:t>
            </a:r>
            <a:endParaRPr lang="en-CA" sz="1050" dirty="0" smtClean="0"/>
          </a:p>
        </p:txBody>
      </p:sp>
      <p:sp>
        <p:nvSpPr>
          <p:cNvPr id="23554" name="Rectangle 2"/>
          <p:cNvSpPr>
            <a:spLocks noChangeArrowheads="1"/>
          </p:cNvSpPr>
          <p:nvPr/>
        </p:nvSpPr>
        <p:spPr bwMode="auto">
          <a:xfrm>
            <a:off x="4499992" y="2056686"/>
            <a:ext cx="424847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8"/>
              </a:rPr>
              <a:t>http://1001christianclipart.com/downloads/simple/paper-note-with-clipper.jpg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9"/>
              </a:rPr>
              <a:t>http://www.sciencephoto.com/image/112175/530wm/C0047964-Graphite-SPL.jpg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0"/>
              </a:rPr>
              <a:t>http://img.hisupplier.com/var/userImages/old/ugchina/ugchina$74153930.jpg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1"/>
              </a:rPr>
              <a:t>http://www.map-menu.com/world-map-896.jpg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2"/>
              </a:rPr>
              <a:t>http://www.mastergardenproducts.com/incensetree.jpg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3"/>
              </a:rPr>
              <a:t>http://homepage.mac.com/patholleran/ParkVision/KingsCanyon/KC-56.jpg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4"/>
              </a:rPr>
              <a:t>http://worldforestindustries.com/wp-content/uploads/2010/03/log-deck.jpg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5"/>
              </a:rPr>
              <a:t>http://pubs.usgs.gov/of/2005/1305/images/west_cover_graphic_final.jpg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http://science.howstuffworks.com/aluminum2.htm</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6"/>
              </a:rPr>
              <a:t>http://img.tradeindia.com/fp/1/403/884.jpg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7"/>
              </a:rPr>
              <a:t>http://www.hillagility.com/images/manufacturing/aluminum_1391.jpg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8"/>
              </a:rPr>
              <a:t>https://myorganicchemistry.wikispaces.com/file/view/rubber.jpg/146885507/rubber.jpg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9"/>
              </a:rPr>
              <a:t>http://upload.wikimedia.org/wikipedia/commons/thumb/4/44/Sulfur-sample.jpg/250px-Sulfur-sample.jpg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0"/>
              </a:rPr>
              <a:t>http://1.bp.blogspot.com/_9g1Ege5PHsE/TVFhBZEiLQI/AAAAAAAAD88/3rujioqODiw/s1600/pumice-rock.jpg</a:t>
            </a: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3075" name="Picture 3" descr="C:\Users\Hailey\AppData\Local\Microsoft\Windows\Temporary Internet Files\Content.IE5\C5D3GJX5\MC900391022[1].wmf"/>
          <p:cNvPicPr>
            <a:picLocks noChangeAspect="1" noChangeArrowheads="1"/>
          </p:cNvPicPr>
          <p:nvPr/>
        </p:nvPicPr>
        <p:blipFill>
          <a:blip r:embed="rId3" cstate="print"/>
          <a:srcRect/>
          <a:stretch>
            <a:fillRect/>
          </a:stretch>
        </p:blipFill>
        <p:spPr bwMode="auto">
          <a:xfrm>
            <a:off x="467544" y="4293096"/>
            <a:ext cx="2193165" cy="2158660"/>
          </a:xfrm>
          <a:prstGeom prst="rect">
            <a:avLst/>
          </a:prstGeom>
          <a:noFill/>
        </p:spPr>
      </p:pic>
      <p:sp>
        <p:nvSpPr>
          <p:cNvPr id="10" name="Oval Callout 9"/>
          <p:cNvSpPr/>
          <p:nvPr/>
        </p:nvSpPr>
        <p:spPr>
          <a:xfrm>
            <a:off x="2339752" y="1124744"/>
            <a:ext cx="6336704" cy="4896544"/>
          </a:xfrm>
          <a:prstGeom prst="wedgeEllipseCallout">
            <a:avLst>
              <a:gd name="adj1" fmla="val -60347"/>
              <a:gd name="adj2" fmla="val 110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My name is Peter Pencil, and there isn’t anything in the whole entire world that excites me more than a pencil does.  There’s just something about the sharp point of a HB#2 pencil that makes my heart race.  Ever since I was a little boy, I’ve wanted to learn everything there is to possibly know about pencils.  Maybe some of you would like to know too! Today is your lucky day.  I have put together this presentation to tell you all there is to know about that pencil in your hand.  </a:t>
            </a:r>
          </a:p>
          <a:p>
            <a:pPr algn="ctr"/>
            <a:endParaRPr lang="en-CA" dirty="0">
              <a:solidFill>
                <a:schemeClr val="tx1"/>
              </a:solidFill>
            </a:endParaRPr>
          </a:p>
          <a:p>
            <a:pPr algn="ctr"/>
            <a:r>
              <a:rPr lang="en-CA" b="1" dirty="0" smtClean="0">
                <a:solidFill>
                  <a:schemeClr val="tx1"/>
                </a:solidFill>
              </a:rPr>
              <a:t>Let’s get to the point!</a:t>
            </a:r>
            <a:endParaRPr lang="en-CA" b="1" dirty="0">
              <a:solidFill>
                <a:schemeClr val="tx1"/>
              </a:solidFill>
            </a:endParaRPr>
          </a:p>
        </p:txBody>
      </p:sp>
      <p:pic>
        <p:nvPicPr>
          <p:cNvPr id="9217" name="Picture 1" descr="C:\Users\Hailey\AppData\Local\Microsoft\Windows\Temporary Internet Files\Content.IE5\C5D3GJX5\MC900413638[1].wmf"/>
          <p:cNvPicPr>
            <a:picLocks noChangeAspect="1" noChangeArrowheads="1"/>
          </p:cNvPicPr>
          <p:nvPr/>
        </p:nvPicPr>
        <p:blipFill>
          <a:blip r:embed="rId4" cstate="print"/>
          <a:srcRect/>
          <a:stretch>
            <a:fillRect/>
          </a:stretch>
        </p:blipFill>
        <p:spPr bwMode="auto">
          <a:xfrm>
            <a:off x="611560" y="1412776"/>
            <a:ext cx="1618137" cy="2095410"/>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323528" y="1052736"/>
            <a:ext cx="8058808"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are the parts of a pencil?</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C:\Users\Hailey\AppData\Local\Microsoft\Windows\Temporary Internet Files\Content.IE5\6W4D3QO3\MC900434872[1].png"/>
          <p:cNvPicPr>
            <a:picLocks noChangeAspect="1" noChangeArrowheads="1"/>
          </p:cNvPicPr>
          <p:nvPr/>
        </p:nvPicPr>
        <p:blipFill>
          <a:blip r:embed="rId3" cstate="print"/>
          <a:srcRect/>
          <a:stretch>
            <a:fillRect/>
          </a:stretch>
        </p:blipFill>
        <p:spPr bwMode="auto">
          <a:xfrm rot="18244188">
            <a:off x="3707527" y="2780549"/>
            <a:ext cx="4816407" cy="4816407"/>
          </a:xfrm>
          <a:prstGeom prst="rect">
            <a:avLst/>
          </a:prstGeom>
          <a:noFill/>
        </p:spPr>
      </p:pic>
      <p:sp>
        <p:nvSpPr>
          <p:cNvPr id="11" name="Notched Right Arrow 10"/>
          <p:cNvSpPr/>
          <p:nvPr/>
        </p:nvSpPr>
        <p:spPr>
          <a:xfrm rot="16200000">
            <a:off x="8064388" y="5553236"/>
            <a:ext cx="792088" cy="576064"/>
          </a:xfrm>
          <a:prstGeom prst="notch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899592" y="5661248"/>
            <a:ext cx="3024336" cy="954107"/>
          </a:xfrm>
          <a:prstGeom prst="rect">
            <a:avLst/>
          </a:prstGeom>
          <a:noFill/>
        </p:spPr>
        <p:txBody>
          <a:bodyPr wrap="square" rtlCol="0">
            <a:spAutoFit/>
          </a:bodyPr>
          <a:lstStyle/>
          <a:p>
            <a:r>
              <a:rPr lang="en-CA" sz="2800" b="1" dirty="0" smtClean="0"/>
              <a:t>Lead: Graphite </a:t>
            </a:r>
          </a:p>
          <a:p>
            <a:r>
              <a:rPr lang="en-CA" sz="2800" b="1" dirty="0"/>
              <a:t>a</a:t>
            </a:r>
            <a:r>
              <a:rPr lang="en-CA" sz="2800" b="1" dirty="0" smtClean="0"/>
              <a:t>nd Clay Mixture</a:t>
            </a:r>
            <a:endParaRPr lang="en-CA" sz="2800" b="1" dirty="0"/>
          </a:p>
        </p:txBody>
      </p:sp>
      <p:sp>
        <p:nvSpPr>
          <p:cNvPr id="14" name="TextBox 13"/>
          <p:cNvSpPr txBox="1"/>
          <p:nvPr/>
        </p:nvSpPr>
        <p:spPr>
          <a:xfrm>
            <a:off x="1403648" y="4005064"/>
            <a:ext cx="2592288" cy="954107"/>
          </a:xfrm>
          <a:prstGeom prst="rect">
            <a:avLst/>
          </a:prstGeom>
          <a:noFill/>
        </p:spPr>
        <p:txBody>
          <a:bodyPr wrap="square" rtlCol="0">
            <a:spAutoFit/>
          </a:bodyPr>
          <a:lstStyle/>
          <a:p>
            <a:r>
              <a:rPr lang="en-CA" sz="2800" b="1" dirty="0" smtClean="0"/>
              <a:t>Wood Body:</a:t>
            </a:r>
          </a:p>
          <a:p>
            <a:r>
              <a:rPr lang="en-CA" sz="2800" b="1" dirty="0" smtClean="0"/>
              <a:t>Incense Cedar</a:t>
            </a:r>
            <a:endParaRPr lang="en-CA" sz="2800" b="1" dirty="0"/>
          </a:p>
        </p:txBody>
      </p:sp>
      <p:sp>
        <p:nvSpPr>
          <p:cNvPr id="15" name="TextBox 14"/>
          <p:cNvSpPr txBox="1"/>
          <p:nvPr/>
        </p:nvSpPr>
        <p:spPr>
          <a:xfrm>
            <a:off x="6551712" y="5517232"/>
            <a:ext cx="2592288" cy="954107"/>
          </a:xfrm>
          <a:prstGeom prst="rect">
            <a:avLst/>
          </a:prstGeom>
          <a:noFill/>
        </p:spPr>
        <p:txBody>
          <a:bodyPr wrap="square" rtlCol="0">
            <a:spAutoFit/>
          </a:bodyPr>
          <a:lstStyle/>
          <a:p>
            <a:r>
              <a:rPr lang="en-CA" sz="2800" b="1" dirty="0" smtClean="0"/>
              <a:t>Ferrule:</a:t>
            </a:r>
          </a:p>
          <a:p>
            <a:r>
              <a:rPr lang="en-CA" sz="2800" b="1" dirty="0" smtClean="0"/>
              <a:t>Aluminum</a:t>
            </a:r>
            <a:endParaRPr lang="en-CA" sz="2800" b="1" dirty="0"/>
          </a:p>
        </p:txBody>
      </p:sp>
      <p:sp>
        <p:nvSpPr>
          <p:cNvPr id="16" name="TextBox 15"/>
          <p:cNvSpPr txBox="1"/>
          <p:nvPr/>
        </p:nvSpPr>
        <p:spPr>
          <a:xfrm>
            <a:off x="5436096" y="3645024"/>
            <a:ext cx="3456384" cy="1384995"/>
          </a:xfrm>
          <a:prstGeom prst="rect">
            <a:avLst/>
          </a:prstGeom>
          <a:noFill/>
        </p:spPr>
        <p:txBody>
          <a:bodyPr wrap="square" rtlCol="0">
            <a:spAutoFit/>
          </a:bodyPr>
          <a:lstStyle/>
          <a:p>
            <a:r>
              <a:rPr lang="en-CA" sz="2800" b="1" dirty="0" smtClean="0"/>
              <a:t>Eraser: Rubber, Pumice and Sulfur Mixture</a:t>
            </a:r>
            <a:endParaRPr lang="en-CA" sz="2800" b="1" dirty="0"/>
          </a:p>
        </p:txBody>
      </p:sp>
      <p:sp>
        <p:nvSpPr>
          <p:cNvPr id="18" name="Notched Right Arrow 17"/>
          <p:cNvSpPr/>
          <p:nvPr/>
        </p:nvSpPr>
        <p:spPr>
          <a:xfrm rot="5400000">
            <a:off x="3599892" y="4257092"/>
            <a:ext cx="792088" cy="576064"/>
          </a:xfrm>
          <a:prstGeom prst="notchedRightArrow">
            <a:avLst>
              <a:gd name="adj1" fmla="val 50000"/>
              <a:gd name="adj2" fmla="val 4748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Notched Right Arrow 18"/>
          <p:cNvSpPr/>
          <p:nvPr/>
        </p:nvSpPr>
        <p:spPr>
          <a:xfrm rot="3639695">
            <a:off x="8159918" y="4175739"/>
            <a:ext cx="792088" cy="576064"/>
          </a:xfrm>
          <a:prstGeom prst="notch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Notched Right Arrow 19"/>
          <p:cNvSpPr/>
          <p:nvPr/>
        </p:nvSpPr>
        <p:spPr>
          <a:xfrm rot="16200000">
            <a:off x="3095836" y="5337212"/>
            <a:ext cx="792088" cy="576064"/>
          </a:xfrm>
          <a:prstGeom prst="notch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descr="C:\Users\Hailey\AppData\Local\Microsoft\Windows\Temporary Internet Files\Content.IE5\C5D3GJX5\MC900391022[1].wmf"/>
          <p:cNvPicPr>
            <a:picLocks noChangeAspect="1" noChangeArrowheads="1"/>
          </p:cNvPicPr>
          <p:nvPr/>
        </p:nvPicPr>
        <p:blipFill>
          <a:blip r:embed="rId4" cstate="print"/>
          <a:srcRect/>
          <a:stretch>
            <a:fillRect/>
          </a:stretch>
        </p:blipFill>
        <p:spPr bwMode="auto">
          <a:xfrm>
            <a:off x="395536" y="1916832"/>
            <a:ext cx="1905132" cy="1875158"/>
          </a:xfrm>
          <a:prstGeom prst="rect">
            <a:avLst/>
          </a:prstGeom>
          <a:noFill/>
        </p:spPr>
      </p:pic>
      <p:sp>
        <p:nvSpPr>
          <p:cNvPr id="22" name="Oval Callout 21"/>
          <p:cNvSpPr/>
          <p:nvPr/>
        </p:nvSpPr>
        <p:spPr>
          <a:xfrm>
            <a:off x="2483768" y="1844824"/>
            <a:ext cx="6192688" cy="1800200"/>
          </a:xfrm>
          <a:prstGeom prst="wedgeEllipseCallout">
            <a:avLst>
              <a:gd name="adj1" fmla="val -54818"/>
              <a:gd name="adj2" fmla="val -366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I’m glad you asked!  Pencils are made of 4 main parts: the </a:t>
            </a:r>
            <a:r>
              <a:rPr lang="en-CA" b="1" dirty="0" smtClean="0">
                <a:solidFill>
                  <a:schemeClr val="tx1"/>
                </a:solidFill>
              </a:rPr>
              <a:t>lead</a:t>
            </a:r>
            <a:r>
              <a:rPr lang="en-CA" dirty="0" smtClean="0">
                <a:solidFill>
                  <a:schemeClr val="tx1"/>
                </a:solidFill>
              </a:rPr>
              <a:t>; the </a:t>
            </a:r>
            <a:r>
              <a:rPr lang="en-CA" b="1" dirty="0" smtClean="0">
                <a:solidFill>
                  <a:schemeClr val="tx1"/>
                </a:solidFill>
              </a:rPr>
              <a:t>wooden body</a:t>
            </a:r>
            <a:r>
              <a:rPr lang="en-CA" dirty="0" smtClean="0">
                <a:solidFill>
                  <a:schemeClr val="tx1"/>
                </a:solidFill>
              </a:rPr>
              <a:t>; the </a:t>
            </a:r>
            <a:r>
              <a:rPr lang="en-CA" b="1" dirty="0" smtClean="0">
                <a:solidFill>
                  <a:schemeClr val="tx1"/>
                </a:solidFill>
              </a:rPr>
              <a:t>ferrule</a:t>
            </a:r>
            <a:r>
              <a:rPr lang="en-CA" dirty="0">
                <a:solidFill>
                  <a:schemeClr val="tx1"/>
                </a:solidFill>
              </a:rPr>
              <a:t> </a:t>
            </a:r>
            <a:r>
              <a:rPr lang="en-CA" dirty="0" smtClean="0">
                <a:solidFill>
                  <a:schemeClr val="tx1"/>
                </a:solidFill>
              </a:rPr>
              <a:t>and the </a:t>
            </a:r>
            <a:r>
              <a:rPr lang="en-CA" b="1" dirty="0" smtClean="0">
                <a:solidFill>
                  <a:schemeClr val="tx1"/>
                </a:solidFill>
              </a:rPr>
              <a:t>eraser</a:t>
            </a:r>
            <a:r>
              <a:rPr lang="en-CA" dirty="0" smtClean="0">
                <a:solidFill>
                  <a:schemeClr val="tx1"/>
                </a:solidFill>
              </a:rPr>
              <a:t>.  Each is composed of different renewable and non-renewable materials.</a:t>
            </a:r>
            <a:endParaRPr lang="en-CA" dirty="0">
              <a:solidFill>
                <a:schemeClr val="tx1"/>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900" decel="100000" fill="hold"/>
                                        <p:tgtEl>
                                          <p:spTgt spid="1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323528" y="1124744"/>
            <a:ext cx="8143961"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Wait! What’s the difference between a </a:t>
            </a: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renewable and non-renewable resource? </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3" descr="C:\Users\Hailey\AppData\Local\Microsoft\Windows\Temporary Internet Files\Content.IE5\C5D3GJX5\MC900391022[1].wmf"/>
          <p:cNvPicPr>
            <a:picLocks noChangeAspect="1" noChangeArrowheads="1"/>
          </p:cNvPicPr>
          <p:nvPr/>
        </p:nvPicPr>
        <p:blipFill>
          <a:blip r:embed="rId3" cstate="print"/>
          <a:srcRect/>
          <a:stretch>
            <a:fillRect/>
          </a:stretch>
        </p:blipFill>
        <p:spPr bwMode="auto">
          <a:xfrm>
            <a:off x="467545" y="4325502"/>
            <a:ext cx="2160240" cy="2126253"/>
          </a:xfrm>
          <a:prstGeom prst="rect">
            <a:avLst/>
          </a:prstGeom>
          <a:noFill/>
        </p:spPr>
      </p:pic>
      <p:sp>
        <p:nvSpPr>
          <p:cNvPr id="9" name="Oval Callout 8"/>
          <p:cNvSpPr/>
          <p:nvPr/>
        </p:nvSpPr>
        <p:spPr>
          <a:xfrm>
            <a:off x="2699792" y="2420888"/>
            <a:ext cx="5976664" cy="4032448"/>
          </a:xfrm>
          <a:prstGeom prst="wedgeEllipseCallout">
            <a:avLst>
              <a:gd name="adj1" fmla="val -67673"/>
              <a:gd name="adj2" fmla="val -86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 knew I was forgetting something!</a:t>
            </a:r>
          </a:p>
          <a:p>
            <a:pPr algn="ctr"/>
            <a:endParaRPr lang="en-CA" dirty="0">
              <a:solidFill>
                <a:schemeClr val="tx1"/>
              </a:solidFill>
            </a:endParaRPr>
          </a:p>
          <a:p>
            <a:pPr algn="ctr"/>
            <a:r>
              <a:rPr lang="en-CA" dirty="0" smtClean="0">
                <a:solidFill>
                  <a:schemeClr val="tx1"/>
                </a:solidFill>
              </a:rPr>
              <a:t>A </a:t>
            </a:r>
            <a:r>
              <a:rPr lang="en-CA" b="1" dirty="0" smtClean="0">
                <a:solidFill>
                  <a:schemeClr val="tx1"/>
                </a:solidFill>
              </a:rPr>
              <a:t>renewable resource</a:t>
            </a:r>
            <a:r>
              <a:rPr lang="en-CA" dirty="0" smtClean="0">
                <a:solidFill>
                  <a:schemeClr val="tx1"/>
                </a:solidFill>
              </a:rPr>
              <a:t> is simply a naturally occurring resource that can be used continuously and will replenish itself over time (usually within a human lifespan), like wood, water or sunlight.</a:t>
            </a:r>
          </a:p>
          <a:p>
            <a:pPr algn="ctr"/>
            <a:r>
              <a:rPr lang="en-CA" dirty="0" smtClean="0">
                <a:solidFill>
                  <a:schemeClr val="tx1"/>
                </a:solidFill>
              </a:rPr>
              <a:t>A </a:t>
            </a:r>
            <a:r>
              <a:rPr lang="en-CA" b="1" dirty="0" smtClean="0">
                <a:solidFill>
                  <a:schemeClr val="tx1"/>
                </a:solidFill>
              </a:rPr>
              <a:t>non-renewable resource </a:t>
            </a:r>
            <a:r>
              <a:rPr lang="en-CA" dirty="0" smtClean="0">
                <a:solidFill>
                  <a:schemeClr val="tx1"/>
                </a:solidFill>
              </a:rPr>
              <a:t> is a resource that exists in a fixed amount and is usually used up before it can be replenished, which takes hundreds of years, like coal and oil.</a:t>
            </a:r>
            <a:endParaRPr lang="en-CA" dirty="0">
              <a:solidFill>
                <a:schemeClr val="tx1"/>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179512" y="836712"/>
            <a:ext cx="785144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Materials in a Pencil - Lead</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C:\Users\Hailey\AppData\Local\Microsoft\Windows\Temporary Internet Files\Content.IE5\6W4D3QO3\MC900391022[1].wmf"/>
          <p:cNvPicPr>
            <a:picLocks noChangeAspect="1" noChangeArrowheads="1"/>
          </p:cNvPicPr>
          <p:nvPr/>
        </p:nvPicPr>
        <p:blipFill>
          <a:blip r:embed="rId3" cstate="print"/>
          <a:srcRect/>
          <a:stretch>
            <a:fillRect/>
          </a:stretch>
        </p:blipFill>
        <p:spPr bwMode="auto">
          <a:xfrm>
            <a:off x="395536" y="4725144"/>
            <a:ext cx="1985197" cy="1953964"/>
          </a:xfrm>
          <a:prstGeom prst="rect">
            <a:avLst/>
          </a:prstGeom>
          <a:noFill/>
        </p:spPr>
      </p:pic>
      <p:sp>
        <p:nvSpPr>
          <p:cNvPr id="5" name="Oval Callout 4"/>
          <p:cNvSpPr/>
          <p:nvPr/>
        </p:nvSpPr>
        <p:spPr>
          <a:xfrm>
            <a:off x="251520" y="1628800"/>
            <a:ext cx="8640960" cy="3456384"/>
          </a:xfrm>
          <a:prstGeom prst="wedgeEllipseCallout">
            <a:avLst>
              <a:gd name="adj1" fmla="val -38715"/>
              <a:gd name="adj2" fmla="val 402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a:p>
            <a:pPr algn="ctr"/>
            <a:endParaRPr lang="en-CA" dirty="0" smtClean="0">
              <a:solidFill>
                <a:schemeClr val="tx1"/>
              </a:solidFill>
            </a:endParaRPr>
          </a:p>
          <a:p>
            <a:pPr algn="ctr"/>
            <a:r>
              <a:rPr lang="en-CA" sz="1600" dirty="0" smtClean="0">
                <a:solidFill>
                  <a:schemeClr val="tx1"/>
                </a:solidFill>
              </a:rPr>
              <a:t>Lead is made of a </a:t>
            </a:r>
            <a:r>
              <a:rPr lang="en-CA" sz="1600" b="1" dirty="0" smtClean="0">
                <a:solidFill>
                  <a:schemeClr val="tx1"/>
                </a:solidFill>
              </a:rPr>
              <a:t>GRAPHITE </a:t>
            </a:r>
            <a:r>
              <a:rPr lang="en-CA" sz="1600" dirty="0" smtClean="0">
                <a:solidFill>
                  <a:schemeClr val="tx1"/>
                </a:solidFill>
              </a:rPr>
              <a:t>and </a:t>
            </a:r>
            <a:r>
              <a:rPr lang="en-CA" sz="1600" b="1" dirty="0" smtClean="0">
                <a:solidFill>
                  <a:schemeClr val="tx1"/>
                </a:solidFill>
              </a:rPr>
              <a:t>CLAY </a:t>
            </a:r>
            <a:r>
              <a:rPr lang="en-CA" sz="1600" dirty="0" smtClean="0">
                <a:solidFill>
                  <a:schemeClr val="tx1"/>
                </a:solidFill>
              </a:rPr>
              <a:t>mixture.</a:t>
            </a:r>
          </a:p>
          <a:p>
            <a:pPr algn="ctr"/>
            <a:endParaRPr lang="en-CA" sz="1600" dirty="0" smtClean="0">
              <a:solidFill>
                <a:schemeClr val="tx1"/>
              </a:solidFill>
            </a:endParaRPr>
          </a:p>
          <a:p>
            <a:pPr algn="ctr"/>
            <a:r>
              <a:rPr lang="en-CA" sz="1600" dirty="0" smtClean="0">
                <a:solidFill>
                  <a:schemeClr val="tx1"/>
                </a:solidFill>
              </a:rPr>
              <a:t>Graphite is a soft mineral found in metamorphic rocks.  It is one of the two crystal forms of Carbon (C) and is formed under the intense heat and pressure of coal and limestones combining to become metamorphic rocks.  Graphite can be created artificially, but natural graphite is cheaper.  Graphite is mined by underground mining and quarrying on the surface of the earth, depending on how deep in the crust the graphite is found.  </a:t>
            </a:r>
          </a:p>
          <a:p>
            <a:pPr algn="ctr"/>
            <a:endParaRPr lang="en-CA" sz="1600" dirty="0" smtClean="0">
              <a:solidFill>
                <a:schemeClr val="tx1"/>
              </a:solidFill>
            </a:endParaRPr>
          </a:p>
          <a:p>
            <a:pPr algn="ctr"/>
            <a:r>
              <a:rPr lang="en-CA" sz="1600" dirty="0" smtClean="0">
                <a:solidFill>
                  <a:schemeClr val="tx1"/>
                </a:solidFill>
              </a:rPr>
              <a:t>During the processing process, clay is added to the graphite as a bonding agent, in order for the graphite to stick together.</a:t>
            </a:r>
          </a:p>
          <a:p>
            <a:pPr algn="ctr"/>
            <a:r>
              <a:rPr lang="en-CA" dirty="0" smtClean="0">
                <a:solidFill>
                  <a:schemeClr val="tx1"/>
                </a:solidFill>
              </a:rPr>
              <a:t> </a:t>
            </a:r>
          </a:p>
          <a:p>
            <a:pPr algn="ctr"/>
            <a:endParaRPr lang="en-CA" dirty="0">
              <a:solidFill>
                <a:schemeClr val="tx1"/>
              </a:solidFill>
            </a:endParaRPr>
          </a:p>
        </p:txBody>
      </p:sp>
      <p:pic>
        <p:nvPicPr>
          <p:cNvPr id="1030" name="Picture 6" descr="http://www.sciencephoto.com/image/112175/large/C0047964-Graphite-SPL.jpg"/>
          <p:cNvPicPr>
            <a:picLocks noChangeAspect="1" noChangeArrowheads="1"/>
          </p:cNvPicPr>
          <p:nvPr/>
        </p:nvPicPr>
        <p:blipFill>
          <a:blip r:embed="rId4" cstate="print"/>
          <a:srcRect/>
          <a:stretch>
            <a:fillRect/>
          </a:stretch>
        </p:blipFill>
        <p:spPr bwMode="auto">
          <a:xfrm>
            <a:off x="6804248" y="5064261"/>
            <a:ext cx="2088232" cy="1414482"/>
          </a:xfrm>
          <a:prstGeom prst="rect">
            <a:avLst/>
          </a:prstGeom>
          <a:noFill/>
        </p:spPr>
      </p:pic>
      <p:pic>
        <p:nvPicPr>
          <p:cNvPr id="1032" name="Picture 8" descr="http://img.hisupplier.com/var/userImages/old/ugchina/ugchina$74153930.jpg"/>
          <p:cNvPicPr>
            <a:picLocks noChangeAspect="1" noChangeArrowheads="1"/>
          </p:cNvPicPr>
          <p:nvPr/>
        </p:nvPicPr>
        <p:blipFill>
          <a:blip r:embed="rId5" cstate="print"/>
          <a:srcRect/>
          <a:stretch>
            <a:fillRect/>
          </a:stretch>
        </p:blipFill>
        <p:spPr bwMode="auto">
          <a:xfrm>
            <a:off x="2627784" y="5085184"/>
            <a:ext cx="1584176" cy="1579775"/>
          </a:xfrm>
          <a:prstGeom prst="rect">
            <a:avLst/>
          </a:prstGeom>
          <a:noFill/>
        </p:spPr>
      </p:pic>
      <p:pic>
        <p:nvPicPr>
          <p:cNvPr id="1034" name="Picture 10" descr="http://www.charming-krumlov-hotels.com/images/fotos/graphite-mine-5371.jpg"/>
          <p:cNvPicPr>
            <a:picLocks noChangeAspect="1" noChangeArrowheads="1"/>
          </p:cNvPicPr>
          <p:nvPr/>
        </p:nvPicPr>
        <p:blipFill>
          <a:blip r:embed="rId6" cstate="print"/>
          <a:srcRect/>
          <a:stretch>
            <a:fillRect/>
          </a:stretch>
        </p:blipFill>
        <p:spPr bwMode="auto">
          <a:xfrm>
            <a:off x="4499992" y="5085184"/>
            <a:ext cx="2088232" cy="1478468"/>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1000"/>
                                        <p:tgtEl>
                                          <p:spTgt spid="1032"/>
                                        </p:tgtEl>
                                      </p:cBhvr>
                                    </p:animEffect>
                                    <p:anim calcmode="lin" valueType="num">
                                      <p:cBhvr>
                                        <p:cTn id="38" dur="1000" fill="hold"/>
                                        <p:tgtEl>
                                          <p:spTgt spid="1032"/>
                                        </p:tgtEl>
                                        <p:attrNameLst>
                                          <p:attrName>ppt_x</p:attrName>
                                        </p:attrNameLst>
                                      </p:cBhvr>
                                      <p:tavLst>
                                        <p:tav tm="0">
                                          <p:val>
                                            <p:strVal val="#ppt_x"/>
                                          </p:val>
                                        </p:tav>
                                        <p:tav tm="100000">
                                          <p:val>
                                            <p:strVal val="#ppt_x"/>
                                          </p:val>
                                        </p:tav>
                                      </p:tavLst>
                                    </p:anim>
                                    <p:anim calcmode="lin" valueType="num">
                                      <p:cBhvr>
                                        <p:cTn id="39" dur="900" decel="100000" fill="hold"/>
                                        <p:tgtEl>
                                          <p:spTgt spid="103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fade">
                                      <p:cBhvr>
                                        <p:cTn id="45" dur="1000"/>
                                        <p:tgtEl>
                                          <p:spTgt spid="1034"/>
                                        </p:tgtEl>
                                      </p:cBhvr>
                                    </p:animEffect>
                                    <p:anim calcmode="lin" valueType="num">
                                      <p:cBhvr>
                                        <p:cTn id="46" dur="1000" fill="hold"/>
                                        <p:tgtEl>
                                          <p:spTgt spid="1034"/>
                                        </p:tgtEl>
                                        <p:attrNameLst>
                                          <p:attrName>ppt_x</p:attrName>
                                        </p:attrNameLst>
                                      </p:cBhvr>
                                      <p:tavLst>
                                        <p:tav tm="0">
                                          <p:val>
                                            <p:strVal val="#ppt_x"/>
                                          </p:val>
                                        </p:tav>
                                        <p:tav tm="100000">
                                          <p:val>
                                            <p:strVal val="#ppt_x"/>
                                          </p:val>
                                        </p:tav>
                                      </p:tavLst>
                                    </p:anim>
                                    <p:anim calcmode="lin" valueType="num">
                                      <p:cBhvr>
                                        <p:cTn id="47" dur="900" decel="100000" fill="hold"/>
                                        <p:tgtEl>
                                          <p:spTgt spid="103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34"/>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1000"/>
                                        <p:tgtEl>
                                          <p:spTgt spid="1030"/>
                                        </p:tgtEl>
                                      </p:cBhvr>
                                    </p:animEffect>
                                    <p:anim calcmode="lin" valueType="num">
                                      <p:cBhvr>
                                        <p:cTn id="54" dur="1000" fill="hold"/>
                                        <p:tgtEl>
                                          <p:spTgt spid="1030"/>
                                        </p:tgtEl>
                                        <p:attrNameLst>
                                          <p:attrName>ppt_x</p:attrName>
                                        </p:attrNameLst>
                                      </p:cBhvr>
                                      <p:tavLst>
                                        <p:tav tm="0">
                                          <p:val>
                                            <p:strVal val="#ppt_x"/>
                                          </p:val>
                                        </p:tav>
                                        <p:tav tm="100000">
                                          <p:val>
                                            <p:strVal val="#ppt_x"/>
                                          </p:val>
                                        </p:tav>
                                      </p:tavLst>
                                    </p:anim>
                                    <p:anim calcmode="lin" valueType="num">
                                      <p:cBhvr>
                                        <p:cTn id="55" dur="900" decel="100000" fill="hold"/>
                                        <p:tgtEl>
                                          <p:spTgt spid="10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6151" name="Picture 7" descr="http://www.map-menu.com/world-map-896.jpg"/>
          <p:cNvPicPr>
            <a:picLocks noChangeAspect="1" noChangeArrowheads="1"/>
          </p:cNvPicPr>
          <p:nvPr/>
        </p:nvPicPr>
        <p:blipFill>
          <a:blip r:embed="rId3" cstate="print"/>
          <a:srcRect/>
          <a:stretch>
            <a:fillRect/>
          </a:stretch>
        </p:blipFill>
        <p:spPr bwMode="auto">
          <a:xfrm>
            <a:off x="755576" y="2204864"/>
            <a:ext cx="7776864" cy="4186482"/>
          </a:xfrm>
          <a:prstGeom prst="rect">
            <a:avLst/>
          </a:prstGeom>
          <a:noFill/>
        </p:spPr>
      </p:pic>
      <p:sp>
        <p:nvSpPr>
          <p:cNvPr id="9" name="Rectangle 8"/>
          <p:cNvSpPr/>
          <p:nvPr/>
        </p:nvSpPr>
        <p:spPr>
          <a:xfrm>
            <a:off x="179512" y="1052736"/>
            <a:ext cx="9396536"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Where does graphite come from?</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52"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2627784" y="980728"/>
            <a:ext cx="2307704" cy="2307704"/>
          </a:xfrm>
          <a:prstGeom prst="rect">
            <a:avLst/>
          </a:prstGeom>
          <a:noFill/>
        </p:spPr>
      </p:pic>
      <p:pic>
        <p:nvPicPr>
          <p:cNvPr id="27"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4716016" y="1700808"/>
            <a:ext cx="2307704" cy="2307704"/>
          </a:xfrm>
          <a:prstGeom prst="rect">
            <a:avLst/>
          </a:prstGeom>
          <a:noFill/>
          <a:scene3d>
            <a:camera prst="orthographicFront">
              <a:rot lat="0" lon="10800000" rev="0"/>
            </a:camera>
            <a:lightRig rig="threePt" dir="t"/>
          </a:scene3d>
        </p:spPr>
      </p:pic>
      <p:pic>
        <p:nvPicPr>
          <p:cNvPr id="28"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rot="20332661">
            <a:off x="3830158" y="2471135"/>
            <a:ext cx="2307704" cy="2307704"/>
          </a:xfrm>
          <a:prstGeom prst="rect">
            <a:avLst/>
          </a:prstGeom>
          <a:noFill/>
          <a:scene3d>
            <a:camera prst="orthographicFront">
              <a:rot lat="0" lon="10800000" rev="0"/>
            </a:camera>
            <a:lightRig rig="threePt" dir="t"/>
          </a:scene3d>
        </p:spPr>
      </p:pic>
      <p:pic>
        <p:nvPicPr>
          <p:cNvPr id="29"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1115616" y="2996952"/>
            <a:ext cx="2307704" cy="2307704"/>
          </a:xfrm>
          <a:prstGeom prst="rect">
            <a:avLst/>
          </a:prstGeom>
          <a:noFill/>
          <a:scene3d>
            <a:camera prst="orthographicFront">
              <a:rot lat="0" lon="10800000" rev="0"/>
            </a:camera>
            <a:lightRig rig="threePt" dir="t"/>
          </a:scene3d>
        </p:spPr>
      </p:pic>
      <p:pic>
        <p:nvPicPr>
          <p:cNvPr id="26" name="Picture 8"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7164288" y="1412776"/>
            <a:ext cx="2307704" cy="2307704"/>
          </a:xfrm>
          <a:prstGeom prst="rect">
            <a:avLst/>
          </a:prstGeom>
          <a:noFill/>
        </p:spPr>
      </p:pic>
      <p:sp>
        <p:nvSpPr>
          <p:cNvPr id="30" name="TextBox 29"/>
          <p:cNvSpPr txBox="1"/>
          <p:nvPr/>
        </p:nvSpPr>
        <p:spPr>
          <a:xfrm rot="18925039">
            <a:off x="7150555" y="2498638"/>
            <a:ext cx="1872208" cy="523220"/>
          </a:xfrm>
          <a:prstGeom prst="rect">
            <a:avLst/>
          </a:prstGeom>
          <a:noFill/>
        </p:spPr>
        <p:txBody>
          <a:bodyPr wrap="square" rtlCol="0">
            <a:spAutoFit/>
          </a:bodyPr>
          <a:lstStyle/>
          <a:p>
            <a:pPr marL="342900" indent="-342900" algn="ctr"/>
            <a:r>
              <a:rPr lang="en-CA" sz="1400" b="1" dirty="0" smtClean="0"/>
              <a:t>4. NORTH KOREA</a:t>
            </a:r>
          </a:p>
          <a:p>
            <a:pPr marL="342900" indent="-342900" algn="ctr"/>
            <a:r>
              <a:rPr lang="en-CA" sz="1400" dirty="0" smtClean="0"/>
              <a:t>(30 000 Tonnes)</a:t>
            </a:r>
          </a:p>
        </p:txBody>
      </p:sp>
      <p:sp>
        <p:nvSpPr>
          <p:cNvPr id="31" name="TextBox 30"/>
          <p:cNvSpPr txBox="1"/>
          <p:nvPr/>
        </p:nvSpPr>
        <p:spPr>
          <a:xfrm rot="2614947">
            <a:off x="5467625" y="2665962"/>
            <a:ext cx="1203965" cy="738664"/>
          </a:xfrm>
          <a:prstGeom prst="rect">
            <a:avLst/>
          </a:prstGeom>
          <a:noFill/>
        </p:spPr>
        <p:txBody>
          <a:bodyPr wrap="square" rtlCol="0">
            <a:spAutoFit/>
          </a:bodyPr>
          <a:lstStyle/>
          <a:p>
            <a:pPr marL="342900" indent="-342900" algn="ctr">
              <a:buAutoNum type="arabicPeriod"/>
            </a:pPr>
            <a:r>
              <a:rPr lang="en-CA" sz="1400" b="1" dirty="0" smtClean="0"/>
              <a:t>CHINA</a:t>
            </a:r>
            <a:r>
              <a:rPr lang="en-CA" sz="1400" dirty="0" smtClean="0"/>
              <a:t> (800 000 Tonnes)</a:t>
            </a:r>
          </a:p>
        </p:txBody>
      </p:sp>
      <p:sp>
        <p:nvSpPr>
          <p:cNvPr id="33" name="TextBox 32"/>
          <p:cNvSpPr txBox="1"/>
          <p:nvPr/>
        </p:nvSpPr>
        <p:spPr>
          <a:xfrm rot="1417591">
            <a:off x="4523353" y="3580642"/>
            <a:ext cx="1944216" cy="523220"/>
          </a:xfrm>
          <a:prstGeom prst="rect">
            <a:avLst/>
          </a:prstGeom>
          <a:noFill/>
        </p:spPr>
        <p:txBody>
          <a:bodyPr wrap="square" rtlCol="0">
            <a:spAutoFit/>
          </a:bodyPr>
          <a:lstStyle/>
          <a:p>
            <a:r>
              <a:rPr lang="en-CA" sz="1400" b="1" dirty="0" smtClean="0"/>
              <a:t>2. INDIA</a:t>
            </a:r>
          </a:p>
          <a:p>
            <a:r>
              <a:rPr lang="en-CA" sz="1400" dirty="0" smtClean="0"/>
              <a:t>(130 000 Tonnes)</a:t>
            </a:r>
          </a:p>
        </p:txBody>
      </p:sp>
      <p:sp>
        <p:nvSpPr>
          <p:cNvPr id="34" name="TextBox 33"/>
          <p:cNvSpPr txBox="1"/>
          <p:nvPr/>
        </p:nvSpPr>
        <p:spPr>
          <a:xfrm rot="2467967">
            <a:off x="1830059" y="4126137"/>
            <a:ext cx="1440160" cy="523220"/>
          </a:xfrm>
          <a:prstGeom prst="rect">
            <a:avLst/>
          </a:prstGeom>
          <a:noFill/>
        </p:spPr>
        <p:txBody>
          <a:bodyPr wrap="square" rtlCol="0">
            <a:spAutoFit/>
          </a:bodyPr>
          <a:lstStyle/>
          <a:p>
            <a:r>
              <a:rPr lang="en-CA" sz="1400" b="1" dirty="0" smtClean="0"/>
              <a:t>3. BRAZIL</a:t>
            </a:r>
          </a:p>
          <a:p>
            <a:r>
              <a:rPr lang="en-CA" sz="1400" dirty="0" smtClean="0"/>
              <a:t>(76 000 Tonnes)</a:t>
            </a:r>
            <a:endParaRPr lang="en-CA" sz="1400" dirty="0"/>
          </a:p>
        </p:txBody>
      </p:sp>
      <p:sp>
        <p:nvSpPr>
          <p:cNvPr id="35" name="TextBox 34"/>
          <p:cNvSpPr txBox="1"/>
          <p:nvPr/>
        </p:nvSpPr>
        <p:spPr>
          <a:xfrm rot="19140626">
            <a:off x="2884389" y="1963809"/>
            <a:ext cx="1656184" cy="523220"/>
          </a:xfrm>
          <a:prstGeom prst="rect">
            <a:avLst/>
          </a:prstGeom>
          <a:noFill/>
        </p:spPr>
        <p:txBody>
          <a:bodyPr wrap="square" rtlCol="0">
            <a:spAutoFit/>
          </a:bodyPr>
          <a:lstStyle/>
          <a:p>
            <a:r>
              <a:rPr lang="en-CA" sz="1400" b="1" dirty="0" smtClean="0"/>
              <a:t>5. CANADA</a:t>
            </a:r>
          </a:p>
          <a:p>
            <a:r>
              <a:rPr lang="en-CA" sz="1400" dirty="0" smtClean="0"/>
              <a:t>(25 000 Tonnes)</a:t>
            </a:r>
            <a:endParaRPr lang="en-CA" sz="1400" dirty="0"/>
          </a:p>
        </p:txBody>
      </p:sp>
      <p:sp>
        <p:nvSpPr>
          <p:cNvPr id="36" name="TextBox 35"/>
          <p:cNvSpPr txBox="1"/>
          <p:nvPr/>
        </p:nvSpPr>
        <p:spPr>
          <a:xfrm>
            <a:off x="467544" y="6309320"/>
            <a:ext cx="3168352" cy="369332"/>
          </a:xfrm>
          <a:prstGeom prst="rect">
            <a:avLst/>
          </a:prstGeom>
          <a:noFill/>
        </p:spPr>
        <p:txBody>
          <a:bodyPr wrap="square" rtlCol="0">
            <a:spAutoFit/>
          </a:bodyPr>
          <a:lstStyle/>
          <a:p>
            <a:r>
              <a:rPr lang="en-CA" i="1" dirty="0" smtClean="0"/>
              <a:t>**Tonnes Produced Annually</a:t>
            </a:r>
            <a:endParaRPr lang="en-CA" i="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152"/>
                                        </p:tgtEl>
                                        <p:attrNameLst>
                                          <p:attrName>style.visibility</p:attrName>
                                        </p:attrNameLst>
                                      </p:cBhvr>
                                      <p:to>
                                        <p:strVal val="visible"/>
                                      </p:to>
                                    </p:set>
                                    <p:animEffect transition="in" filter="wipe(down)">
                                      <p:cBhvr>
                                        <p:cTn id="51" dur="500"/>
                                        <p:tgtEl>
                                          <p:spTgt spid="615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179512" y="908720"/>
            <a:ext cx="82139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Materials in a Pencil - Wood</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2" descr="C:\Users\Hailey\AppData\Local\Microsoft\Windows\Temporary Internet Files\Content.IE5\6W4D3QO3\MC900391022[1].wmf"/>
          <p:cNvPicPr>
            <a:picLocks noChangeAspect="1" noChangeArrowheads="1"/>
          </p:cNvPicPr>
          <p:nvPr/>
        </p:nvPicPr>
        <p:blipFill>
          <a:blip r:embed="rId3" cstate="print"/>
          <a:srcRect/>
          <a:stretch>
            <a:fillRect/>
          </a:stretch>
        </p:blipFill>
        <p:spPr bwMode="auto">
          <a:xfrm>
            <a:off x="395536" y="4725144"/>
            <a:ext cx="1985197" cy="1953964"/>
          </a:xfrm>
          <a:prstGeom prst="rect">
            <a:avLst/>
          </a:prstGeom>
          <a:noFill/>
        </p:spPr>
      </p:pic>
      <p:sp>
        <p:nvSpPr>
          <p:cNvPr id="6" name="Oval Callout 5"/>
          <p:cNvSpPr/>
          <p:nvPr/>
        </p:nvSpPr>
        <p:spPr>
          <a:xfrm>
            <a:off x="611560" y="1700808"/>
            <a:ext cx="8064896" cy="3456384"/>
          </a:xfrm>
          <a:prstGeom prst="wedgeEllipseCallout">
            <a:avLst>
              <a:gd name="adj1" fmla="val -41416"/>
              <a:gd name="adj2" fmla="val 362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The main type of wood used for pencils is called </a:t>
            </a:r>
            <a:r>
              <a:rPr lang="en-CA" sz="2000" b="1" dirty="0" smtClean="0">
                <a:solidFill>
                  <a:schemeClr val="tx1"/>
                </a:solidFill>
              </a:rPr>
              <a:t>INCENSE CEDAR</a:t>
            </a:r>
            <a:r>
              <a:rPr lang="en-CA" dirty="0" smtClean="0">
                <a:solidFill>
                  <a:schemeClr val="tx1"/>
                </a:solidFill>
              </a:rPr>
              <a:t>.  This type of tree grows mainly in southern Oregon and the Sierra-Nevada mountains in California.  This particular tree is used for pencils because it can tolerate extreme temperatures and conditions without breaking.  Also, it’s physical makeup allows it to be finely crafted and has an incredibly smooth surface and excellent “sharpenability” when finished. Incense Cedar trees replenish quickly and in any spot in the forest it came from. </a:t>
            </a:r>
            <a:endParaRPr lang="en-CA" dirty="0">
              <a:solidFill>
                <a:schemeClr val="tx1"/>
              </a:solidFill>
            </a:endParaRPr>
          </a:p>
        </p:txBody>
      </p:sp>
      <p:pic>
        <p:nvPicPr>
          <p:cNvPr id="5123" name="Picture 3" descr="http://www.mastergardenproducts.com/incensetree.jpg"/>
          <p:cNvPicPr>
            <a:picLocks noChangeAspect="1" noChangeArrowheads="1"/>
          </p:cNvPicPr>
          <p:nvPr/>
        </p:nvPicPr>
        <p:blipFill>
          <a:blip r:embed="rId4" cstate="print"/>
          <a:srcRect/>
          <a:stretch>
            <a:fillRect/>
          </a:stretch>
        </p:blipFill>
        <p:spPr bwMode="auto">
          <a:xfrm>
            <a:off x="7452320" y="4437112"/>
            <a:ext cx="1461441" cy="2221786"/>
          </a:xfrm>
          <a:prstGeom prst="rect">
            <a:avLst/>
          </a:prstGeom>
          <a:noFill/>
        </p:spPr>
      </p:pic>
      <p:pic>
        <p:nvPicPr>
          <p:cNvPr id="5125" name="Picture 5" descr="http://homepage.mac.com/patholleran/ParkVision/KingsCanyon/KC-56.jpg"/>
          <p:cNvPicPr>
            <a:picLocks noChangeAspect="1" noChangeArrowheads="1"/>
          </p:cNvPicPr>
          <p:nvPr/>
        </p:nvPicPr>
        <p:blipFill>
          <a:blip r:embed="rId5" cstate="print"/>
          <a:srcRect/>
          <a:stretch>
            <a:fillRect/>
          </a:stretch>
        </p:blipFill>
        <p:spPr bwMode="auto">
          <a:xfrm>
            <a:off x="2411760" y="4869160"/>
            <a:ext cx="2592288" cy="1726505"/>
          </a:xfrm>
          <a:prstGeom prst="rect">
            <a:avLst/>
          </a:prstGeom>
          <a:noFill/>
        </p:spPr>
      </p:pic>
      <p:pic>
        <p:nvPicPr>
          <p:cNvPr id="5127" name="Picture 7" descr="http://worldforestindustries.com/wp-content/uploads/2010/03/log-deck.jpg"/>
          <p:cNvPicPr>
            <a:picLocks noChangeAspect="1" noChangeArrowheads="1"/>
          </p:cNvPicPr>
          <p:nvPr/>
        </p:nvPicPr>
        <p:blipFill>
          <a:blip r:embed="rId6" cstate="print"/>
          <a:srcRect/>
          <a:stretch>
            <a:fillRect/>
          </a:stretch>
        </p:blipFill>
        <p:spPr bwMode="auto">
          <a:xfrm>
            <a:off x="5076056" y="4869160"/>
            <a:ext cx="2339752" cy="1754814"/>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fade">
                                      <p:cBhvr>
                                        <p:cTn id="19" dur="1000"/>
                                        <p:tgtEl>
                                          <p:spTgt spid="5125"/>
                                        </p:tgtEl>
                                      </p:cBhvr>
                                    </p:animEffect>
                                    <p:anim calcmode="lin" valueType="num">
                                      <p:cBhvr>
                                        <p:cTn id="20" dur="1000" fill="hold"/>
                                        <p:tgtEl>
                                          <p:spTgt spid="5125"/>
                                        </p:tgtEl>
                                        <p:attrNameLst>
                                          <p:attrName>ppt_x</p:attrName>
                                        </p:attrNameLst>
                                      </p:cBhvr>
                                      <p:tavLst>
                                        <p:tav tm="0">
                                          <p:val>
                                            <p:strVal val="#ppt_x"/>
                                          </p:val>
                                        </p:tav>
                                        <p:tav tm="100000">
                                          <p:val>
                                            <p:strVal val="#ppt_x"/>
                                          </p:val>
                                        </p:tav>
                                      </p:tavLst>
                                    </p:anim>
                                    <p:anim calcmode="lin" valueType="num">
                                      <p:cBhvr>
                                        <p:cTn id="21" dur="900" decel="100000" fill="hold"/>
                                        <p:tgtEl>
                                          <p:spTgt spid="51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12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1000"/>
                                        <p:tgtEl>
                                          <p:spTgt spid="5127"/>
                                        </p:tgtEl>
                                      </p:cBhvr>
                                    </p:animEffect>
                                    <p:anim calcmode="lin" valueType="num">
                                      <p:cBhvr>
                                        <p:cTn id="28" dur="1000" fill="hold"/>
                                        <p:tgtEl>
                                          <p:spTgt spid="5127"/>
                                        </p:tgtEl>
                                        <p:attrNameLst>
                                          <p:attrName>ppt_x</p:attrName>
                                        </p:attrNameLst>
                                      </p:cBhvr>
                                      <p:tavLst>
                                        <p:tav tm="0">
                                          <p:val>
                                            <p:strVal val="#ppt_x"/>
                                          </p:val>
                                        </p:tav>
                                        <p:tav tm="100000">
                                          <p:val>
                                            <p:strVal val="#ppt_x"/>
                                          </p:val>
                                        </p:tav>
                                      </p:tavLst>
                                    </p:anim>
                                    <p:anim calcmode="lin" valueType="num">
                                      <p:cBhvr>
                                        <p:cTn id="29" dur="900" decel="100000" fill="hold"/>
                                        <p:tgtEl>
                                          <p:spTgt spid="512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12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fade">
                                      <p:cBhvr>
                                        <p:cTn id="35" dur="1000"/>
                                        <p:tgtEl>
                                          <p:spTgt spid="5123"/>
                                        </p:tgtEl>
                                      </p:cBhvr>
                                    </p:animEffect>
                                    <p:anim calcmode="lin" valueType="num">
                                      <p:cBhvr>
                                        <p:cTn id="36" dur="1000" fill="hold"/>
                                        <p:tgtEl>
                                          <p:spTgt spid="5123"/>
                                        </p:tgtEl>
                                        <p:attrNameLst>
                                          <p:attrName>ppt_x</p:attrName>
                                        </p:attrNameLst>
                                      </p:cBhvr>
                                      <p:tavLst>
                                        <p:tav tm="0">
                                          <p:val>
                                            <p:strVal val="#ppt_x"/>
                                          </p:val>
                                        </p:tav>
                                        <p:tav tm="100000">
                                          <p:val>
                                            <p:strVal val="#ppt_x"/>
                                          </p:val>
                                        </p:tav>
                                      </p:tavLst>
                                    </p:anim>
                                    <p:anim calcmode="lin" valueType="num">
                                      <p:cBhvr>
                                        <p:cTn id="37" dur="900" decel="100000" fill="hold"/>
                                        <p:tgtEl>
                                          <p:spTgt spid="512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4" name="Rectangle 3"/>
          <p:cNvSpPr/>
          <p:nvPr/>
        </p:nvSpPr>
        <p:spPr>
          <a:xfrm>
            <a:off x="251520" y="764704"/>
            <a:ext cx="8647455"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Where </a:t>
            </a: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Incense Cedar trees </a:t>
            </a: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grow?</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100" name="Picture 4" descr="http://pubs.usgs.gov/of/2005/1305/images/west_cover_graphic_final.jpg"/>
          <p:cNvPicPr>
            <a:picLocks noChangeAspect="1" noChangeArrowheads="1"/>
          </p:cNvPicPr>
          <p:nvPr/>
        </p:nvPicPr>
        <p:blipFill>
          <a:blip r:embed="rId3" cstate="print"/>
          <a:srcRect/>
          <a:stretch>
            <a:fillRect/>
          </a:stretch>
        </p:blipFill>
        <p:spPr bwMode="auto">
          <a:xfrm>
            <a:off x="2915816" y="2492896"/>
            <a:ext cx="3024336" cy="3980870"/>
          </a:xfrm>
          <a:prstGeom prst="rect">
            <a:avLst/>
          </a:prstGeom>
          <a:noFill/>
        </p:spPr>
      </p:pic>
      <p:pic>
        <p:nvPicPr>
          <p:cNvPr id="4101" name="Picture 5"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4139952" y="1268760"/>
            <a:ext cx="2743200" cy="2743200"/>
          </a:xfrm>
          <a:prstGeom prst="rect">
            <a:avLst/>
          </a:prstGeom>
          <a:noFill/>
        </p:spPr>
      </p:pic>
      <p:sp>
        <p:nvSpPr>
          <p:cNvPr id="11" name="TextBox 10"/>
          <p:cNvSpPr txBox="1"/>
          <p:nvPr/>
        </p:nvSpPr>
        <p:spPr>
          <a:xfrm rot="19039424">
            <a:off x="4494960" y="2445235"/>
            <a:ext cx="1728192" cy="646331"/>
          </a:xfrm>
          <a:prstGeom prst="rect">
            <a:avLst/>
          </a:prstGeom>
          <a:noFill/>
        </p:spPr>
        <p:txBody>
          <a:bodyPr wrap="square" rtlCol="0">
            <a:spAutoFit/>
          </a:bodyPr>
          <a:lstStyle/>
          <a:p>
            <a:r>
              <a:rPr lang="en-CA" b="1" dirty="0" smtClean="0"/>
              <a:t>SOUTHERN</a:t>
            </a:r>
          </a:p>
          <a:p>
            <a:r>
              <a:rPr lang="en-CA" b="1" dirty="0" smtClean="0"/>
              <a:t>OREGON</a:t>
            </a:r>
            <a:endParaRPr lang="en-CA" b="1" dirty="0"/>
          </a:p>
        </p:txBody>
      </p:sp>
      <p:pic>
        <p:nvPicPr>
          <p:cNvPr id="4102" name="Picture 6" descr="C:\Users\Hailey\AppData\Local\Microsoft\Windows\Temporary Internet Files\Content.IE5\BD2Y9JD2\MC900441732[1].png"/>
          <p:cNvPicPr>
            <a:picLocks noChangeAspect="1" noChangeArrowheads="1"/>
          </p:cNvPicPr>
          <p:nvPr/>
        </p:nvPicPr>
        <p:blipFill>
          <a:blip r:embed="rId4" cstate="print"/>
          <a:srcRect/>
          <a:stretch>
            <a:fillRect/>
          </a:stretch>
        </p:blipFill>
        <p:spPr bwMode="auto">
          <a:xfrm>
            <a:off x="971600" y="1772816"/>
            <a:ext cx="2743200" cy="2743200"/>
          </a:xfrm>
          <a:prstGeom prst="rect">
            <a:avLst/>
          </a:prstGeom>
          <a:noFill/>
          <a:scene3d>
            <a:camera prst="orthographicFront">
              <a:rot lat="0" lon="10800000" rev="0"/>
            </a:camera>
            <a:lightRig rig="threePt" dir="t"/>
          </a:scene3d>
        </p:spPr>
      </p:pic>
      <p:sp>
        <p:nvSpPr>
          <p:cNvPr id="14" name="TextBox 13"/>
          <p:cNvSpPr txBox="1"/>
          <p:nvPr/>
        </p:nvSpPr>
        <p:spPr>
          <a:xfrm rot="2625348">
            <a:off x="1922892" y="3253880"/>
            <a:ext cx="1800200" cy="646331"/>
          </a:xfrm>
          <a:prstGeom prst="rect">
            <a:avLst/>
          </a:prstGeom>
          <a:noFill/>
        </p:spPr>
        <p:txBody>
          <a:bodyPr wrap="square" rtlCol="0">
            <a:spAutoFit/>
          </a:bodyPr>
          <a:lstStyle/>
          <a:p>
            <a:r>
              <a:rPr lang="en-CA" b="1" dirty="0" smtClean="0"/>
              <a:t>NORTHERN </a:t>
            </a:r>
            <a:br>
              <a:rPr lang="en-CA" b="1" dirty="0" smtClean="0"/>
            </a:br>
            <a:r>
              <a:rPr lang="en-CA" b="1" dirty="0" smtClean="0"/>
              <a:t>CALIFORNIA</a:t>
            </a:r>
            <a:endParaRPr lang="en-CA" b="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wipe(down)">
                                      <p:cBhvr>
                                        <p:cTn id="18" dur="500"/>
                                        <p:tgtEl>
                                          <p:spTgt spid="410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note-with-clipper.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Rectangle 2"/>
          <p:cNvSpPr/>
          <p:nvPr/>
        </p:nvSpPr>
        <p:spPr>
          <a:xfrm>
            <a:off x="606423" y="980728"/>
            <a:ext cx="7608045"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Materials in a Pencil - Ferrule</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2" descr="C:\Users\Hailey\AppData\Local\Microsoft\Windows\Temporary Internet Files\Content.IE5\6W4D3QO3\MC900391022[1].wmf"/>
          <p:cNvPicPr>
            <a:picLocks noChangeAspect="1" noChangeArrowheads="1"/>
          </p:cNvPicPr>
          <p:nvPr/>
        </p:nvPicPr>
        <p:blipFill>
          <a:blip r:embed="rId3" cstate="print"/>
          <a:srcRect/>
          <a:stretch>
            <a:fillRect/>
          </a:stretch>
        </p:blipFill>
        <p:spPr bwMode="auto">
          <a:xfrm>
            <a:off x="395536" y="4725144"/>
            <a:ext cx="1985197" cy="1953964"/>
          </a:xfrm>
          <a:prstGeom prst="rect">
            <a:avLst/>
          </a:prstGeom>
          <a:noFill/>
        </p:spPr>
      </p:pic>
      <p:sp>
        <p:nvSpPr>
          <p:cNvPr id="5" name="Oval Callout 4"/>
          <p:cNvSpPr/>
          <p:nvPr/>
        </p:nvSpPr>
        <p:spPr>
          <a:xfrm>
            <a:off x="323528" y="1700808"/>
            <a:ext cx="8496944" cy="3240360"/>
          </a:xfrm>
          <a:prstGeom prst="wedgeEllipseCallout">
            <a:avLst>
              <a:gd name="adj1" fmla="val -35899"/>
              <a:gd name="adj2" fmla="val 43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500" dirty="0" smtClean="0">
                <a:solidFill>
                  <a:schemeClr val="tx1"/>
                </a:solidFill>
              </a:rPr>
              <a:t>The ferrule (the little silver part that holds the eraser) is made of </a:t>
            </a:r>
            <a:r>
              <a:rPr lang="en-CA" sz="1500" b="1" dirty="0" smtClean="0">
                <a:solidFill>
                  <a:schemeClr val="tx1"/>
                </a:solidFill>
              </a:rPr>
              <a:t>ALUMINUM</a:t>
            </a:r>
            <a:r>
              <a:rPr lang="en-CA" sz="1500" dirty="0" smtClean="0">
                <a:solidFill>
                  <a:schemeClr val="tx1"/>
                </a:solidFill>
              </a:rPr>
              <a:t>. </a:t>
            </a:r>
          </a:p>
          <a:p>
            <a:pPr algn="ctr"/>
            <a:endParaRPr lang="en-CA" sz="1500" dirty="0" smtClean="0">
              <a:solidFill>
                <a:schemeClr val="tx1"/>
              </a:solidFill>
            </a:endParaRPr>
          </a:p>
          <a:p>
            <a:pPr algn="ctr"/>
            <a:r>
              <a:rPr lang="en-CA" sz="1500" dirty="0" smtClean="0">
                <a:solidFill>
                  <a:schemeClr val="tx1"/>
                </a:solidFill>
              </a:rPr>
              <a:t>Aluminum is an abundant metallic metal that has been around for centuries.  It is extremely malleable and can be pounded into thin sheets easily. Aluminum can conduct electricity easily and is not magnetic and is never found free in nature.  Aluminum is commonly found in </a:t>
            </a:r>
            <a:r>
              <a:rPr lang="en-CA" sz="1500" b="1" dirty="0" smtClean="0">
                <a:solidFill>
                  <a:schemeClr val="tx1"/>
                </a:solidFill>
              </a:rPr>
              <a:t>BAUXITE ORE</a:t>
            </a:r>
            <a:r>
              <a:rPr lang="en-CA" sz="1500" dirty="0" smtClean="0">
                <a:solidFill>
                  <a:schemeClr val="tx1"/>
                </a:solidFill>
              </a:rPr>
              <a:t> and is extracted by using the Hall-Heroult method of smelting.  Bauxite Ore forms when silica is washed away from rocks containing aluminum.  The Bauxite Ore used to create Aluminum is mined in open-pit mines, and is then taken to a plant to be processed into Aluminum.</a:t>
            </a:r>
            <a:endParaRPr lang="en-CA" sz="1500" dirty="0">
              <a:solidFill>
                <a:schemeClr val="tx1"/>
              </a:solidFill>
            </a:endParaRPr>
          </a:p>
        </p:txBody>
      </p:sp>
      <p:pic>
        <p:nvPicPr>
          <p:cNvPr id="3074" name="Picture 2" descr="Aerial view of a bauxite mine in Australia"/>
          <p:cNvPicPr>
            <a:picLocks noChangeAspect="1" noChangeArrowheads="1"/>
          </p:cNvPicPr>
          <p:nvPr/>
        </p:nvPicPr>
        <p:blipFill>
          <a:blip r:embed="rId4" cstate="print"/>
          <a:srcRect/>
          <a:stretch>
            <a:fillRect/>
          </a:stretch>
        </p:blipFill>
        <p:spPr bwMode="auto">
          <a:xfrm>
            <a:off x="4211960" y="5085184"/>
            <a:ext cx="2520280" cy="1417658"/>
          </a:xfrm>
          <a:prstGeom prst="rect">
            <a:avLst/>
          </a:prstGeom>
          <a:noFill/>
        </p:spPr>
      </p:pic>
      <p:pic>
        <p:nvPicPr>
          <p:cNvPr id="3076" name="Picture 4" descr="http://img.tradeindia.com/fp/1/403/884.jpg"/>
          <p:cNvPicPr>
            <a:picLocks noChangeAspect="1" noChangeArrowheads="1"/>
          </p:cNvPicPr>
          <p:nvPr/>
        </p:nvPicPr>
        <p:blipFill>
          <a:blip r:embed="rId5" cstate="print"/>
          <a:srcRect/>
          <a:stretch>
            <a:fillRect/>
          </a:stretch>
        </p:blipFill>
        <p:spPr bwMode="auto">
          <a:xfrm>
            <a:off x="2483768" y="4869160"/>
            <a:ext cx="1656184" cy="1656184"/>
          </a:xfrm>
          <a:prstGeom prst="rect">
            <a:avLst/>
          </a:prstGeom>
          <a:noFill/>
        </p:spPr>
      </p:pic>
      <p:pic>
        <p:nvPicPr>
          <p:cNvPr id="3078" name="Picture 6" descr="http://www.hillagility.com/images/manufacturing/aluminum_1391.jpg"/>
          <p:cNvPicPr>
            <a:picLocks noChangeAspect="1" noChangeArrowheads="1"/>
          </p:cNvPicPr>
          <p:nvPr/>
        </p:nvPicPr>
        <p:blipFill>
          <a:blip r:embed="rId6" cstate="print"/>
          <a:srcRect/>
          <a:stretch>
            <a:fillRect/>
          </a:stretch>
        </p:blipFill>
        <p:spPr bwMode="auto">
          <a:xfrm>
            <a:off x="6876256" y="5013176"/>
            <a:ext cx="1991858" cy="1498873"/>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900" decel="100000" fill="hold"/>
                                        <p:tgtEl>
                                          <p:spTgt spid="307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fade">
                                      <p:cBhvr>
                                        <p:cTn id="33" dur="1000"/>
                                        <p:tgtEl>
                                          <p:spTgt spid="3074"/>
                                        </p:tgtEl>
                                      </p:cBhvr>
                                    </p:animEffect>
                                    <p:anim calcmode="lin" valueType="num">
                                      <p:cBhvr>
                                        <p:cTn id="34" dur="1000" fill="hold"/>
                                        <p:tgtEl>
                                          <p:spTgt spid="3074"/>
                                        </p:tgtEl>
                                        <p:attrNameLst>
                                          <p:attrName>ppt_x</p:attrName>
                                        </p:attrNameLst>
                                      </p:cBhvr>
                                      <p:tavLst>
                                        <p:tav tm="0">
                                          <p:val>
                                            <p:strVal val="#ppt_x"/>
                                          </p:val>
                                        </p:tav>
                                        <p:tav tm="100000">
                                          <p:val>
                                            <p:strVal val="#ppt_x"/>
                                          </p:val>
                                        </p:tav>
                                      </p:tavLst>
                                    </p:anim>
                                    <p:anim calcmode="lin" valueType="num">
                                      <p:cBhvr>
                                        <p:cTn id="35" dur="900" decel="100000" fill="hold"/>
                                        <p:tgtEl>
                                          <p:spTgt spid="307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3078"/>
                                        </p:tgtEl>
                                        <p:attrNameLst>
                                          <p:attrName>style.visibility</p:attrName>
                                        </p:attrNameLst>
                                      </p:cBhvr>
                                      <p:to>
                                        <p:strVal val="visible"/>
                                      </p:to>
                                    </p:set>
                                    <p:animEffect transition="in" filter="fade">
                                      <p:cBhvr>
                                        <p:cTn id="41" dur="1000"/>
                                        <p:tgtEl>
                                          <p:spTgt spid="3078"/>
                                        </p:tgtEl>
                                      </p:cBhvr>
                                    </p:animEffect>
                                    <p:anim calcmode="lin" valueType="num">
                                      <p:cBhvr>
                                        <p:cTn id="42" dur="1000" fill="hold"/>
                                        <p:tgtEl>
                                          <p:spTgt spid="3078"/>
                                        </p:tgtEl>
                                        <p:attrNameLst>
                                          <p:attrName>ppt_x</p:attrName>
                                        </p:attrNameLst>
                                      </p:cBhvr>
                                      <p:tavLst>
                                        <p:tav tm="0">
                                          <p:val>
                                            <p:strVal val="#ppt_x"/>
                                          </p:val>
                                        </p:tav>
                                        <p:tav tm="100000">
                                          <p:val>
                                            <p:strVal val="#ppt_x"/>
                                          </p:val>
                                        </p:tav>
                                      </p:tavLst>
                                    </p:anim>
                                    <p:anim calcmode="lin" valueType="num">
                                      <p:cBhvr>
                                        <p:cTn id="43" dur="900" decel="100000" fill="hold"/>
                                        <p:tgtEl>
                                          <p:spTgt spid="307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0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1336</Words>
  <Application>Microsoft Office PowerPoint</Application>
  <PresentationFormat>On-screen Show (4:3)</PresentationFormat>
  <Paragraphs>154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Hailey</dc:creator>
  <cp:lastModifiedBy>Bonnie</cp:lastModifiedBy>
  <cp:revision>52</cp:revision>
  <dcterms:created xsi:type="dcterms:W3CDTF">2012-02-22T00:43:57Z</dcterms:created>
  <dcterms:modified xsi:type="dcterms:W3CDTF">2012-02-24T13:26:00Z</dcterms:modified>
</cp:coreProperties>
</file>