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65" r:id="rId4"/>
    <p:sldId id="257" r:id="rId5"/>
    <p:sldId id="260" r:id="rId6"/>
    <p:sldId id="259" r:id="rId7"/>
    <p:sldId id="266" r:id="rId8"/>
    <p:sldId id="261" r:id="rId9"/>
    <p:sldId id="263" r:id="rId10"/>
    <p:sldId id="267" r:id="rId11"/>
    <p:sldId id="268" r:id="rId12"/>
    <p:sldId id="26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1578B44-EB5B-4773-87D1-C1A61A9C719E}" type="datetimeFigureOut">
              <a:rPr lang="en-CA"/>
              <a:pPr>
                <a:defRPr/>
              </a:pPr>
              <a:t>29/02/2012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537A54A-D884-459B-9448-B3E88D9672EB}"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7F90713-308E-4887-80B4-984392F345DD}" type="datetimeFigureOut">
              <a:rPr lang="en-CA"/>
              <a:pPr>
                <a:defRPr/>
              </a:pPr>
              <a:t>29/02/2012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8387EAF-80FA-41CB-8A56-5B58B0A413B1}"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54ECE59-980E-42F7-8B10-C76A1F6A2677}" type="datetimeFigureOut">
              <a:rPr lang="en-CA"/>
              <a:pPr>
                <a:defRPr/>
              </a:pPr>
              <a:t>29/02/2012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0210FA9-1C32-43AD-9F7E-BD028ED88BF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0350381-DFCF-42EF-8F88-0CFCABF0FA47}" type="datetimeFigureOut">
              <a:rPr lang="en-CA"/>
              <a:pPr>
                <a:defRPr/>
              </a:pPr>
              <a:t>29/02/2012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465EEA7-2A6C-4CAE-88B3-6314B627015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08CA87-1004-4B48-90E7-BA511E5574CD}" type="datetimeFigureOut">
              <a:rPr lang="en-CA"/>
              <a:pPr>
                <a:defRPr/>
              </a:pPr>
              <a:t>29/02/2012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75641C7-144D-47B1-94D3-5EA4C6F33248}"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174296BD-C2E7-4771-A293-B4B04DE5CF78}" type="datetimeFigureOut">
              <a:rPr lang="en-CA"/>
              <a:pPr>
                <a:defRPr/>
              </a:pPr>
              <a:t>29/02/2012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E85F220-BDDC-48DC-8AEC-D3D09066EB4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8255631F-0C50-4C98-8E95-A2636EB0BC20}" type="datetimeFigureOut">
              <a:rPr lang="en-CA"/>
              <a:pPr>
                <a:defRPr/>
              </a:pPr>
              <a:t>29/02/2012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3922C55A-E5A1-41DC-96A8-DF75DF3365EC}"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D146E1E-35A0-4112-A9F7-03AD043923CE}" type="datetimeFigureOut">
              <a:rPr lang="en-CA"/>
              <a:pPr>
                <a:defRPr/>
              </a:pPr>
              <a:t>29/02/2012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373703F-A04C-465B-B926-730FE8C37041}"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B33631-F5CF-425E-8B80-1724164ED473}" type="datetimeFigureOut">
              <a:rPr lang="en-CA"/>
              <a:pPr>
                <a:defRPr/>
              </a:pPr>
              <a:t>29/02/2012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19AFFC8-69FB-47C6-9342-C37F92711F20}"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9D5CC6-36FD-4618-99FF-394BB86D3E5C}" type="datetimeFigureOut">
              <a:rPr lang="en-CA"/>
              <a:pPr>
                <a:defRPr/>
              </a:pPr>
              <a:t>29/02/2012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DE3C29C-4250-42EE-BC12-3691B9DECD5B}"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C465DB-F75E-4260-95E8-6ED893A61D1D}" type="datetimeFigureOut">
              <a:rPr lang="en-CA"/>
              <a:pPr>
                <a:defRPr/>
              </a:pPr>
              <a:t>29/02/2012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CC26BE7-13EE-4122-90F6-A729D108BA11}"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1C037B-02F5-4384-9002-8A368C9BA74C}" type="datetimeFigureOut">
              <a:rPr lang="en-CA"/>
              <a:pPr>
                <a:defRPr/>
              </a:pPr>
              <a:t>29/02/2012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7743BA-0ABC-4973-9D2B-3FF30DF052C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siteselection.com/issues/2008/nov/North-American" TargetMode="External"/><Relationship Id="rId13" Type="http://schemas.openxmlformats.org/officeDocument/2006/relationships/hyperlink" Target="http://www.accn.ca/index.php?ci_id=2897&amp;la_id=1" TargetMode="External"/><Relationship Id="rId3" Type="http://schemas.openxmlformats.org/officeDocument/2006/relationships/hyperlink" Target="http://www.gmanetwork.com/news/story/210464/scitech/global-pc-shipments-grew-13-8-percent-in-2010-gartner-study" TargetMode="External"/><Relationship Id="rId7" Type="http://schemas.openxmlformats.org/officeDocument/2006/relationships/hyperlink" Target="http://www.timminco.com/" TargetMode="External"/><Relationship Id="rId12" Type="http://schemas.openxmlformats.org/officeDocument/2006/relationships/hyperlink" Target="http://www.globe-net.com/articles/2011/december/29/e-waste-crisis-being-mitigated-by-electronics-recycling-and-reuse/" TargetMode="External"/><Relationship Id="rId2" Type="http://schemas.openxmlformats.org/officeDocument/2006/relationships/hyperlink" Target="http://www.gartner.com/it/page.jsp?id=1519417" TargetMode="External"/><Relationship Id="rId1" Type="http://schemas.openxmlformats.org/officeDocument/2006/relationships/slideLayout" Target="../slideLayouts/slideLayout2.xml"/><Relationship Id="rId6" Type="http://schemas.openxmlformats.org/officeDocument/2006/relationships/hyperlink" Target="http://www.thecanadianencyclopedia.com/articles/mining" TargetMode="External"/><Relationship Id="rId11" Type="http://schemas.openxmlformats.org/officeDocument/2006/relationships/hyperlink" Target="http://www.mineweb.co.za/mineweb/view/mineweb/en/page32?oid=110182&amp;sn=Detail&amp;pid=102055" TargetMode="External"/><Relationship Id="rId5" Type="http://schemas.openxmlformats.org/officeDocument/2006/relationships/hyperlink" Target="http://www.worldometers.info/computers/" TargetMode="External"/><Relationship Id="rId10" Type="http://schemas.openxmlformats.org/officeDocument/2006/relationships/hyperlink" Target="http://www.rocktoroad.com/content/view/958/38/" TargetMode="External"/><Relationship Id="rId4" Type="http://schemas.openxmlformats.org/officeDocument/2006/relationships/hyperlink" Target="http://www.gartner.com/it/page.jsp?id=703807" TargetMode="External"/><Relationship Id="rId9" Type="http://schemas.openxmlformats.org/officeDocument/2006/relationships/hyperlink" Target="http://www.nationsencyclopedia.com/Americas/Canada-MINING.html" TargetMode="External"/><Relationship Id="rId14" Type="http://schemas.openxmlformats.org/officeDocument/2006/relationships/hyperlink" Target="http://www.mining-technology.com/projects/copper-monta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81" y="1560539"/>
            <a:ext cx="8285076" cy="4892733"/>
          </a:xfrm>
        </p:spPr>
        <p:txBody>
          <a:bodyPr rtlCol="0">
            <a:normAutofit fontScale="92500" lnSpcReduction="10000"/>
          </a:bodyPr>
          <a:lstStyle/>
          <a:p>
            <a:pPr lvl="8">
              <a:buFont typeface="Arial" pitchFamily="34" charset="0"/>
              <a:buNone/>
              <a:defRPr/>
            </a:pPr>
            <a:endParaRPr lang="en-CA" dirty="0" smtClean="0"/>
          </a:p>
          <a:p>
            <a:pPr algn="ctr" eaLnBrk="1" fontAlgn="auto" hangingPunct="1">
              <a:spcAft>
                <a:spcPts val="0"/>
              </a:spcAft>
              <a:buFont typeface="Arial" pitchFamily="34" charset="0"/>
              <a:buNone/>
              <a:defRPr/>
            </a:pPr>
            <a:r>
              <a:rPr lang="en-CA" sz="3000" dirty="0" smtClean="0"/>
              <a:t>Our Favourite Thing:</a:t>
            </a:r>
          </a:p>
          <a:p>
            <a:pPr algn="ctr" eaLnBrk="1" fontAlgn="auto" hangingPunct="1">
              <a:spcAft>
                <a:spcPts val="0"/>
              </a:spcAft>
              <a:buFont typeface="Arial" pitchFamily="34" charset="0"/>
              <a:buNone/>
              <a:defRPr/>
            </a:pPr>
            <a:r>
              <a:rPr lang="en-CA" sz="2900" b="1" dirty="0" smtClean="0">
                <a:solidFill>
                  <a:schemeClr val="tx2"/>
                </a:solidFill>
              </a:rPr>
              <a:t>A Personal Computer System</a:t>
            </a:r>
          </a:p>
          <a:p>
            <a:pPr algn="ctr" eaLnBrk="1" fontAlgn="auto" hangingPunct="1">
              <a:spcAft>
                <a:spcPts val="0"/>
              </a:spcAft>
              <a:buFont typeface="Arial" pitchFamily="34" charset="0"/>
              <a:buNone/>
              <a:defRPr/>
            </a:pPr>
            <a:endParaRPr lang="en-CA" dirty="0" smtClean="0"/>
          </a:p>
          <a:p>
            <a:pPr algn="ctr" eaLnBrk="1" fontAlgn="auto" hangingPunct="1">
              <a:spcAft>
                <a:spcPts val="0"/>
              </a:spcAft>
              <a:buFont typeface="Arial" pitchFamily="34" charset="0"/>
              <a:buNone/>
              <a:defRPr/>
            </a:pPr>
            <a:r>
              <a:rPr lang="en-CA" dirty="0" smtClean="0"/>
              <a:t>By:</a:t>
            </a:r>
          </a:p>
          <a:p>
            <a:pPr algn="ctr" eaLnBrk="1" fontAlgn="auto" hangingPunct="1">
              <a:spcAft>
                <a:spcPts val="0"/>
              </a:spcAft>
              <a:buFont typeface="Arial" pitchFamily="34" charset="0"/>
              <a:buNone/>
              <a:defRPr/>
            </a:pPr>
            <a:endParaRPr lang="en-CA" sz="2200" dirty="0" smtClean="0"/>
          </a:p>
          <a:p>
            <a:pPr algn="ctr" eaLnBrk="1" fontAlgn="auto" hangingPunct="1">
              <a:spcAft>
                <a:spcPts val="0"/>
              </a:spcAft>
              <a:buFont typeface="Arial" pitchFamily="34" charset="0"/>
              <a:buNone/>
              <a:defRPr/>
            </a:pPr>
            <a:r>
              <a:rPr lang="en-CA" b="1" dirty="0" smtClean="0"/>
              <a:t>Nathaniel Cortese  </a:t>
            </a:r>
            <a:r>
              <a:rPr lang="en-CA" sz="2200" dirty="0" smtClean="0"/>
              <a:t>&amp;</a:t>
            </a:r>
            <a:r>
              <a:rPr lang="en-CA" dirty="0" smtClean="0"/>
              <a:t>  </a:t>
            </a:r>
            <a:r>
              <a:rPr lang="en-CA" b="1" dirty="0" smtClean="0"/>
              <a:t>Lance </a:t>
            </a:r>
            <a:r>
              <a:rPr lang="en-CA" b="1" dirty="0" err="1" smtClean="0"/>
              <a:t>Magnaye</a:t>
            </a:r>
            <a:endParaRPr lang="en-CA" b="1" dirty="0" smtClean="0"/>
          </a:p>
          <a:p>
            <a:pPr algn="ctr" eaLnBrk="1" fontAlgn="auto" hangingPunct="1">
              <a:spcAft>
                <a:spcPts val="0"/>
              </a:spcAft>
              <a:buFont typeface="Arial" pitchFamily="34" charset="0"/>
              <a:buNone/>
              <a:defRPr/>
            </a:pPr>
            <a:endParaRPr lang="en-CA" sz="1900" dirty="0" smtClean="0"/>
          </a:p>
          <a:p>
            <a:pPr algn="ctr" eaLnBrk="1" fontAlgn="auto" hangingPunct="1">
              <a:spcAft>
                <a:spcPts val="0"/>
              </a:spcAft>
              <a:buFont typeface="Arial" pitchFamily="34" charset="0"/>
              <a:buNone/>
              <a:defRPr/>
            </a:pPr>
            <a:r>
              <a:rPr lang="en-CA" sz="2800" dirty="0" smtClean="0"/>
              <a:t>Grade 7</a:t>
            </a:r>
          </a:p>
          <a:p>
            <a:pPr algn="ctr" eaLnBrk="1" fontAlgn="auto" hangingPunct="1">
              <a:spcAft>
                <a:spcPts val="0"/>
              </a:spcAft>
              <a:buFont typeface="Arial" pitchFamily="34" charset="0"/>
              <a:buNone/>
              <a:defRPr/>
            </a:pPr>
            <a:r>
              <a:rPr lang="en-CA" sz="2600" dirty="0" smtClean="0"/>
              <a:t>Queen of All Saints School</a:t>
            </a:r>
          </a:p>
          <a:p>
            <a:pPr algn="ctr" eaLnBrk="1" fontAlgn="auto" hangingPunct="1">
              <a:spcAft>
                <a:spcPts val="0"/>
              </a:spcAft>
              <a:buFont typeface="Arial" pitchFamily="34" charset="0"/>
              <a:buNone/>
              <a:defRPr/>
            </a:pPr>
            <a:r>
              <a:rPr lang="en-CA" sz="2600" dirty="0" smtClean="0"/>
              <a:t>Coquitlam, B.C., Canada</a:t>
            </a:r>
            <a:endParaRPr lang="en-CA" sz="2600" dirty="0"/>
          </a:p>
        </p:txBody>
      </p:sp>
      <p:pic>
        <p:nvPicPr>
          <p:cNvPr id="13314" name="Picture 3" descr="banner_what-on-earth-where-on-earth.gif"/>
          <p:cNvPicPr>
            <a:picLocks noChangeAspect="1"/>
          </p:cNvPicPr>
          <p:nvPr/>
        </p:nvPicPr>
        <p:blipFill>
          <a:blip r:embed="rId2"/>
          <a:srcRect/>
          <a:stretch>
            <a:fillRect/>
          </a:stretch>
        </p:blipFill>
        <p:spPr bwMode="auto">
          <a:xfrm>
            <a:off x="684213" y="260350"/>
            <a:ext cx="8172450" cy="1362075"/>
          </a:xfrm>
          <a:prstGeom prst="rect">
            <a:avLst/>
          </a:prstGeom>
          <a:noFill/>
          <a:ln w="9525">
            <a:noFill/>
            <a:miter lim="800000"/>
            <a:headEnd/>
            <a:tailEnd/>
          </a:ln>
        </p:spPr>
      </p:pic>
      <p:pic>
        <p:nvPicPr>
          <p:cNvPr id="8" name="Picture 7" descr="Alouette Aluminum Smelter2.jpg"/>
          <p:cNvPicPr>
            <a:picLocks noChangeAspect="1"/>
          </p:cNvPicPr>
          <p:nvPr/>
        </p:nvPicPr>
        <p:blipFill>
          <a:blip r:embed="rId3"/>
          <a:stretch>
            <a:fillRect/>
          </a:stretch>
        </p:blipFill>
        <p:spPr>
          <a:xfrm>
            <a:off x="179388" y="1916113"/>
            <a:ext cx="2232025" cy="1844675"/>
          </a:xfrm>
          <a:prstGeom prst="rect">
            <a:avLst/>
          </a:prstGeom>
          <a:effectLst>
            <a:outerShdw blurRad="50800" dist="50800" dir="5400000" algn="ctr" rotWithShape="0">
              <a:srgbClr val="000000">
                <a:alpha val="51000"/>
              </a:srgbClr>
            </a:outerShdw>
          </a:effectLst>
        </p:spPr>
      </p:pic>
      <p:sp>
        <p:nvSpPr>
          <p:cNvPr id="13316" name="AutoShape 6" descr="messagepart?guid=messagepart%3AINBOX%2F913%2D2&amp;type=image%2Fpjpeg&amp;name=WP%5F000458%2Ejpg&amp;uniq=natedog&amp;inline=yes"/>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3317" name="Picture 7" descr="WP_000458"/>
          <p:cNvPicPr>
            <a:picLocks noChangeAspect="1" noChangeArrowheads="1"/>
          </p:cNvPicPr>
          <p:nvPr/>
        </p:nvPicPr>
        <p:blipFill>
          <a:blip r:embed="rId4"/>
          <a:srcRect/>
          <a:stretch>
            <a:fillRect/>
          </a:stretch>
        </p:blipFill>
        <p:spPr bwMode="auto">
          <a:xfrm>
            <a:off x="6659563" y="1916113"/>
            <a:ext cx="2159000"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490537"/>
          </a:xfrm>
        </p:spPr>
        <p:txBody>
          <a:bodyPr/>
          <a:lstStyle/>
          <a:p>
            <a:pPr eaLnBrk="1" hangingPunct="1"/>
            <a:r>
              <a:rPr lang="en-US" sz="2000" b="1" smtClean="0"/>
              <a:t>WHERE on EARTH does this stuff come from?</a:t>
            </a:r>
            <a:endParaRPr lang="en-US" sz="2000" smtClean="0"/>
          </a:p>
        </p:txBody>
      </p:sp>
      <p:sp>
        <p:nvSpPr>
          <p:cNvPr id="3" name="Content Placeholder 2"/>
          <p:cNvSpPr>
            <a:spLocks noGrp="1"/>
          </p:cNvSpPr>
          <p:nvPr>
            <p:ph idx="1"/>
          </p:nvPr>
        </p:nvSpPr>
        <p:spPr>
          <a:xfrm>
            <a:off x="468313" y="620713"/>
            <a:ext cx="8229600" cy="6408737"/>
          </a:xfrm>
        </p:spPr>
        <p:txBody>
          <a:bodyPr/>
          <a:lstStyle/>
          <a:p>
            <a:pPr marL="0" indent="0" eaLnBrk="1" hangingPunct="1">
              <a:buFont typeface="Arial" charset="0"/>
              <a:buNone/>
              <a:defRPr/>
            </a:pPr>
            <a:r>
              <a:rPr lang="en-US" sz="1200" b="1" dirty="0"/>
              <a:t> </a:t>
            </a:r>
            <a:endParaRPr lang="en-US" sz="1200" dirty="0" smtClean="0"/>
          </a:p>
          <a:p>
            <a:pPr eaLnBrk="1" hangingPunct="1">
              <a:defRPr/>
            </a:pPr>
            <a:r>
              <a:rPr lang="en-US" sz="1400" b="1" dirty="0" smtClean="0">
                <a:solidFill>
                  <a:srgbClr val="FF0000"/>
                </a:solidFill>
              </a:rPr>
              <a:t>Silicon</a:t>
            </a:r>
            <a:r>
              <a:rPr lang="en-US" sz="1200" dirty="0" smtClean="0"/>
              <a:t> – There are about 16 major producers in the world but the top ten are U.S.A., Brazil, </a:t>
            </a:r>
            <a:r>
              <a:rPr lang="en-US" sz="1200" b="1" dirty="0" smtClean="0"/>
              <a:t>Canada</a:t>
            </a:r>
            <a:r>
              <a:rPr lang="en-US" sz="1200" dirty="0" smtClean="0"/>
              <a:t>, China, France, Iceland, India, Kazakhstan, Macedonia, and Norway.  About 25% of the world’s crust is silicon.</a:t>
            </a:r>
            <a:endParaRPr lang="en-US" sz="1200" dirty="0"/>
          </a:p>
          <a:p>
            <a:pPr eaLnBrk="1" hangingPunct="1">
              <a:defRPr/>
            </a:pPr>
            <a:r>
              <a:rPr lang="en-US" sz="1400" b="1" dirty="0">
                <a:solidFill>
                  <a:srgbClr val="FF0000"/>
                </a:solidFill>
              </a:rPr>
              <a:t>Copper</a:t>
            </a:r>
            <a:r>
              <a:rPr lang="en-US" sz="1200" dirty="0"/>
              <a:t> – There are about 50 countries that produce Copper.  The top 10 producers are Chile, U.S.A., Peru, China, Australia, Indonesia, Russia, Zambia, </a:t>
            </a:r>
            <a:r>
              <a:rPr lang="en-US" sz="1200" b="1" dirty="0"/>
              <a:t>Canada</a:t>
            </a:r>
            <a:r>
              <a:rPr lang="en-US" sz="1200" dirty="0"/>
              <a:t> and Poland. One of the world’s largest producing mines is </a:t>
            </a:r>
            <a:r>
              <a:rPr lang="en-US" sz="1200" dirty="0" err="1"/>
              <a:t>Escondida</a:t>
            </a:r>
            <a:r>
              <a:rPr lang="en-US" sz="1200" dirty="0"/>
              <a:t> Copper mine in Chile. </a:t>
            </a:r>
          </a:p>
          <a:p>
            <a:pPr eaLnBrk="1" hangingPunct="1">
              <a:defRPr/>
            </a:pPr>
            <a:r>
              <a:rPr lang="en-US" sz="1400" b="1" dirty="0">
                <a:solidFill>
                  <a:srgbClr val="FF0000"/>
                </a:solidFill>
              </a:rPr>
              <a:t>Aluminum</a:t>
            </a:r>
            <a:r>
              <a:rPr lang="en-US" sz="1400" dirty="0">
                <a:solidFill>
                  <a:srgbClr val="FF0000"/>
                </a:solidFill>
              </a:rPr>
              <a:t> </a:t>
            </a:r>
            <a:r>
              <a:rPr lang="en-US" sz="1200" dirty="0"/>
              <a:t>– More than 40 countries produce Aluminum. The top 10 are China, Russia, </a:t>
            </a:r>
            <a:r>
              <a:rPr lang="en-US" sz="1200" b="1" dirty="0"/>
              <a:t>Canada</a:t>
            </a:r>
            <a:r>
              <a:rPr lang="en-US" sz="1200" dirty="0"/>
              <a:t>, Australia, U.S.A., Brazil, Jordan, UAE, Bahrain and Norway. The raw material for Aluminum is bauxite which is found mostly in South America, China, India, Australia and Russia</a:t>
            </a:r>
            <a:r>
              <a:rPr lang="en-US" sz="1200" dirty="0" smtClean="0"/>
              <a:t>.</a:t>
            </a:r>
            <a:endParaRPr lang="en-US" sz="1200" dirty="0"/>
          </a:p>
          <a:p>
            <a:pPr eaLnBrk="1" hangingPunct="1">
              <a:defRPr/>
            </a:pPr>
            <a:r>
              <a:rPr lang="en-US" sz="1400" b="1" dirty="0">
                <a:solidFill>
                  <a:srgbClr val="FF0000"/>
                </a:solidFill>
              </a:rPr>
              <a:t>Antimony</a:t>
            </a:r>
            <a:r>
              <a:rPr lang="en-US" sz="1200" dirty="0"/>
              <a:t> – Only about a dozen countries produce Antimony with China, Peru, Russia, Ukraine, South Africa, Tajikistan, Bolivia, Australia, </a:t>
            </a:r>
            <a:r>
              <a:rPr lang="en-US" sz="1200" b="1" dirty="0"/>
              <a:t>Canada</a:t>
            </a:r>
            <a:r>
              <a:rPr lang="en-US" sz="1200" dirty="0"/>
              <a:t>, and Turkey. China produces more than 75% of the world’s antimony.</a:t>
            </a:r>
          </a:p>
          <a:p>
            <a:pPr eaLnBrk="1" hangingPunct="1">
              <a:defRPr/>
            </a:pPr>
            <a:r>
              <a:rPr lang="en-US" sz="1400" b="1" dirty="0">
                <a:solidFill>
                  <a:srgbClr val="FF0000"/>
                </a:solidFill>
              </a:rPr>
              <a:t>Neodymium</a:t>
            </a:r>
            <a:r>
              <a:rPr lang="en-US" sz="1200" dirty="0"/>
              <a:t> – Neodymium is a rare earth metal. It is one of 17 rare earth metals. China, U.S.A., Brazil, India, Sri Lanka, and Australia are the producers. China makes about 95% of the world production</a:t>
            </a:r>
            <a:r>
              <a:rPr lang="en-US" sz="1200" dirty="0" smtClean="0"/>
              <a:t>.</a:t>
            </a:r>
            <a:endParaRPr lang="en-US" sz="1200" dirty="0"/>
          </a:p>
          <a:p>
            <a:pPr eaLnBrk="1" hangingPunct="1">
              <a:defRPr/>
            </a:pPr>
            <a:r>
              <a:rPr lang="en-US" sz="1400" b="1" dirty="0">
                <a:solidFill>
                  <a:srgbClr val="FF0000"/>
                </a:solidFill>
              </a:rPr>
              <a:t>Dysprosium</a:t>
            </a:r>
            <a:r>
              <a:rPr lang="en-US" sz="1200" dirty="0"/>
              <a:t> – Dysprosium is a rare earth metal and is produced mostly in China. China produces about 97% of the world supply now. It is used in magnets</a:t>
            </a:r>
            <a:r>
              <a:rPr lang="en-US" sz="1200" dirty="0" smtClean="0"/>
              <a:t>.</a:t>
            </a:r>
            <a:endParaRPr lang="en-US" sz="1200" dirty="0"/>
          </a:p>
          <a:p>
            <a:pPr eaLnBrk="1" hangingPunct="1">
              <a:defRPr/>
            </a:pPr>
            <a:r>
              <a:rPr lang="en-US" sz="1400" b="1" dirty="0">
                <a:solidFill>
                  <a:srgbClr val="FF0000"/>
                </a:solidFill>
              </a:rPr>
              <a:t>Samarium</a:t>
            </a:r>
            <a:r>
              <a:rPr lang="en-US" sz="1200" dirty="0"/>
              <a:t> – Samarium is also a rare earth metal mostly produced in China, U.S.A., and India</a:t>
            </a:r>
            <a:r>
              <a:rPr lang="en-US" sz="1200" dirty="0" smtClean="0"/>
              <a:t>.</a:t>
            </a:r>
            <a:endParaRPr lang="en-US" sz="1200" dirty="0"/>
          </a:p>
          <a:p>
            <a:pPr eaLnBrk="1" hangingPunct="1">
              <a:defRPr/>
            </a:pPr>
            <a:r>
              <a:rPr lang="en-US" sz="1400" b="1" dirty="0">
                <a:solidFill>
                  <a:srgbClr val="FF0000"/>
                </a:solidFill>
              </a:rPr>
              <a:t>Terbium</a:t>
            </a:r>
            <a:r>
              <a:rPr lang="en-US" sz="1200" dirty="0"/>
              <a:t> – Rare earth metal produced in China, India, Brazil and Malaysia with China producing more than 90% of the world supply</a:t>
            </a:r>
            <a:r>
              <a:rPr lang="en-US" sz="1200" dirty="0" smtClean="0"/>
              <a:t>.</a:t>
            </a:r>
            <a:endParaRPr lang="en-US" sz="1200" dirty="0"/>
          </a:p>
          <a:p>
            <a:pPr eaLnBrk="1" hangingPunct="1">
              <a:defRPr/>
            </a:pPr>
            <a:r>
              <a:rPr lang="en-US" sz="1400" b="1" dirty="0">
                <a:solidFill>
                  <a:srgbClr val="FF0000"/>
                </a:solidFill>
              </a:rPr>
              <a:t>Gallium</a:t>
            </a:r>
            <a:r>
              <a:rPr lang="en-US" sz="1200" dirty="0"/>
              <a:t> – Main producers are in China, Germany, Japan, and Ukraine. Gallium is used in many different electronic parts including LEDs, microchips and DVD players. Solid Gallium can melt in your hand as it has a low melting point</a:t>
            </a:r>
            <a:r>
              <a:rPr lang="en-US" sz="1200" dirty="0" smtClean="0"/>
              <a:t>.</a:t>
            </a:r>
          </a:p>
          <a:p>
            <a:pPr eaLnBrk="1" hangingPunct="1">
              <a:defRPr/>
            </a:pPr>
            <a:r>
              <a:rPr lang="en-US" sz="1400" b="1" dirty="0">
                <a:solidFill>
                  <a:srgbClr val="FF0000"/>
                </a:solidFill>
              </a:rPr>
              <a:t>Zinc</a:t>
            </a:r>
            <a:r>
              <a:rPr lang="en-US" sz="1200" dirty="0"/>
              <a:t> – There are more than 40 countries that produce Zinc. The top 10 are China, Peru, Australia, U.S.A., </a:t>
            </a:r>
            <a:r>
              <a:rPr lang="en-US" sz="1200" b="1" dirty="0"/>
              <a:t>Canada</a:t>
            </a:r>
            <a:r>
              <a:rPr lang="en-US" sz="1200" dirty="0"/>
              <a:t>, India, Kazakhstan, </a:t>
            </a:r>
            <a:r>
              <a:rPr lang="en-US" sz="1200" dirty="0" err="1"/>
              <a:t>Boliva</a:t>
            </a:r>
            <a:r>
              <a:rPr lang="en-US" sz="1200" dirty="0"/>
              <a:t>, Mexico, and Ireland.  New Brunswick has a few large Zinc mines.</a:t>
            </a:r>
          </a:p>
          <a:p>
            <a:pPr eaLnBrk="1" hangingPunct="1">
              <a:defRPr/>
            </a:pPr>
            <a:r>
              <a:rPr lang="en-US" sz="1400" b="1" dirty="0">
                <a:solidFill>
                  <a:srgbClr val="FF0000"/>
                </a:solidFill>
              </a:rPr>
              <a:t>Mica</a:t>
            </a:r>
            <a:r>
              <a:rPr lang="en-US" sz="1200" dirty="0"/>
              <a:t> – Major producers are U.S.A., China, South Korea, </a:t>
            </a:r>
            <a:r>
              <a:rPr lang="en-US" sz="1200" b="1" dirty="0"/>
              <a:t>Canada</a:t>
            </a:r>
            <a:r>
              <a:rPr lang="en-US" sz="1200" dirty="0"/>
              <a:t>, Spain, Russia, Finland, and France. The largest single crystal found was in Lacey Mine Ontario and weighed 330 tons.</a:t>
            </a:r>
          </a:p>
          <a:p>
            <a:pPr eaLnBrk="1" hangingPunct="1">
              <a:defRPr/>
            </a:pPr>
            <a:r>
              <a:rPr lang="en-US" sz="1400" b="1" dirty="0">
                <a:solidFill>
                  <a:srgbClr val="FF0000"/>
                </a:solidFill>
              </a:rPr>
              <a:t>Carbon Graphite</a:t>
            </a:r>
            <a:r>
              <a:rPr lang="en-US" sz="1400" dirty="0">
                <a:solidFill>
                  <a:srgbClr val="FF0000"/>
                </a:solidFill>
              </a:rPr>
              <a:t> </a:t>
            </a:r>
            <a:r>
              <a:rPr lang="en-US" sz="1200" dirty="0"/>
              <a:t>– China, South Korea, India, Brazil, U.S.A. and Mexico are large producers of Carbon silicates. Carbon </a:t>
            </a:r>
          </a:p>
          <a:p>
            <a:pPr eaLnBrk="1" hangingPunct="1">
              <a:defRPr/>
            </a:pPr>
            <a:r>
              <a:rPr lang="en-US" sz="1400" b="1" dirty="0">
                <a:solidFill>
                  <a:srgbClr val="FF0000"/>
                </a:solidFill>
              </a:rPr>
              <a:t>Cobalt</a:t>
            </a:r>
            <a:r>
              <a:rPr lang="en-US" sz="1200" dirty="0"/>
              <a:t> – The top 10 producers are Congo, Russia, China, Zambia, Australia, Brazil, </a:t>
            </a:r>
            <a:r>
              <a:rPr lang="en-US" sz="1200" b="1" dirty="0"/>
              <a:t>Canada</a:t>
            </a:r>
            <a:r>
              <a:rPr lang="en-US" sz="1200" dirty="0"/>
              <a:t>, Cuba, Morocco, and Philippines. One of the biggest Cobalt mines in Canada is in Labrador.</a:t>
            </a:r>
          </a:p>
          <a:p>
            <a:pPr marL="0" indent="0" eaLnBrk="1" hangingPunct="1">
              <a:buFont typeface="Arial" charset="0"/>
              <a:buNone/>
              <a:defRPr/>
            </a:pPr>
            <a:endParaRPr lang="en-US" sz="1200" dirty="0"/>
          </a:p>
          <a:p>
            <a:pPr eaLnBrk="1" hangingPunct="1">
              <a:defRPr/>
            </a:pP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68313" y="260350"/>
            <a:ext cx="8229600" cy="490538"/>
          </a:xfrm>
        </p:spPr>
        <p:txBody>
          <a:bodyPr/>
          <a:lstStyle/>
          <a:p>
            <a:pPr eaLnBrk="1" hangingPunct="1"/>
            <a:r>
              <a:rPr lang="en-US" sz="2000" b="1" smtClean="0"/>
              <a:t>WHERE on EARTH does this stuff come from?</a:t>
            </a:r>
            <a:endParaRPr lang="en-US" sz="2000" smtClean="0"/>
          </a:p>
        </p:txBody>
      </p:sp>
      <p:sp>
        <p:nvSpPr>
          <p:cNvPr id="3" name="Content Placeholder 2"/>
          <p:cNvSpPr>
            <a:spLocks noGrp="1"/>
          </p:cNvSpPr>
          <p:nvPr>
            <p:ph idx="1"/>
          </p:nvPr>
        </p:nvSpPr>
        <p:spPr>
          <a:xfrm>
            <a:off x="457200" y="476250"/>
            <a:ext cx="8229600" cy="6265863"/>
          </a:xfrm>
        </p:spPr>
        <p:txBody>
          <a:bodyPr/>
          <a:lstStyle/>
          <a:p>
            <a:pPr marL="0" indent="0" eaLnBrk="1" hangingPunct="1">
              <a:buFont typeface="Arial" charset="0"/>
              <a:buNone/>
              <a:defRPr/>
            </a:pPr>
            <a:r>
              <a:rPr lang="en-US" sz="1200" dirty="0"/>
              <a:t> </a:t>
            </a:r>
            <a:endParaRPr lang="en-US" sz="1200" dirty="0" smtClean="0"/>
          </a:p>
          <a:p>
            <a:pPr eaLnBrk="1" hangingPunct="1">
              <a:defRPr/>
            </a:pPr>
            <a:r>
              <a:rPr lang="en-US" sz="1400" b="1" dirty="0" smtClean="0">
                <a:solidFill>
                  <a:srgbClr val="FF0000"/>
                </a:solidFill>
              </a:rPr>
              <a:t>Indium</a:t>
            </a:r>
            <a:r>
              <a:rPr lang="en-US" sz="1200" dirty="0" smtClean="0"/>
              <a:t> – Indium is used in LCDs and touchscreens. The top 10 producers of Indium are China, Korea, Japan, </a:t>
            </a:r>
            <a:r>
              <a:rPr lang="en-US" sz="1200" b="1" dirty="0" smtClean="0"/>
              <a:t>Canada</a:t>
            </a:r>
            <a:r>
              <a:rPr lang="en-US" sz="1200" dirty="0" smtClean="0"/>
              <a:t>, Belgium, Peru, Germany, Brazil, Italy, and the U.K..  The </a:t>
            </a:r>
            <a:r>
              <a:rPr lang="en-US" sz="1200" dirty="0" err="1" smtClean="0"/>
              <a:t>Teck</a:t>
            </a:r>
            <a:r>
              <a:rPr lang="en-US" sz="1200" dirty="0" smtClean="0"/>
              <a:t> Cominco plant in Trail, B.C. is a big producer of Indium.</a:t>
            </a:r>
          </a:p>
          <a:p>
            <a:pPr eaLnBrk="1" hangingPunct="1">
              <a:defRPr/>
            </a:pPr>
            <a:r>
              <a:rPr lang="en-US" sz="1400" b="1" dirty="0" smtClean="0">
                <a:solidFill>
                  <a:srgbClr val="FF0000"/>
                </a:solidFill>
              </a:rPr>
              <a:t>Iron</a:t>
            </a:r>
            <a:r>
              <a:rPr lang="en-US" sz="1200" dirty="0" smtClean="0"/>
              <a:t> </a:t>
            </a:r>
            <a:r>
              <a:rPr lang="en-US" sz="1200" dirty="0"/>
              <a:t>– Of over 40 countries that produce Iron, the top 10 are China, Australia, Brazil, India, Russia, Ukraine, South Africa, U.S.A., </a:t>
            </a:r>
            <a:r>
              <a:rPr lang="en-US" sz="1200" b="1" dirty="0"/>
              <a:t>Canada</a:t>
            </a:r>
            <a:r>
              <a:rPr lang="en-US" sz="1200" dirty="0"/>
              <a:t>, and Iran. It is the 4</a:t>
            </a:r>
            <a:r>
              <a:rPr lang="en-US" sz="1200" baseline="30000" dirty="0"/>
              <a:t>th</a:t>
            </a:r>
            <a:r>
              <a:rPr lang="en-US" sz="1200" dirty="0"/>
              <a:t> most common element on earth</a:t>
            </a:r>
            <a:r>
              <a:rPr lang="en-US" sz="1200" dirty="0" smtClean="0"/>
              <a:t>.</a:t>
            </a:r>
            <a:endParaRPr lang="en-US" sz="1200" dirty="0"/>
          </a:p>
          <a:p>
            <a:pPr eaLnBrk="1" hangingPunct="1">
              <a:defRPr/>
            </a:pPr>
            <a:r>
              <a:rPr lang="en-US" sz="1400" b="1" dirty="0">
                <a:solidFill>
                  <a:srgbClr val="FF0000"/>
                </a:solidFill>
              </a:rPr>
              <a:t>Lithium</a:t>
            </a:r>
            <a:r>
              <a:rPr lang="en-US" sz="1200" dirty="0"/>
              <a:t> – Argentina, Australia, Brazil, </a:t>
            </a:r>
            <a:r>
              <a:rPr lang="en-US" sz="1200" b="1" dirty="0"/>
              <a:t>Canada</a:t>
            </a:r>
            <a:r>
              <a:rPr lang="en-US" sz="1200" dirty="0"/>
              <a:t>, Chile, China, Portugal, </a:t>
            </a:r>
            <a:r>
              <a:rPr lang="en-US" sz="1200" dirty="0" smtClean="0"/>
              <a:t>Zimbabwe</a:t>
            </a:r>
            <a:endParaRPr lang="en-US" sz="1200" dirty="0"/>
          </a:p>
          <a:p>
            <a:pPr eaLnBrk="1" hangingPunct="1">
              <a:defRPr/>
            </a:pPr>
            <a:r>
              <a:rPr lang="en-US" sz="1400" b="1" dirty="0">
                <a:solidFill>
                  <a:srgbClr val="FF0000"/>
                </a:solidFill>
              </a:rPr>
              <a:t>Silver</a:t>
            </a:r>
            <a:r>
              <a:rPr lang="en-US" sz="1200" dirty="0"/>
              <a:t> – Peru, Mexico, China, Australia, Chile, Poland, Russia, U.S.A., </a:t>
            </a:r>
            <a:r>
              <a:rPr lang="en-US" sz="1200" b="1" dirty="0"/>
              <a:t>Canada</a:t>
            </a:r>
            <a:r>
              <a:rPr lang="en-US" sz="1200" dirty="0"/>
              <a:t>, </a:t>
            </a:r>
            <a:r>
              <a:rPr lang="en-US" sz="1200" dirty="0" smtClean="0"/>
              <a:t>Kazakhstan</a:t>
            </a:r>
            <a:endParaRPr lang="en-US" sz="1200" dirty="0"/>
          </a:p>
          <a:p>
            <a:pPr eaLnBrk="1" hangingPunct="1">
              <a:defRPr/>
            </a:pPr>
            <a:r>
              <a:rPr lang="en-US" sz="1400" b="1" dirty="0">
                <a:solidFill>
                  <a:srgbClr val="FF0000"/>
                </a:solidFill>
              </a:rPr>
              <a:t>Tin</a:t>
            </a:r>
            <a:r>
              <a:rPr lang="en-US" sz="1200" dirty="0"/>
              <a:t> – China, Indonesia, Peru, Bolivia, Brazil, Venezuela, Saudi Arabia, </a:t>
            </a:r>
            <a:r>
              <a:rPr lang="en-US" sz="1200" b="1" dirty="0"/>
              <a:t>Canada</a:t>
            </a:r>
            <a:r>
              <a:rPr lang="en-US" sz="1200" dirty="0"/>
              <a:t>, Iran, Iraq, Kuwait, UAE, Russia, </a:t>
            </a:r>
            <a:r>
              <a:rPr lang="en-US" sz="1200" dirty="0" err="1"/>
              <a:t>Lybia</a:t>
            </a:r>
            <a:r>
              <a:rPr lang="en-US" sz="1200" dirty="0"/>
              <a:t>, </a:t>
            </a:r>
            <a:r>
              <a:rPr lang="en-US" sz="1200" dirty="0" smtClean="0"/>
              <a:t>Nigeria</a:t>
            </a:r>
          </a:p>
          <a:p>
            <a:pPr eaLnBrk="1" hangingPunct="1">
              <a:defRPr/>
            </a:pPr>
            <a:r>
              <a:rPr lang="en-US" sz="1400" b="1" dirty="0" err="1">
                <a:solidFill>
                  <a:srgbClr val="FF0000"/>
                </a:solidFill>
              </a:rPr>
              <a:t>Tantulum</a:t>
            </a:r>
            <a:r>
              <a:rPr lang="en-US" sz="1200" dirty="0"/>
              <a:t> – Produced in Australia, Brazil, Thailand, China and </a:t>
            </a:r>
            <a:r>
              <a:rPr lang="en-US" sz="1200" b="1" dirty="0"/>
              <a:t>Canada</a:t>
            </a:r>
            <a:r>
              <a:rPr lang="en-US" sz="1200" dirty="0"/>
              <a:t>. Tantalum is used in capacitors in electronic circuits</a:t>
            </a:r>
            <a:r>
              <a:rPr lang="en-US" sz="1200" dirty="0" smtClean="0"/>
              <a:t>.</a:t>
            </a:r>
            <a:endParaRPr lang="en-US" sz="1200" dirty="0"/>
          </a:p>
          <a:p>
            <a:pPr eaLnBrk="1" hangingPunct="1">
              <a:defRPr/>
            </a:pPr>
            <a:r>
              <a:rPr lang="en-US" sz="1400" b="1" dirty="0">
                <a:solidFill>
                  <a:srgbClr val="FF0000"/>
                </a:solidFill>
              </a:rPr>
              <a:t>Nickel</a:t>
            </a:r>
            <a:r>
              <a:rPr lang="en-US" sz="1200" dirty="0"/>
              <a:t> – Top producers are Russia, Australia, </a:t>
            </a:r>
            <a:r>
              <a:rPr lang="en-US" sz="1200" b="1" dirty="0"/>
              <a:t>Canada</a:t>
            </a:r>
            <a:r>
              <a:rPr lang="en-US" sz="1200" dirty="0"/>
              <a:t>, Brazil, China, Columbia, Cuba, Dominican Republic, Indonesia, New Caledonia, and South Africa</a:t>
            </a:r>
            <a:r>
              <a:rPr lang="en-US" sz="1200" dirty="0" smtClean="0"/>
              <a:t>.</a:t>
            </a:r>
            <a:endParaRPr lang="en-US" sz="1200" dirty="0"/>
          </a:p>
          <a:p>
            <a:pPr eaLnBrk="1" hangingPunct="1">
              <a:defRPr/>
            </a:pPr>
            <a:r>
              <a:rPr lang="en-US" sz="1400" b="1" dirty="0">
                <a:solidFill>
                  <a:srgbClr val="FF0000"/>
                </a:solidFill>
              </a:rPr>
              <a:t>Chromium</a:t>
            </a:r>
            <a:r>
              <a:rPr lang="en-US" sz="1200" dirty="0"/>
              <a:t> – The main producers are South Africa, Kazakhstan, India, Brazil, Finland, Iran, and </a:t>
            </a:r>
            <a:r>
              <a:rPr lang="en-US" sz="1200" dirty="0" smtClean="0"/>
              <a:t>Zimbabwe</a:t>
            </a:r>
            <a:endParaRPr lang="en-US" sz="1200" dirty="0"/>
          </a:p>
          <a:p>
            <a:pPr eaLnBrk="1" hangingPunct="1">
              <a:defRPr/>
            </a:pPr>
            <a:r>
              <a:rPr lang="en-US" sz="1400" b="1" dirty="0">
                <a:solidFill>
                  <a:srgbClr val="FF0000"/>
                </a:solidFill>
              </a:rPr>
              <a:t>Manganese</a:t>
            </a:r>
            <a:r>
              <a:rPr lang="en-US" sz="1200" dirty="0"/>
              <a:t> – The biggest producers are China, South Africa, Australia, Brazil, Gabon, Kazakhstan, India, Ukraine, Ghana, and Mexico. Manganese is important for steel, aluminum and iron production</a:t>
            </a:r>
            <a:r>
              <a:rPr lang="en-US" sz="1200" dirty="0" smtClean="0"/>
              <a:t>.</a:t>
            </a:r>
            <a:endParaRPr lang="en-US" sz="1200" dirty="0"/>
          </a:p>
          <a:p>
            <a:pPr eaLnBrk="1" hangingPunct="1">
              <a:defRPr/>
            </a:pPr>
            <a:r>
              <a:rPr lang="en-US" sz="1400" b="1" dirty="0">
                <a:solidFill>
                  <a:srgbClr val="FF0000"/>
                </a:solidFill>
              </a:rPr>
              <a:t>Plastic (Petroleum Products)</a:t>
            </a:r>
            <a:r>
              <a:rPr lang="en-US" sz="1200" dirty="0">
                <a:solidFill>
                  <a:srgbClr val="FF0000"/>
                </a:solidFill>
              </a:rPr>
              <a:t> </a:t>
            </a:r>
            <a:r>
              <a:rPr lang="en-US" sz="1200" dirty="0"/>
              <a:t>– Petroleum is used to make plastics for computers. The Arab League, Russia, Saudi Arabia, U.S.A., China, Iran, </a:t>
            </a:r>
            <a:r>
              <a:rPr lang="en-US" sz="1200" b="1" dirty="0"/>
              <a:t>Canada</a:t>
            </a:r>
            <a:r>
              <a:rPr lang="en-US" sz="1200" dirty="0"/>
              <a:t>, Mexico, UAE, Brazil, Kuwait are the largest of about 115 countries that produce petroleum to make plastics for electronic devices of all shapes and sizes</a:t>
            </a:r>
            <a:r>
              <a:rPr lang="en-US" sz="1200" dirty="0" smtClean="0"/>
              <a:t>.</a:t>
            </a:r>
          </a:p>
          <a:p>
            <a:pPr eaLnBrk="1" hangingPunct="1">
              <a:defRPr/>
            </a:pPr>
            <a:r>
              <a:rPr lang="en-US" sz="1400" b="1" dirty="0">
                <a:solidFill>
                  <a:srgbClr val="FF0000"/>
                </a:solidFill>
              </a:rPr>
              <a:t>Fiberglass</a:t>
            </a:r>
            <a:r>
              <a:rPr lang="en-US" sz="1200" dirty="0"/>
              <a:t> – Used in making the electronic circuit boards used in all electronics products. The materials to make the fiberglass circuit boards are silica sand, limestone, kaolin clay, fluorspar, </a:t>
            </a:r>
            <a:r>
              <a:rPr lang="en-US" sz="1200" dirty="0" err="1"/>
              <a:t>colemanite</a:t>
            </a:r>
            <a:r>
              <a:rPr lang="en-US" sz="1200" dirty="0"/>
              <a:t>, and dolomite which come from many different countries. The largest producers of the fiberglass circuit boards are in China, Europe and the U.S</a:t>
            </a:r>
            <a:r>
              <a:rPr lang="en-US" sz="1200" dirty="0" smtClean="0"/>
              <a:t>.</a:t>
            </a:r>
            <a:endParaRPr lang="en-US" sz="1200" dirty="0"/>
          </a:p>
          <a:p>
            <a:pPr lvl="1" eaLnBrk="1" hangingPunct="1">
              <a:defRPr/>
            </a:pPr>
            <a:r>
              <a:rPr lang="en-US" sz="1100" b="1" dirty="0"/>
              <a:t>Fluorspar </a:t>
            </a:r>
            <a:r>
              <a:rPr lang="en-US" sz="1100" dirty="0"/>
              <a:t>– Produced in China, South Africa, and Mexico.</a:t>
            </a:r>
          </a:p>
          <a:p>
            <a:pPr lvl="1" eaLnBrk="1" hangingPunct="1">
              <a:defRPr/>
            </a:pPr>
            <a:r>
              <a:rPr lang="en-US" sz="1100" b="1" dirty="0"/>
              <a:t>Silica</a:t>
            </a:r>
            <a:r>
              <a:rPr lang="en-US" sz="1100" dirty="0"/>
              <a:t> – Produced in the U.S.A., United States, Norway, Russia, Brazil, and </a:t>
            </a:r>
            <a:r>
              <a:rPr lang="en-US" sz="1100" b="1" dirty="0"/>
              <a:t>Canada</a:t>
            </a:r>
            <a:r>
              <a:rPr lang="en-US" sz="1100" dirty="0"/>
              <a:t>.</a:t>
            </a:r>
          </a:p>
          <a:p>
            <a:pPr lvl="1" eaLnBrk="1" hangingPunct="1">
              <a:defRPr/>
            </a:pPr>
            <a:r>
              <a:rPr lang="en-US" sz="1100" b="1" dirty="0"/>
              <a:t>Kaolin Clay</a:t>
            </a:r>
            <a:r>
              <a:rPr lang="en-US" sz="1100" dirty="0"/>
              <a:t> – Main producers are Brazil, United Kingdom and the U.S.A.</a:t>
            </a:r>
          </a:p>
          <a:p>
            <a:pPr lvl="1" eaLnBrk="1" hangingPunct="1">
              <a:defRPr/>
            </a:pPr>
            <a:r>
              <a:rPr lang="en-US" sz="1100" b="1" dirty="0"/>
              <a:t>Limestone</a:t>
            </a:r>
            <a:r>
              <a:rPr lang="en-US" sz="1100" dirty="0"/>
              <a:t> – Produced in the United States, </a:t>
            </a:r>
            <a:r>
              <a:rPr lang="en-US" sz="1100" b="1" dirty="0"/>
              <a:t>Canada</a:t>
            </a:r>
            <a:r>
              <a:rPr lang="en-US" sz="1100" dirty="0"/>
              <a:t>, Mexico, Belgium, Brazil, China, France, Germany, Italy, Japan, Poland, Romania, and the United Kingdom.</a:t>
            </a:r>
          </a:p>
          <a:p>
            <a:pPr lvl="1" eaLnBrk="1" hangingPunct="1">
              <a:defRPr/>
            </a:pPr>
            <a:r>
              <a:rPr lang="en-US" sz="1100" b="1" dirty="0"/>
              <a:t>Dolomite</a:t>
            </a:r>
            <a:r>
              <a:rPr lang="en-US" sz="1100" dirty="0"/>
              <a:t> – Largest producers are U.S.A., </a:t>
            </a:r>
            <a:r>
              <a:rPr lang="en-US" sz="1100" b="1" dirty="0"/>
              <a:t>Canada</a:t>
            </a:r>
            <a:r>
              <a:rPr lang="en-US" sz="1100" dirty="0"/>
              <a:t>, Switzerland, Spain and in Mexico.</a:t>
            </a:r>
          </a:p>
          <a:p>
            <a:pPr lvl="1" eaLnBrk="1" hangingPunct="1">
              <a:defRPr/>
            </a:pPr>
            <a:r>
              <a:rPr lang="en-US" sz="1100" b="1" dirty="0" err="1"/>
              <a:t>Colemanite</a:t>
            </a:r>
            <a:r>
              <a:rPr lang="en-US" sz="1100" dirty="0"/>
              <a:t> – Produced in USA, Chile and Turkey</a:t>
            </a:r>
            <a:r>
              <a:rPr lang="en-US" sz="800" dirty="0"/>
              <a:t>.</a:t>
            </a:r>
          </a:p>
          <a:p>
            <a:pPr eaLnBrk="1" hangingPunct="1">
              <a:defRPr/>
            </a:pPr>
            <a:endParaRPr lang="en-US" sz="1200" dirty="0"/>
          </a:p>
          <a:p>
            <a:pPr eaLnBrk="1" hangingPunct="1">
              <a:defRPr/>
            </a:pPr>
            <a:endParaRPr lang="en-US" sz="1200" dirty="0"/>
          </a:p>
          <a:p>
            <a:pPr marL="0" indent="0" eaLnBrk="1" hangingPunct="1">
              <a:buFont typeface="Arial" charset="0"/>
              <a:buNone/>
              <a:defRPr/>
            </a:pP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CA" b="1" smtClean="0"/>
              <a:t>Information Sources</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Wingdings" pitchFamily="2" charset="2"/>
              <a:buChar char="Ø"/>
              <a:defRPr/>
            </a:pPr>
            <a:r>
              <a:rPr lang="en-CA" sz="1700" b="1" dirty="0" smtClean="0"/>
              <a:t>Global PC Shipments grew 3.1% in Q4 2010 – Gartner Stud</a:t>
            </a:r>
            <a:r>
              <a:rPr lang="en-CA" sz="1700" dirty="0" smtClean="0"/>
              <a:t>y </a:t>
            </a:r>
          </a:p>
          <a:p>
            <a:pPr eaLnBrk="1" fontAlgn="auto" hangingPunct="1">
              <a:spcAft>
                <a:spcPts val="0"/>
              </a:spcAft>
              <a:buFont typeface="Arial" pitchFamily="34" charset="0"/>
              <a:buChar char="•"/>
              <a:defRPr/>
            </a:pPr>
            <a:r>
              <a:rPr lang="en-CA" sz="1700" dirty="0" smtClean="0">
                <a:hlinkClick r:id="rId2"/>
              </a:rPr>
              <a:t>http://www</a:t>
            </a:r>
            <a:r>
              <a:rPr lang="en-CA" sz="1700" dirty="0" smtClean="0">
                <a:solidFill>
                  <a:srgbClr val="000000"/>
                </a:solidFill>
                <a:hlinkClick r:id="rId2"/>
              </a:rPr>
              <a:t>.gartner.co</a:t>
            </a:r>
            <a:r>
              <a:rPr lang="en-CA" sz="1700" dirty="0" smtClean="0">
                <a:hlinkClick r:id="rId2"/>
              </a:rPr>
              <a:t>m/it/page.jsp?id=1519417</a:t>
            </a:r>
            <a:endParaRPr lang="en-CA" sz="1700" dirty="0"/>
          </a:p>
          <a:p>
            <a:pPr eaLnBrk="1" fontAlgn="auto" hangingPunct="1">
              <a:spcAft>
                <a:spcPts val="0"/>
              </a:spcAft>
              <a:buFont typeface="Wingdings" pitchFamily="2" charset="2"/>
              <a:buChar char="Ø"/>
              <a:defRPr/>
            </a:pPr>
            <a:r>
              <a:rPr lang="en-CA" sz="1700" b="1" dirty="0" smtClean="0"/>
              <a:t>Global PC Shipments grew 13.8% in 2010 – Gartner Study</a:t>
            </a:r>
          </a:p>
          <a:p>
            <a:pPr eaLnBrk="1" fontAlgn="auto" hangingPunct="1">
              <a:spcAft>
                <a:spcPts val="0"/>
              </a:spcAft>
              <a:buFont typeface="Arial" pitchFamily="34" charset="0"/>
              <a:buChar char="•"/>
              <a:defRPr/>
            </a:pPr>
            <a:r>
              <a:rPr lang="en-CA" sz="1700" dirty="0" smtClean="0">
                <a:hlinkClick r:id="rId3"/>
              </a:rPr>
              <a:t>http://www.gmanetwork.com/news/story/210464/scitech/global-pc-shipments-grew-13-8-percent-in-2010-gartner-study</a:t>
            </a:r>
            <a:endParaRPr lang="en-CA" sz="1700" dirty="0" smtClean="0"/>
          </a:p>
          <a:p>
            <a:pPr eaLnBrk="1" fontAlgn="auto" hangingPunct="1">
              <a:spcAft>
                <a:spcPts val="0"/>
              </a:spcAft>
              <a:buFont typeface="Wingdings" pitchFamily="2" charset="2"/>
              <a:buChar char="Ø"/>
              <a:defRPr/>
            </a:pPr>
            <a:r>
              <a:rPr lang="en-CA" sz="1700" b="1" dirty="0" smtClean="0"/>
              <a:t>Computers reach one billion mark</a:t>
            </a:r>
          </a:p>
          <a:p>
            <a:pPr eaLnBrk="1" fontAlgn="auto" hangingPunct="1">
              <a:spcAft>
                <a:spcPts val="0"/>
              </a:spcAft>
              <a:buFont typeface="Arial" pitchFamily="34" charset="0"/>
              <a:buChar char="•"/>
              <a:defRPr/>
            </a:pPr>
            <a:r>
              <a:rPr lang="en-CA" sz="1700" dirty="0" smtClean="0">
                <a:hlinkClick r:id="rId4"/>
              </a:rPr>
              <a:t>http://www.gartner.com/it/page.jsp?id=703807</a:t>
            </a:r>
            <a:r>
              <a:rPr lang="en-CA" sz="1700" dirty="0" smtClean="0"/>
              <a:t>    </a:t>
            </a:r>
          </a:p>
          <a:p>
            <a:pPr eaLnBrk="1" fontAlgn="auto" hangingPunct="1">
              <a:spcAft>
                <a:spcPts val="0"/>
              </a:spcAft>
              <a:buFont typeface="Wingdings" pitchFamily="2" charset="2"/>
              <a:buChar char="Ø"/>
              <a:defRPr/>
            </a:pPr>
            <a:r>
              <a:rPr lang="en-CA" sz="1800" b="1" dirty="0" smtClean="0"/>
              <a:t>Computers sold in the World</a:t>
            </a:r>
            <a:endParaRPr lang="en-CA" sz="1800" b="1" dirty="0" smtClean="0">
              <a:hlinkClick r:id="rId5"/>
            </a:endParaRPr>
          </a:p>
          <a:p>
            <a:pPr eaLnBrk="1" fontAlgn="auto" hangingPunct="1">
              <a:spcAft>
                <a:spcPts val="0"/>
              </a:spcAft>
              <a:buFont typeface="Arial" pitchFamily="34" charset="0"/>
              <a:buChar char="•"/>
              <a:defRPr/>
            </a:pPr>
            <a:r>
              <a:rPr lang="en-CA" sz="1800" dirty="0" smtClean="0">
                <a:hlinkClick r:id="rId5"/>
              </a:rPr>
              <a:t>Computers Sold in the World : http://www.worldometers.info/computers/</a:t>
            </a:r>
            <a:endParaRPr lang="en-CA" sz="1800" dirty="0" smtClean="0"/>
          </a:p>
          <a:p>
            <a:pPr eaLnBrk="1" fontAlgn="auto" hangingPunct="1">
              <a:spcAft>
                <a:spcPts val="0"/>
              </a:spcAft>
              <a:buFont typeface="Wingdings" pitchFamily="2" charset="2"/>
              <a:buChar char="Ø"/>
              <a:defRPr/>
            </a:pPr>
            <a:r>
              <a:rPr lang="en-CA" sz="1800" b="1" dirty="0" smtClean="0"/>
              <a:t>Mining in Canada </a:t>
            </a:r>
          </a:p>
          <a:p>
            <a:pPr eaLnBrk="1" fontAlgn="auto" hangingPunct="1">
              <a:spcAft>
                <a:spcPts val="0"/>
              </a:spcAft>
              <a:buFont typeface="Arial" pitchFamily="34" charset="0"/>
              <a:buChar char="•"/>
              <a:defRPr/>
            </a:pPr>
            <a:r>
              <a:rPr lang="en-CA" sz="1800" dirty="0" smtClean="0">
                <a:hlinkClick r:id="rId6"/>
              </a:rPr>
              <a:t>http://www.thecanadianencyclopedia.com/articles/mining</a:t>
            </a:r>
            <a:endParaRPr lang="en-CA" sz="1800" dirty="0" smtClean="0"/>
          </a:p>
          <a:p>
            <a:pPr eaLnBrk="1" fontAlgn="auto" hangingPunct="1">
              <a:spcAft>
                <a:spcPts val="0"/>
              </a:spcAft>
              <a:buFont typeface="Wingdings" pitchFamily="2" charset="2"/>
              <a:buChar char="Ø"/>
              <a:defRPr/>
            </a:pPr>
            <a:r>
              <a:rPr lang="en-CA" sz="1800" b="1" dirty="0" err="1" smtClean="0"/>
              <a:t>Timminco</a:t>
            </a:r>
            <a:r>
              <a:rPr lang="en-CA" sz="1800" b="1" dirty="0" smtClean="0"/>
              <a:t> Silicon Producers - </a:t>
            </a:r>
            <a:r>
              <a:rPr lang="en-CA" sz="1800" b="1" dirty="0" err="1" smtClean="0"/>
              <a:t>Bécancour</a:t>
            </a:r>
            <a:r>
              <a:rPr lang="en-CA" sz="1800" b="1" dirty="0" smtClean="0"/>
              <a:t> Quebec </a:t>
            </a:r>
          </a:p>
          <a:p>
            <a:pPr eaLnBrk="1" fontAlgn="auto" hangingPunct="1">
              <a:spcAft>
                <a:spcPts val="0"/>
              </a:spcAft>
              <a:buFont typeface="Arial" pitchFamily="34" charset="0"/>
              <a:buChar char="•"/>
              <a:defRPr/>
            </a:pPr>
            <a:r>
              <a:rPr lang="en-CA" sz="1800" dirty="0" smtClean="0">
                <a:hlinkClick r:id="rId7"/>
              </a:rPr>
              <a:t>http://www.timminco.com/</a:t>
            </a:r>
            <a:endParaRPr lang="en-CA" sz="1800" dirty="0" smtClean="0"/>
          </a:p>
          <a:p>
            <a:pPr eaLnBrk="1" fontAlgn="auto" hangingPunct="1">
              <a:spcAft>
                <a:spcPts val="0"/>
              </a:spcAft>
              <a:buFont typeface="Wingdings" pitchFamily="2" charset="2"/>
              <a:buChar char="Ø"/>
              <a:defRPr/>
            </a:pPr>
            <a:r>
              <a:rPr lang="en-CA" sz="1800" b="1" dirty="0" smtClean="0"/>
              <a:t>REC Silicon Producers - </a:t>
            </a:r>
            <a:r>
              <a:rPr lang="en-CA" sz="1800" b="1" dirty="0" err="1" smtClean="0"/>
              <a:t>Bécancour</a:t>
            </a:r>
            <a:r>
              <a:rPr lang="en-CA" sz="1800" b="1" dirty="0" smtClean="0"/>
              <a:t> Quebec </a:t>
            </a:r>
          </a:p>
          <a:p>
            <a:pPr eaLnBrk="1" fontAlgn="auto" hangingPunct="1">
              <a:spcAft>
                <a:spcPts val="0"/>
              </a:spcAft>
              <a:buFont typeface="Arial" pitchFamily="34" charset="0"/>
              <a:buChar char="•"/>
              <a:defRPr/>
            </a:pPr>
            <a:r>
              <a:rPr lang="en-CA" sz="1800" dirty="0" smtClean="0">
                <a:hlinkClick r:id="rId8"/>
              </a:rPr>
              <a:t>http://www.siteselection.com/issues/2008/nov/North-American</a:t>
            </a:r>
            <a:r>
              <a:rPr lang="en-CA" sz="1800" dirty="0" smtClean="0"/>
              <a:t>/</a:t>
            </a:r>
          </a:p>
          <a:p>
            <a:pPr eaLnBrk="1" fontAlgn="auto" hangingPunct="1">
              <a:spcAft>
                <a:spcPts val="0"/>
              </a:spcAft>
              <a:buFont typeface="Wingdings" pitchFamily="2" charset="2"/>
              <a:buChar char="Ø"/>
              <a:defRPr/>
            </a:pPr>
            <a:r>
              <a:rPr lang="en-CA" sz="1800" b="1" dirty="0" smtClean="0"/>
              <a:t>Canada Mining</a:t>
            </a:r>
          </a:p>
          <a:p>
            <a:pPr eaLnBrk="1" fontAlgn="auto" hangingPunct="1">
              <a:spcAft>
                <a:spcPts val="0"/>
              </a:spcAft>
              <a:buFont typeface="Arial" pitchFamily="34" charset="0"/>
              <a:buChar char="•"/>
              <a:defRPr/>
            </a:pPr>
            <a:r>
              <a:rPr lang="en-CA" sz="1800" dirty="0" smtClean="0">
                <a:hlinkClick r:id="rId9"/>
              </a:rPr>
              <a:t>http://www.nationsencyclopedia.com/Americas/Canada-MINING.html#b</a:t>
            </a:r>
            <a:endParaRPr lang="en-CA" sz="1800" dirty="0" smtClean="0"/>
          </a:p>
          <a:p>
            <a:pPr eaLnBrk="1" fontAlgn="auto" hangingPunct="1">
              <a:spcAft>
                <a:spcPts val="0"/>
              </a:spcAft>
              <a:buFont typeface="Wingdings" pitchFamily="2" charset="2"/>
              <a:buChar char="Ø"/>
              <a:defRPr/>
            </a:pPr>
            <a:r>
              <a:rPr lang="en-CA" sz="1800" b="1" dirty="0" err="1" smtClean="0"/>
              <a:t>Texada</a:t>
            </a:r>
            <a:r>
              <a:rPr lang="en-CA" sz="1800" b="1" dirty="0" smtClean="0"/>
              <a:t> Quarry, B.C. – Lafarge Canada - Limestone</a:t>
            </a:r>
          </a:p>
          <a:p>
            <a:pPr eaLnBrk="1" fontAlgn="auto" hangingPunct="1">
              <a:spcAft>
                <a:spcPts val="0"/>
              </a:spcAft>
              <a:buFont typeface="Arial" pitchFamily="34" charset="0"/>
              <a:buChar char="•"/>
              <a:defRPr/>
            </a:pPr>
            <a:r>
              <a:rPr lang="en-CA" sz="1800" dirty="0" smtClean="0">
                <a:hlinkClick r:id="rId10"/>
              </a:rPr>
              <a:t>http://www.rocktoroad.com/content/view/958/38/</a:t>
            </a:r>
            <a:endParaRPr lang="en-CA" sz="1800" dirty="0" smtClean="0"/>
          </a:p>
          <a:p>
            <a:pPr eaLnBrk="1" fontAlgn="auto" hangingPunct="1">
              <a:spcAft>
                <a:spcPts val="0"/>
              </a:spcAft>
              <a:buFont typeface="Wingdings" pitchFamily="2" charset="2"/>
              <a:buChar char="Ø"/>
              <a:defRPr/>
            </a:pPr>
            <a:r>
              <a:rPr lang="en-CA" sz="1800" b="1" dirty="0" err="1" smtClean="0"/>
              <a:t>Bellekeno</a:t>
            </a:r>
            <a:r>
              <a:rPr lang="en-CA" sz="1800" b="1" dirty="0" smtClean="0"/>
              <a:t> – Yukon – Silver and Zinc mine</a:t>
            </a:r>
          </a:p>
          <a:p>
            <a:pPr eaLnBrk="1" fontAlgn="auto" hangingPunct="1">
              <a:spcAft>
                <a:spcPts val="0"/>
              </a:spcAft>
              <a:buFont typeface="Arial" pitchFamily="34" charset="0"/>
              <a:buChar char="•"/>
              <a:defRPr/>
            </a:pPr>
            <a:r>
              <a:rPr lang="en-CA" sz="1800" dirty="0" smtClean="0">
                <a:hlinkClick r:id="rId11"/>
              </a:rPr>
              <a:t>http://www.mineweb.co.za/mineweb/view/mineweb/en/page32?oid=110182&amp;sn=</a:t>
            </a:r>
            <a:r>
              <a:rPr lang="en-CA" sz="1800" dirty="0" err="1" smtClean="0">
                <a:hlinkClick r:id="rId11"/>
              </a:rPr>
              <a:t>Detail&amp;pid</a:t>
            </a:r>
            <a:r>
              <a:rPr lang="en-CA" sz="1800" dirty="0" smtClean="0">
                <a:hlinkClick r:id="rId11"/>
              </a:rPr>
              <a:t>=102055</a:t>
            </a:r>
            <a:endParaRPr lang="en-CA" sz="1800" dirty="0" smtClean="0"/>
          </a:p>
          <a:p>
            <a:pPr eaLnBrk="1" fontAlgn="auto" hangingPunct="1">
              <a:spcAft>
                <a:spcPts val="0"/>
              </a:spcAft>
              <a:buFont typeface="Wingdings" pitchFamily="2" charset="2"/>
              <a:buChar char="Ø"/>
              <a:defRPr/>
            </a:pPr>
            <a:r>
              <a:rPr lang="en-CA" sz="1800" b="1" dirty="0" smtClean="0"/>
              <a:t>Recycling of e-waste</a:t>
            </a:r>
          </a:p>
          <a:p>
            <a:pPr eaLnBrk="1" fontAlgn="auto" hangingPunct="1">
              <a:spcAft>
                <a:spcPts val="0"/>
              </a:spcAft>
              <a:buFont typeface="Arial" pitchFamily="34" charset="0"/>
              <a:buChar char="•"/>
              <a:defRPr/>
            </a:pPr>
            <a:r>
              <a:rPr lang="en-CA" sz="1800" dirty="0" smtClean="0">
                <a:hlinkClick r:id="rId12"/>
              </a:rPr>
              <a:t>http://www.globe-net.com/articles/2011/december/29/e-waste-crisis-being-mitigated-by-electronics-recycling-and-reuse/</a:t>
            </a:r>
            <a:endParaRPr lang="en-CA" sz="1800" dirty="0" smtClean="0"/>
          </a:p>
          <a:p>
            <a:pPr eaLnBrk="1" fontAlgn="auto" hangingPunct="1">
              <a:spcAft>
                <a:spcPts val="0"/>
              </a:spcAft>
              <a:buFont typeface="Wingdings" pitchFamily="2" charset="2"/>
              <a:buChar char="Ø"/>
              <a:defRPr/>
            </a:pPr>
            <a:r>
              <a:rPr lang="en-CA" sz="1800" b="1" dirty="0" smtClean="0"/>
              <a:t>SIMS Recycling Solutions – Xstrata (</a:t>
            </a:r>
            <a:r>
              <a:rPr lang="en-CA" sz="1800" b="1" dirty="0" err="1" smtClean="0"/>
              <a:t>Noranda</a:t>
            </a:r>
            <a:r>
              <a:rPr lang="en-CA" sz="1800" b="1" dirty="0" smtClean="0"/>
              <a:t>/Falconbridge) Recycling</a:t>
            </a:r>
          </a:p>
          <a:p>
            <a:pPr eaLnBrk="1" fontAlgn="auto" hangingPunct="1">
              <a:spcAft>
                <a:spcPts val="0"/>
              </a:spcAft>
              <a:buFont typeface="Arial" pitchFamily="34" charset="0"/>
              <a:buChar char="•"/>
              <a:defRPr/>
            </a:pPr>
            <a:r>
              <a:rPr lang="en-CA" sz="1800" dirty="0" smtClean="0">
                <a:hlinkClick r:id="rId13"/>
              </a:rPr>
              <a:t>http://www.accn.ca/index.php?ci_id=2897&amp;la_id=1</a:t>
            </a:r>
            <a:endParaRPr lang="en-CA" sz="1800" dirty="0" smtClean="0"/>
          </a:p>
          <a:p>
            <a:pPr eaLnBrk="1" fontAlgn="auto" hangingPunct="1">
              <a:spcAft>
                <a:spcPts val="0"/>
              </a:spcAft>
              <a:buFont typeface="Wingdings" pitchFamily="2" charset="2"/>
              <a:buChar char="Ø"/>
              <a:defRPr/>
            </a:pPr>
            <a:r>
              <a:rPr lang="en-CA" sz="1800" b="1" dirty="0" smtClean="0"/>
              <a:t>Copper Mountain B.C. Project</a:t>
            </a:r>
          </a:p>
          <a:p>
            <a:pPr eaLnBrk="1" fontAlgn="auto" hangingPunct="1">
              <a:spcAft>
                <a:spcPts val="0"/>
              </a:spcAft>
              <a:buFont typeface="Arial" pitchFamily="34" charset="0"/>
              <a:buChar char="•"/>
              <a:defRPr/>
            </a:pPr>
            <a:r>
              <a:rPr lang="en-CA" sz="1800" dirty="0">
                <a:hlinkClick r:id="rId14"/>
              </a:rPr>
              <a:t>http://www.mining-technology.com/projects/copper-montain</a:t>
            </a:r>
            <a:r>
              <a:rPr lang="en-CA" sz="1800" dirty="0" smtClean="0">
                <a:hlinkClick r:id="rId14"/>
              </a:rPr>
              <a:t>/</a:t>
            </a:r>
            <a:endParaRPr lang="en-CA" sz="1800" dirty="0" smtClean="0"/>
          </a:p>
          <a:p>
            <a:pPr eaLnBrk="1" fontAlgn="auto" hangingPunct="1">
              <a:spcAft>
                <a:spcPts val="0"/>
              </a:spcAft>
              <a:buFont typeface="Arial" pitchFamily="34" charset="0"/>
              <a:buChar char="•"/>
              <a:defRPr/>
            </a:pPr>
            <a:endParaRPr lang="en-CA" sz="1800" dirty="0" smtClean="0"/>
          </a:p>
          <a:p>
            <a:pPr eaLnBrk="1" fontAlgn="auto" hangingPunct="1">
              <a:spcAft>
                <a:spcPts val="0"/>
              </a:spcAft>
              <a:buFont typeface="Wingdings" pitchFamily="2" charset="2"/>
              <a:buChar char="Ø"/>
              <a:defRPr/>
            </a:pPr>
            <a:endParaRPr lang="en-CA" sz="1800" dirty="0" smtClean="0"/>
          </a:p>
          <a:p>
            <a:pPr lvl="1" eaLnBrk="1" fontAlgn="auto" hangingPunct="1">
              <a:spcAft>
                <a:spcPts val="0"/>
              </a:spcAft>
              <a:buFont typeface="Arial" charset="0"/>
              <a:buNone/>
              <a:defRPr/>
            </a:pPr>
            <a:endParaRPr lang="en-CA" sz="1400" dirty="0" smtClean="0"/>
          </a:p>
          <a:p>
            <a:pPr eaLnBrk="1" fontAlgn="auto" hangingPunct="1">
              <a:spcAft>
                <a:spcPts val="0"/>
              </a:spcAft>
              <a:buFont typeface="Wingdings" pitchFamily="2" charset="2"/>
              <a:buChar char="Ø"/>
              <a:defRPr/>
            </a:pPr>
            <a:endParaRPr lang="en-CA" sz="1800" dirty="0" smtClean="0"/>
          </a:p>
          <a:p>
            <a:pPr eaLnBrk="1" fontAlgn="auto" hangingPunct="1">
              <a:spcAft>
                <a:spcPts val="0"/>
              </a:spcAft>
              <a:buFont typeface="Wingdings" pitchFamily="2" charset="2"/>
              <a:buChar char="Ø"/>
              <a:defRPr/>
            </a:pPr>
            <a:endParaRPr lang="en-CA" sz="1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827088" y="260350"/>
            <a:ext cx="7772400" cy="1223963"/>
          </a:xfrm>
        </p:spPr>
        <p:txBody>
          <a:bodyPr/>
          <a:lstStyle/>
          <a:p>
            <a:pPr eaLnBrk="1" hangingPunct="1"/>
            <a:r>
              <a:rPr lang="en-CA" b="1" smtClean="0"/>
              <a:t>Personal Computer Systems</a:t>
            </a:r>
          </a:p>
        </p:txBody>
      </p:sp>
      <p:sp>
        <p:nvSpPr>
          <p:cNvPr id="14339" name="TextBox 3"/>
          <p:cNvSpPr txBox="1">
            <a:spLocks noChangeArrowheads="1"/>
          </p:cNvSpPr>
          <p:nvPr/>
        </p:nvSpPr>
        <p:spPr bwMode="auto">
          <a:xfrm>
            <a:off x="323850" y="1196975"/>
            <a:ext cx="8424863" cy="5170488"/>
          </a:xfrm>
          <a:prstGeom prst="rect">
            <a:avLst/>
          </a:prstGeom>
          <a:noFill/>
          <a:ln w="9525">
            <a:noFill/>
            <a:miter lim="800000"/>
            <a:headEnd/>
            <a:tailEnd/>
          </a:ln>
        </p:spPr>
        <p:txBody>
          <a:bodyPr>
            <a:spAutoFit/>
          </a:bodyPr>
          <a:lstStyle/>
          <a:p>
            <a:pPr>
              <a:buFont typeface="Wingdings" pitchFamily="2" charset="2"/>
              <a:buChar char="Ø"/>
            </a:pPr>
            <a:endParaRPr lang="en-CA" b="1">
              <a:latin typeface="Calibri" pitchFamily="34" charset="0"/>
            </a:endParaRPr>
          </a:p>
          <a:p>
            <a:pPr>
              <a:buFont typeface="Wingdings" pitchFamily="2" charset="2"/>
              <a:buChar char="Ø"/>
            </a:pPr>
            <a:r>
              <a:rPr lang="en-CA" sz="2400" b="1">
                <a:solidFill>
                  <a:srgbClr val="FF0000"/>
                </a:solidFill>
                <a:latin typeface="Calibri" pitchFamily="34" charset="0"/>
              </a:rPr>
              <a:t>We were asked what our favourite object was at school or at home. Well, our Personal Computers at home topped the list!</a:t>
            </a:r>
          </a:p>
          <a:p>
            <a:pPr>
              <a:buFont typeface="Wingdings" pitchFamily="2" charset="2"/>
              <a:buChar char="Ø"/>
            </a:pPr>
            <a:r>
              <a:rPr lang="en-CA" sz="2200" b="1">
                <a:latin typeface="Calibri" pitchFamily="34" charset="0"/>
              </a:rPr>
              <a:t>Although we have a Windows personal computer, a Personal Computer (PC) can be a desktop computer, laptop, notebook, tablet or handheld PC.</a:t>
            </a:r>
          </a:p>
          <a:p>
            <a:pPr>
              <a:buFont typeface="Wingdings" pitchFamily="2" charset="2"/>
              <a:buChar char="Ø"/>
            </a:pPr>
            <a:r>
              <a:rPr lang="en-CA" sz="2200" b="1">
                <a:latin typeface="Calibri" pitchFamily="34" charset="0"/>
              </a:rPr>
              <a:t>Personal computer systems are an important part of everyone’s lives today.  We use them for work, school, play and much more! </a:t>
            </a:r>
          </a:p>
          <a:p>
            <a:pPr>
              <a:buFont typeface="Wingdings" pitchFamily="2" charset="2"/>
              <a:buChar char="Ø"/>
            </a:pPr>
            <a:r>
              <a:rPr lang="en-CA" sz="2200" b="1">
                <a:latin typeface="Calibri" pitchFamily="34" charset="0"/>
              </a:rPr>
              <a:t>Most of us can not imagine what it would be like without a computer to allow us to do our schoolwork, games, and connect with the internet to Skype, Facebook, Twitter and Google.</a:t>
            </a:r>
          </a:p>
          <a:p>
            <a:pPr>
              <a:buFont typeface="Wingdings" pitchFamily="2" charset="2"/>
              <a:buChar char="Ø"/>
            </a:pPr>
            <a:r>
              <a:rPr lang="en-CA" sz="2200" b="1">
                <a:latin typeface="Calibri" pitchFamily="34" charset="0"/>
              </a:rPr>
              <a:t>The first desktop computers were built in the 1970’s mostly for science and business use.  In the early 1980’s, companies like Commodore, Apple, IBM/Microsoft, Atari and others made personal computers popular for businesses and homes.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b="1" smtClean="0"/>
              <a:t>Personal Computer Systems</a:t>
            </a:r>
            <a:endParaRPr lang="en-US" b="1" smtClean="0"/>
          </a:p>
        </p:txBody>
      </p:sp>
      <p:sp>
        <p:nvSpPr>
          <p:cNvPr id="15363" name="Content Placeholder 2"/>
          <p:cNvSpPr>
            <a:spLocks noGrp="1"/>
          </p:cNvSpPr>
          <p:nvPr>
            <p:ph idx="1"/>
          </p:nvPr>
        </p:nvSpPr>
        <p:spPr>
          <a:xfrm>
            <a:off x="457200" y="1600200"/>
            <a:ext cx="8229600" cy="4924425"/>
          </a:xfrm>
        </p:spPr>
        <p:txBody>
          <a:bodyPr/>
          <a:lstStyle/>
          <a:p>
            <a:pPr eaLnBrk="1" hangingPunct="1">
              <a:buFont typeface="Wingdings" pitchFamily="2" charset="2"/>
              <a:buChar char="Ø"/>
            </a:pPr>
            <a:r>
              <a:rPr lang="en-CA" sz="2400" b="1" smtClean="0"/>
              <a:t>In 1977, there were about 48,000 PCs shipped, but by 2001 PC shipments reached approximately 125,000,000.</a:t>
            </a:r>
          </a:p>
          <a:p>
            <a:pPr eaLnBrk="1" hangingPunct="1">
              <a:buFont typeface="Wingdings" pitchFamily="2" charset="2"/>
              <a:buChar char="Ø"/>
            </a:pPr>
            <a:r>
              <a:rPr lang="en-CA" sz="2400" b="1" smtClean="0"/>
              <a:t>Between 1977 and 2002 ( 25 years) the number of PCs shipped worldwide over that time reached 1 billion. </a:t>
            </a:r>
          </a:p>
          <a:p>
            <a:pPr eaLnBrk="1" hangingPunct="1">
              <a:buFont typeface="Wingdings" pitchFamily="2" charset="2"/>
              <a:buChar char="Ø"/>
            </a:pPr>
            <a:r>
              <a:rPr lang="en-CA" sz="2400" b="1" smtClean="0"/>
              <a:t>Between 2003 and 2008 ( 5 years) there had been another 1 billion PCs shipped. </a:t>
            </a:r>
          </a:p>
          <a:p>
            <a:pPr eaLnBrk="1" hangingPunct="1">
              <a:buFont typeface="Wingdings" pitchFamily="2" charset="2"/>
              <a:buChar char="Ø"/>
            </a:pPr>
            <a:r>
              <a:rPr lang="en-CA" sz="2400" b="1" smtClean="0"/>
              <a:t>By 2008 there were 1 billion PCs being used and they expect by 2014 there will be 2 billion computers in use worldwide.</a:t>
            </a:r>
          </a:p>
          <a:p>
            <a:pPr eaLnBrk="1" hangingPunct="1">
              <a:buFont typeface="Wingdings" pitchFamily="2" charset="2"/>
              <a:buChar char="Ø"/>
            </a:pPr>
            <a:r>
              <a:rPr lang="en-CA" sz="2400" b="1" smtClean="0"/>
              <a:t>Computers are made up of many components and materials.  These materials all start with the Earth as its source. </a:t>
            </a:r>
          </a:p>
          <a:p>
            <a:pPr eaLnBrk="1" hangingPunct="1">
              <a:buFont typeface="Wingdings" pitchFamily="2" charset="2"/>
              <a:buChar char="Ø"/>
            </a:pPr>
            <a:r>
              <a:rPr lang="en-CA" sz="2400" b="1" smtClean="0">
                <a:solidFill>
                  <a:srgbClr val="FF0000"/>
                </a:solidFill>
              </a:rPr>
              <a:t>Without the hard work of the mining and production companies there would be no computers!</a:t>
            </a:r>
          </a:p>
          <a:p>
            <a:pPr eaLnBrk="1" hangingPunct="1"/>
            <a:endParaRPr lang="en-US" sz="1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b="1" smtClean="0"/>
              <a:t>Materials</a:t>
            </a:r>
          </a:p>
        </p:txBody>
      </p:sp>
      <p:sp>
        <p:nvSpPr>
          <p:cNvPr id="16387" name="Content Placeholder 2"/>
          <p:cNvSpPr>
            <a:spLocks noGrp="1"/>
          </p:cNvSpPr>
          <p:nvPr>
            <p:ph idx="1"/>
          </p:nvPr>
        </p:nvSpPr>
        <p:spPr>
          <a:xfrm>
            <a:off x="457200" y="1600200"/>
            <a:ext cx="8229600" cy="4924425"/>
          </a:xfrm>
        </p:spPr>
        <p:txBody>
          <a:bodyPr/>
          <a:lstStyle/>
          <a:p>
            <a:pPr eaLnBrk="1" hangingPunct="1">
              <a:buFont typeface="Wingdings" pitchFamily="2" charset="2"/>
              <a:buChar char="Ø"/>
            </a:pPr>
            <a:r>
              <a:rPr lang="en-CA" sz="2400" b="1" smtClean="0">
                <a:solidFill>
                  <a:srgbClr val="FF0000"/>
                </a:solidFill>
              </a:rPr>
              <a:t>We were then asked what non-renewable resources were used to make the computer and where on Earth did they come from?</a:t>
            </a:r>
          </a:p>
          <a:p>
            <a:pPr eaLnBrk="1" hangingPunct="1">
              <a:buFont typeface="Wingdings" pitchFamily="2" charset="2"/>
              <a:buChar char="Ø"/>
            </a:pPr>
            <a:r>
              <a:rPr lang="en-CA" sz="2400" b="1" smtClean="0"/>
              <a:t>A personal computer system consists of thousands of components made of many different materials.</a:t>
            </a:r>
          </a:p>
          <a:p>
            <a:pPr eaLnBrk="1" hangingPunct="1">
              <a:buFont typeface="Wingdings" pitchFamily="2" charset="2"/>
              <a:buChar char="Ø"/>
            </a:pPr>
            <a:r>
              <a:rPr lang="en-CA" sz="2400" b="1" smtClean="0"/>
              <a:t>These materials are mined from the Earth and then processed and manufactured to finally end up as a part in your computer.</a:t>
            </a:r>
          </a:p>
          <a:p>
            <a:pPr eaLnBrk="1" hangingPunct="1">
              <a:buFont typeface="Wingdings" pitchFamily="2" charset="2"/>
              <a:buChar char="Ø"/>
            </a:pPr>
            <a:r>
              <a:rPr lang="en-CA" sz="2400" b="1" smtClean="0"/>
              <a:t>These materials come from all over the world.  </a:t>
            </a:r>
          </a:p>
          <a:p>
            <a:pPr eaLnBrk="1" hangingPunct="1">
              <a:buFont typeface="Wingdings" pitchFamily="2" charset="2"/>
              <a:buChar char="Ø"/>
            </a:pPr>
            <a:r>
              <a:rPr lang="en-CA" sz="2400" b="1" smtClean="0"/>
              <a:t>Many of the computer materials can be found in Canada.  Canada plays an important role in mining and exporting the raw materials to the factories throughout the world.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CA" b="1" smtClean="0"/>
              <a:t>Materials Used</a:t>
            </a:r>
          </a:p>
        </p:txBody>
      </p:sp>
      <p:sp>
        <p:nvSpPr>
          <p:cNvPr id="3" name="Content Placeholder 2"/>
          <p:cNvSpPr>
            <a:spLocks noGrp="1"/>
          </p:cNvSpPr>
          <p:nvPr>
            <p:ph sz="half" idx="1"/>
          </p:nvPr>
        </p:nvSpPr>
        <p:spPr>
          <a:xfrm>
            <a:off x="323850" y="2492375"/>
            <a:ext cx="4171950" cy="4365625"/>
          </a:xfrm>
        </p:spPr>
        <p:txBody>
          <a:bodyPr rtlCol="0">
            <a:normAutofit fontScale="70000" lnSpcReduction="20000"/>
          </a:bodyPr>
          <a:lstStyle/>
          <a:p>
            <a:pPr eaLnBrk="1" fontAlgn="auto" hangingPunct="1">
              <a:spcAft>
                <a:spcPts val="0"/>
              </a:spcAft>
              <a:buFont typeface="Wingdings" pitchFamily="2" charset="2"/>
              <a:buChar char="Ø"/>
              <a:defRPr/>
            </a:pPr>
            <a:r>
              <a:rPr lang="en-US" dirty="0" smtClean="0"/>
              <a:t>Silicon - </a:t>
            </a:r>
            <a:r>
              <a:rPr lang="en-US" dirty="0" smtClean="0">
                <a:solidFill>
                  <a:srgbClr val="FF0000"/>
                </a:solidFill>
              </a:rPr>
              <a:t>Canada</a:t>
            </a:r>
            <a:endParaRPr lang="en-CA" dirty="0" smtClean="0">
              <a:solidFill>
                <a:srgbClr val="FF0000"/>
              </a:solidFill>
            </a:endParaRPr>
          </a:p>
          <a:p>
            <a:pPr eaLnBrk="1" fontAlgn="auto" hangingPunct="1">
              <a:spcAft>
                <a:spcPts val="0"/>
              </a:spcAft>
              <a:buFont typeface="Wingdings" pitchFamily="2" charset="2"/>
              <a:buChar char="Ø"/>
              <a:defRPr/>
            </a:pPr>
            <a:r>
              <a:rPr lang="en-US" dirty="0" smtClean="0"/>
              <a:t>Copper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Aluminum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Antimony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Neodymium</a:t>
            </a:r>
            <a:endParaRPr lang="en-CA" dirty="0" smtClean="0"/>
          </a:p>
          <a:p>
            <a:pPr eaLnBrk="1" fontAlgn="auto" hangingPunct="1">
              <a:spcAft>
                <a:spcPts val="0"/>
              </a:spcAft>
              <a:buFont typeface="Wingdings" pitchFamily="2" charset="2"/>
              <a:buChar char="Ø"/>
              <a:defRPr/>
            </a:pPr>
            <a:r>
              <a:rPr lang="en-US" dirty="0" smtClean="0"/>
              <a:t>Dysprosium</a:t>
            </a:r>
            <a:endParaRPr lang="en-CA" dirty="0" smtClean="0"/>
          </a:p>
          <a:p>
            <a:pPr eaLnBrk="1" fontAlgn="auto" hangingPunct="1">
              <a:spcAft>
                <a:spcPts val="0"/>
              </a:spcAft>
              <a:buFont typeface="Wingdings" pitchFamily="2" charset="2"/>
              <a:buChar char="Ø"/>
              <a:defRPr/>
            </a:pPr>
            <a:r>
              <a:rPr lang="en-US" dirty="0" smtClean="0"/>
              <a:t>Samarium</a:t>
            </a:r>
            <a:endParaRPr lang="en-CA" dirty="0" smtClean="0"/>
          </a:p>
          <a:p>
            <a:pPr eaLnBrk="1" fontAlgn="auto" hangingPunct="1">
              <a:spcAft>
                <a:spcPts val="0"/>
              </a:spcAft>
              <a:buFont typeface="Wingdings" pitchFamily="2" charset="2"/>
              <a:buChar char="Ø"/>
              <a:defRPr/>
            </a:pPr>
            <a:r>
              <a:rPr lang="en-US" dirty="0" smtClean="0"/>
              <a:t>Terbium</a:t>
            </a:r>
            <a:endParaRPr lang="en-CA" dirty="0" smtClean="0"/>
          </a:p>
          <a:p>
            <a:pPr eaLnBrk="1" fontAlgn="auto" hangingPunct="1">
              <a:spcAft>
                <a:spcPts val="0"/>
              </a:spcAft>
              <a:buFont typeface="Wingdings" pitchFamily="2" charset="2"/>
              <a:buChar char="Ø"/>
              <a:defRPr/>
            </a:pPr>
            <a:r>
              <a:rPr lang="en-US" dirty="0" smtClean="0"/>
              <a:t>Gallium</a:t>
            </a:r>
            <a:endParaRPr lang="en-CA" dirty="0" smtClean="0"/>
          </a:p>
          <a:p>
            <a:pPr eaLnBrk="1" fontAlgn="auto" hangingPunct="1">
              <a:spcAft>
                <a:spcPts val="0"/>
              </a:spcAft>
              <a:buFont typeface="Wingdings" pitchFamily="2" charset="2"/>
              <a:buChar char="Ø"/>
              <a:defRPr/>
            </a:pPr>
            <a:r>
              <a:rPr lang="en-US" dirty="0" smtClean="0"/>
              <a:t>Zinc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Mica - </a:t>
            </a:r>
            <a:r>
              <a:rPr lang="en-US" dirty="0" smtClean="0">
                <a:solidFill>
                  <a:srgbClr val="FF0000"/>
                </a:solidFill>
              </a:rPr>
              <a:t>Canada</a:t>
            </a:r>
            <a:endParaRPr lang="en-US" dirty="0" smtClean="0"/>
          </a:p>
          <a:p>
            <a:pPr eaLnBrk="1" fontAlgn="auto" hangingPunct="1">
              <a:spcAft>
                <a:spcPts val="0"/>
              </a:spcAft>
              <a:buFont typeface="Wingdings" pitchFamily="2" charset="2"/>
              <a:buChar char="Ø"/>
              <a:defRPr/>
            </a:pPr>
            <a:r>
              <a:rPr lang="en-US" dirty="0" smtClean="0"/>
              <a:t>Carbon Graphite</a:t>
            </a:r>
            <a:endParaRPr lang="en-CA" dirty="0" smtClean="0"/>
          </a:p>
          <a:p>
            <a:pPr eaLnBrk="1" fontAlgn="auto" hangingPunct="1">
              <a:spcAft>
                <a:spcPts val="0"/>
              </a:spcAft>
              <a:buFont typeface="Wingdings" pitchFamily="2" charset="2"/>
              <a:buChar char="Ø"/>
              <a:defRPr/>
            </a:pPr>
            <a:r>
              <a:rPr lang="en-US" dirty="0" smtClean="0"/>
              <a:t>Cobalt - </a:t>
            </a:r>
            <a:r>
              <a:rPr lang="en-US" dirty="0" smtClean="0">
                <a:solidFill>
                  <a:srgbClr val="FF0000"/>
                </a:solidFill>
              </a:rPr>
              <a:t>Canada</a:t>
            </a:r>
            <a:endParaRPr lang="en-CA" dirty="0" smtClean="0"/>
          </a:p>
          <a:p>
            <a:pPr eaLnBrk="1" fontAlgn="auto" hangingPunct="1">
              <a:spcAft>
                <a:spcPts val="0"/>
              </a:spcAft>
              <a:buFont typeface="Arial" pitchFamily="34" charset="0"/>
              <a:buChar char="•"/>
              <a:defRPr/>
            </a:pPr>
            <a:endParaRPr lang="en-CA" dirty="0"/>
          </a:p>
        </p:txBody>
      </p:sp>
      <p:sp>
        <p:nvSpPr>
          <p:cNvPr id="4" name="Content Placeholder 3"/>
          <p:cNvSpPr>
            <a:spLocks noGrp="1"/>
          </p:cNvSpPr>
          <p:nvPr>
            <p:ph sz="half" idx="2"/>
          </p:nvPr>
        </p:nvSpPr>
        <p:spPr>
          <a:xfrm>
            <a:off x="4500563" y="2492375"/>
            <a:ext cx="4643437" cy="4365625"/>
          </a:xfrm>
        </p:spPr>
        <p:txBody>
          <a:bodyPr rtlCol="0">
            <a:normAutofit fontScale="70000" lnSpcReduction="20000"/>
          </a:bodyPr>
          <a:lstStyle/>
          <a:p>
            <a:pPr eaLnBrk="1" fontAlgn="auto" hangingPunct="1">
              <a:spcAft>
                <a:spcPts val="0"/>
              </a:spcAft>
              <a:buFont typeface="Wingdings" pitchFamily="2" charset="2"/>
              <a:buChar char="Ø"/>
              <a:defRPr/>
            </a:pPr>
            <a:r>
              <a:rPr lang="en-US" dirty="0" smtClean="0"/>
              <a:t>Indium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Iron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Lithium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Silver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Tin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err="1" smtClean="0"/>
              <a:t>Tantulum</a:t>
            </a:r>
            <a:r>
              <a:rPr lang="en-US" dirty="0" smtClean="0"/>
              <a:t>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Nickel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Chromium</a:t>
            </a:r>
            <a:endParaRPr lang="en-CA" dirty="0" smtClean="0"/>
          </a:p>
          <a:p>
            <a:pPr eaLnBrk="1" fontAlgn="auto" hangingPunct="1">
              <a:spcAft>
                <a:spcPts val="0"/>
              </a:spcAft>
              <a:buFont typeface="Wingdings" pitchFamily="2" charset="2"/>
              <a:buChar char="Ø"/>
              <a:defRPr/>
            </a:pPr>
            <a:r>
              <a:rPr lang="en-US" dirty="0" smtClean="0"/>
              <a:t>Manganese</a:t>
            </a:r>
            <a:endParaRPr lang="en-CA" dirty="0" smtClean="0"/>
          </a:p>
          <a:p>
            <a:pPr eaLnBrk="1" fontAlgn="auto" hangingPunct="1">
              <a:spcAft>
                <a:spcPts val="0"/>
              </a:spcAft>
              <a:buFont typeface="Wingdings" pitchFamily="2" charset="2"/>
              <a:buChar char="Ø"/>
              <a:defRPr/>
            </a:pPr>
            <a:r>
              <a:rPr lang="en-US" dirty="0" smtClean="0"/>
              <a:t>Plastic (Petroleum products) - </a:t>
            </a:r>
            <a:r>
              <a:rPr lang="en-US" dirty="0" smtClean="0">
                <a:solidFill>
                  <a:srgbClr val="FF0000"/>
                </a:solidFill>
              </a:rPr>
              <a:t>Canada</a:t>
            </a:r>
            <a:endParaRPr lang="en-CA" dirty="0" smtClean="0"/>
          </a:p>
          <a:p>
            <a:pPr eaLnBrk="1" fontAlgn="auto" hangingPunct="1">
              <a:spcAft>
                <a:spcPts val="0"/>
              </a:spcAft>
              <a:buFont typeface="Wingdings" pitchFamily="2" charset="2"/>
              <a:buChar char="Ø"/>
              <a:defRPr/>
            </a:pPr>
            <a:r>
              <a:rPr lang="en-US" dirty="0" smtClean="0"/>
              <a:t>Fiberglass </a:t>
            </a:r>
            <a:r>
              <a:rPr lang="en-US" dirty="0" err="1" smtClean="0"/>
              <a:t>Phenolic</a:t>
            </a:r>
            <a:r>
              <a:rPr lang="en-US" dirty="0" smtClean="0"/>
              <a:t>/Epoxy resin (</a:t>
            </a:r>
            <a:r>
              <a:rPr lang="en-US" dirty="0" smtClean="0">
                <a:solidFill>
                  <a:srgbClr val="FF0000"/>
                </a:solidFill>
              </a:rPr>
              <a:t>silica</a:t>
            </a:r>
            <a:r>
              <a:rPr lang="en-US" dirty="0" smtClean="0"/>
              <a:t> </a:t>
            </a:r>
            <a:r>
              <a:rPr lang="en-US" dirty="0" smtClean="0">
                <a:solidFill>
                  <a:srgbClr val="FF0000"/>
                </a:solidFill>
              </a:rPr>
              <a:t>sand</a:t>
            </a:r>
            <a:r>
              <a:rPr lang="en-US" dirty="0" smtClean="0"/>
              <a:t>, </a:t>
            </a:r>
            <a:r>
              <a:rPr lang="en-US" dirty="0" smtClean="0">
                <a:solidFill>
                  <a:srgbClr val="FF0000"/>
                </a:solidFill>
              </a:rPr>
              <a:t>limestone</a:t>
            </a:r>
            <a:r>
              <a:rPr lang="en-US" dirty="0" smtClean="0"/>
              <a:t>, kaolin clay, fluorspar, </a:t>
            </a:r>
            <a:r>
              <a:rPr lang="en-US" dirty="0" err="1" smtClean="0"/>
              <a:t>colemanite</a:t>
            </a:r>
            <a:r>
              <a:rPr lang="en-US" dirty="0" smtClean="0"/>
              <a:t>, </a:t>
            </a:r>
            <a:r>
              <a:rPr lang="en-US" dirty="0" smtClean="0">
                <a:solidFill>
                  <a:srgbClr val="FF0000"/>
                </a:solidFill>
              </a:rPr>
              <a:t>dolomite</a:t>
            </a:r>
            <a:r>
              <a:rPr lang="en-US" dirty="0" smtClean="0"/>
              <a:t>) - </a:t>
            </a:r>
            <a:r>
              <a:rPr lang="en-US" dirty="0" smtClean="0">
                <a:solidFill>
                  <a:srgbClr val="FF0000"/>
                </a:solidFill>
              </a:rPr>
              <a:t>Canada</a:t>
            </a:r>
            <a:endParaRPr lang="en-CA" dirty="0" smtClean="0"/>
          </a:p>
          <a:p>
            <a:pPr eaLnBrk="1" fontAlgn="auto" hangingPunct="1">
              <a:spcAft>
                <a:spcPts val="0"/>
              </a:spcAft>
              <a:buFont typeface="Arial" pitchFamily="34" charset="0"/>
              <a:buChar char="•"/>
              <a:defRPr/>
            </a:pPr>
            <a:endParaRPr lang="en-CA" dirty="0"/>
          </a:p>
        </p:txBody>
      </p:sp>
      <p:sp>
        <p:nvSpPr>
          <p:cNvPr id="17413" name="TextBox 5"/>
          <p:cNvSpPr txBox="1">
            <a:spLocks noChangeArrowheads="1"/>
          </p:cNvSpPr>
          <p:nvPr/>
        </p:nvSpPr>
        <p:spPr bwMode="auto">
          <a:xfrm>
            <a:off x="323850" y="1125538"/>
            <a:ext cx="7920038" cy="1200150"/>
          </a:xfrm>
          <a:prstGeom prst="rect">
            <a:avLst/>
          </a:prstGeom>
          <a:noFill/>
          <a:ln w="9525">
            <a:noFill/>
            <a:miter lim="800000"/>
            <a:headEnd/>
            <a:tailEnd/>
          </a:ln>
        </p:spPr>
        <p:txBody>
          <a:bodyPr>
            <a:spAutoFit/>
          </a:bodyPr>
          <a:lstStyle/>
          <a:p>
            <a:r>
              <a:rPr lang="en-CA">
                <a:latin typeface="Calibri" pitchFamily="34" charset="0"/>
              </a:rPr>
              <a:t>The following is a list of many of the materials used to make up a computer.  As scientists and engineers continue to research new materials some of the list of materials will change. For example, they used to use </a:t>
            </a:r>
            <a:r>
              <a:rPr lang="en-CA" b="1">
                <a:latin typeface="Calibri" pitchFamily="34" charset="0"/>
              </a:rPr>
              <a:t>Lead</a:t>
            </a:r>
            <a:r>
              <a:rPr lang="en-CA">
                <a:latin typeface="Calibri" pitchFamily="34" charset="0"/>
              </a:rPr>
              <a:t> in electronic parts, but that has changed due to government regulations.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TeckCominco.jpg"/>
          <p:cNvPicPr>
            <a:picLocks noChangeAspect="1"/>
          </p:cNvPicPr>
          <p:nvPr/>
        </p:nvPicPr>
        <p:blipFill>
          <a:blip r:embed="rId2"/>
          <a:srcRect/>
          <a:stretch>
            <a:fillRect/>
          </a:stretch>
        </p:blipFill>
        <p:spPr bwMode="auto">
          <a:xfrm>
            <a:off x="6873875" y="0"/>
            <a:ext cx="2270125" cy="1844675"/>
          </a:xfrm>
          <a:prstGeom prst="rect">
            <a:avLst/>
          </a:prstGeom>
          <a:noFill/>
          <a:ln w="9525">
            <a:noFill/>
            <a:miter lim="800000"/>
            <a:headEnd/>
            <a:tailEnd/>
          </a:ln>
        </p:spPr>
      </p:pic>
      <p:sp>
        <p:nvSpPr>
          <p:cNvPr id="3" name="Content Placeholder 2"/>
          <p:cNvSpPr>
            <a:spLocks noGrp="1"/>
          </p:cNvSpPr>
          <p:nvPr>
            <p:ph idx="1"/>
          </p:nvPr>
        </p:nvSpPr>
        <p:spPr>
          <a:xfrm>
            <a:off x="0" y="1600200"/>
            <a:ext cx="9144000" cy="5257800"/>
          </a:xfrm>
        </p:spPr>
        <p:txBody>
          <a:bodyPr rtlCol="0">
            <a:normAutofit fontScale="77500" lnSpcReduction="20000"/>
          </a:bodyPr>
          <a:lstStyle/>
          <a:p>
            <a:pPr eaLnBrk="1" fontAlgn="auto" hangingPunct="1">
              <a:spcAft>
                <a:spcPts val="0"/>
              </a:spcAft>
              <a:buFont typeface="Wingdings" pitchFamily="2" charset="2"/>
              <a:buChar char="Ø"/>
              <a:defRPr/>
            </a:pPr>
            <a:endParaRPr lang="en-CA" dirty="0" smtClean="0"/>
          </a:p>
          <a:p>
            <a:pPr eaLnBrk="1" fontAlgn="auto" hangingPunct="1">
              <a:spcAft>
                <a:spcPts val="0"/>
              </a:spcAft>
              <a:buFont typeface="Wingdings" pitchFamily="2" charset="2"/>
              <a:buChar char="Ø"/>
              <a:defRPr/>
            </a:pPr>
            <a:endParaRPr lang="en-CA" dirty="0" smtClean="0"/>
          </a:p>
          <a:p>
            <a:pPr eaLnBrk="1" fontAlgn="auto" hangingPunct="1">
              <a:spcAft>
                <a:spcPts val="0"/>
              </a:spcAft>
              <a:buFont typeface="Wingdings" pitchFamily="2" charset="2"/>
              <a:buChar char="Ø"/>
              <a:defRPr/>
            </a:pPr>
            <a:r>
              <a:rPr lang="en-CA" dirty="0" smtClean="0"/>
              <a:t>The Copper Mountain mine just outside of Princeton, B.C. was recently opened to export copper, silver and gold.</a:t>
            </a:r>
          </a:p>
          <a:p>
            <a:pPr eaLnBrk="1" fontAlgn="auto" hangingPunct="1">
              <a:spcAft>
                <a:spcPts val="0"/>
              </a:spcAft>
              <a:buFont typeface="Wingdings" pitchFamily="2" charset="2"/>
              <a:buChar char="Ø"/>
              <a:defRPr/>
            </a:pPr>
            <a:r>
              <a:rPr lang="en-CA" dirty="0" smtClean="0"/>
              <a:t>Highland Valley mine outside of Kamloops, B.C. is one of the largest copper mines in Canada.</a:t>
            </a:r>
          </a:p>
          <a:p>
            <a:pPr eaLnBrk="1" fontAlgn="auto" hangingPunct="1">
              <a:spcAft>
                <a:spcPts val="0"/>
              </a:spcAft>
              <a:buFont typeface="Wingdings" pitchFamily="2" charset="2"/>
              <a:buChar char="Ø"/>
              <a:defRPr/>
            </a:pPr>
            <a:r>
              <a:rPr lang="en-CA" dirty="0" smtClean="0"/>
              <a:t>The Creighton mine in Sudbury, Ontario is an example of a large nickel producer.</a:t>
            </a:r>
          </a:p>
          <a:p>
            <a:pPr eaLnBrk="1" fontAlgn="auto" hangingPunct="1">
              <a:spcAft>
                <a:spcPts val="0"/>
              </a:spcAft>
              <a:buFont typeface="Wingdings" pitchFamily="2" charset="2"/>
              <a:buChar char="Ø"/>
              <a:defRPr/>
            </a:pPr>
            <a:r>
              <a:rPr lang="en-CA" dirty="0" smtClean="0"/>
              <a:t>The </a:t>
            </a:r>
            <a:r>
              <a:rPr lang="en-CA" dirty="0" err="1" smtClean="0"/>
              <a:t>Alouette</a:t>
            </a:r>
            <a:r>
              <a:rPr lang="en-CA" dirty="0" smtClean="0"/>
              <a:t> mine in Quebec is one of the largest aluminum producers in the world.</a:t>
            </a:r>
          </a:p>
          <a:p>
            <a:pPr eaLnBrk="1" fontAlgn="auto" hangingPunct="1">
              <a:spcAft>
                <a:spcPts val="0"/>
              </a:spcAft>
              <a:buFont typeface="Wingdings" pitchFamily="2" charset="2"/>
              <a:buChar char="Ø"/>
              <a:defRPr/>
            </a:pPr>
            <a:r>
              <a:rPr lang="en-CA" dirty="0" err="1" smtClean="0"/>
              <a:t>Voisey</a:t>
            </a:r>
            <a:r>
              <a:rPr lang="en-CA" dirty="0" smtClean="0"/>
              <a:t> Bay in Labrador, Newfoundland produces nickel, copper and cobalt.</a:t>
            </a:r>
          </a:p>
          <a:p>
            <a:pPr eaLnBrk="1" fontAlgn="auto" hangingPunct="1">
              <a:spcAft>
                <a:spcPts val="0"/>
              </a:spcAft>
              <a:buFont typeface="Wingdings" pitchFamily="2" charset="2"/>
              <a:buChar char="Ø"/>
              <a:defRPr/>
            </a:pPr>
            <a:r>
              <a:rPr lang="en-CA" dirty="0" smtClean="0"/>
              <a:t>The Newfoundland off-shore Hibernia oil fields and Alberta tar sands are examples of petroleum </a:t>
            </a:r>
            <a:r>
              <a:rPr lang="en-CA" dirty="0"/>
              <a:t>p</a:t>
            </a:r>
            <a:r>
              <a:rPr lang="en-CA" dirty="0" smtClean="0"/>
              <a:t>roducers in Canada.</a:t>
            </a:r>
          </a:p>
          <a:p>
            <a:pPr eaLnBrk="1" fontAlgn="auto" hangingPunct="1">
              <a:spcAft>
                <a:spcPts val="0"/>
              </a:spcAft>
              <a:buFont typeface="Arial" pitchFamily="34" charset="0"/>
              <a:buChar char="•"/>
              <a:defRPr/>
            </a:pPr>
            <a:endParaRPr lang="en-CA" dirty="0"/>
          </a:p>
        </p:txBody>
      </p:sp>
      <p:sp>
        <p:nvSpPr>
          <p:cNvPr id="18435" name="Title 1"/>
          <p:cNvSpPr>
            <a:spLocks noGrp="1"/>
          </p:cNvSpPr>
          <p:nvPr>
            <p:ph type="title"/>
          </p:nvPr>
        </p:nvSpPr>
        <p:spPr>
          <a:xfrm>
            <a:off x="323850" y="476250"/>
            <a:ext cx="8229600" cy="1143000"/>
          </a:xfrm>
        </p:spPr>
        <p:txBody>
          <a:bodyPr/>
          <a:lstStyle/>
          <a:p>
            <a:pPr eaLnBrk="1" hangingPunct="1"/>
            <a:r>
              <a:rPr lang="en-CA" b="1" smtClean="0">
                <a:solidFill>
                  <a:srgbClr val="FF0000"/>
                </a:solidFill>
              </a:rPr>
              <a:t>Canadian Mining</a:t>
            </a:r>
          </a:p>
        </p:txBody>
      </p:sp>
      <p:pic>
        <p:nvPicPr>
          <p:cNvPr id="18436" name="Picture 2" descr="http://www.venturekamloops.com/sitecm/i/highland%20valley%20copper%20mine%20aerial%20view.gif?Width=200"/>
          <p:cNvPicPr>
            <a:picLocks noChangeAspect="1" noChangeArrowheads="1"/>
          </p:cNvPicPr>
          <p:nvPr/>
        </p:nvPicPr>
        <p:blipFill>
          <a:blip r:embed="rId3"/>
          <a:srcRect/>
          <a:stretch>
            <a:fillRect/>
          </a:stretch>
        </p:blipFill>
        <p:spPr bwMode="auto">
          <a:xfrm>
            <a:off x="0" y="0"/>
            <a:ext cx="1982788"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rtlCol="0">
            <a:normAutofit fontScale="77500" lnSpcReduction="20000"/>
          </a:bodyPr>
          <a:lstStyle/>
          <a:p>
            <a:pPr eaLnBrk="1" fontAlgn="auto" hangingPunct="1">
              <a:spcAft>
                <a:spcPts val="0"/>
              </a:spcAft>
              <a:buFont typeface="Wingdings" pitchFamily="2" charset="2"/>
              <a:buChar char="Ø"/>
              <a:defRPr/>
            </a:pPr>
            <a:endParaRPr lang="en-CA" dirty="0" smtClean="0"/>
          </a:p>
          <a:p>
            <a:pPr eaLnBrk="1" fontAlgn="auto" hangingPunct="1">
              <a:spcAft>
                <a:spcPts val="0"/>
              </a:spcAft>
              <a:buFont typeface="Arial" pitchFamily="34" charset="0"/>
              <a:buNone/>
              <a:defRPr/>
            </a:pPr>
            <a:endParaRPr lang="en-CA" dirty="0" smtClean="0"/>
          </a:p>
          <a:p>
            <a:pPr eaLnBrk="1" fontAlgn="auto" hangingPunct="1">
              <a:spcAft>
                <a:spcPts val="0"/>
              </a:spcAft>
              <a:buFont typeface="Wingdings" pitchFamily="2" charset="2"/>
              <a:buChar char="Ø"/>
              <a:defRPr/>
            </a:pPr>
            <a:r>
              <a:rPr lang="en-CA" dirty="0" smtClean="0"/>
              <a:t>In </a:t>
            </a:r>
            <a:r>
              <a:rPr lang="en-CA" dirty="0" err="1" smtClean="0"/>
              <a:t>Becancour</a:t>
            </a:r>
            <a:r>
              <a:rPr lang="en-CA" dirty="0" smtClean="0"/>
              <a:t>, Quebec there are several large silicon producers making silicon products for solar cells and electronic semiconductor markets.</a:t>
            </a:r>
          </a:p>
          <a:p>
            <a:pPr eaLnBrk="1" fontAlgn="auto" hangingPunct="1">
              <a:spcAft>
                <a:spcPts val="0"/>
              </a:spcAft>
              <a:buFont typeface="Wingdings" pitchFamily="2" charset="2"/>
              <a:buChar char="Ø"/>
              <a:defRPr/>
            </a:pPr>
            <a:r>
              <a:rPr lang="en-CA" dirty="0" smtClean="0"/>
              <a:t>Indium is produced at </a:t>
            </a:r>
            <a:r>
              <a:rPr lang="en-CA" dirty="0" err="1" smtClean="0"/>
              <a:t>Teck</a:t>
            </a:r>
            <a:r>
              <a:rPr lang="en-CA" dirty="0" smtClean="0"/>
              <a:t> Cominco's Trail smelter in B.C., and the Kidd Creek operations at Timmins, Ontario produces copper and zinc .</a:t>
            </a:r>
          </a:p>
          <a:p>
            <a:pPr eaLnBrk="1" fontAlgn="auto" hangingPunct="1">
              <a:spcAft>
                <a:spcPts val="0"/>
              </a:spcAft>
              <a:buFont typeface="Wingdings" pitchFamily="2" charset="2"/>
              <a:buChar char="Ø"/>
              <a:defRPr/>
            </a:pPr>
            <a:r>
              <a:rPr lang="en-CA" dirty="0" err="1" smtClean="0"/>
              <a:t>Tanco</a:t>
            </a:r>
            <a:r>
              <a:rPr lang="en-CA" dirty="0" smtClean="0"/>
              <a:t> Mine at </a:t>
            </a:r>
            <a:r>
              <a:rPr lang="en-CA" dirty="0" err="1" smtClean="0"/>
              <a:t>Bernic</a:t>
            </a:r>
            <a:r>
              <a:rPr lang="en-CA" dirty="0" smtClean="0"/>
              <a:t> Lake, Manitoba produces Tantalum and Cesium. </a:t>
            </a:r>
          </a:p>
          <a:p>
            <a:pPr eaLnBrk="1" fontAlgn="auto" hangingPunct="1">
              <a:spcAft>
                <a:spcPts val="0"/>
              </a:spcAft>
              <a:buFont typeface="Wingdings" pitchFamily="2" charset="2"/>
              <a:buChar char="Ø"/>
              <a:defRPr/>
            </a:pPr>
            <a:r>
              <a:rPr lang="en-CA" dirty="0" smtClean="0"/>
              <a:t>Canada Lithium Corporation in Quebec will start production in 2013.</a:t>
            </a:r>
          </a:p>
          <a:p>
            <a:pPr eaLnBrk="1" fontAlgn="auto" hangingPunct="1">
              <a:spcAft>
                <a:spcPts val="0"/>
              </a:spcAft>
              <a:buFont typeface="Wingdings" pitchFamily="2" charset="2"/>
              <a:buChar char="Ø"/>
              <a:defRPr/>
            </a:pPr>
            <a:r>
              <a:rPr lang="en-CA" dirty="0" smtClean="0"/>
              <a:t>Limestone is mined at </a:t>
            </a:r>
            <a:r>
              <a:rPr lang="en-CA" dirty="0" err="1" smtClean="0"/>
              <a:t>Texada</a:t>
            </a:r>
            <a:r>
              <a:rPr lang="en-CA" dirty="0" smtClean="0"/>
              <a:t> Island, B.C. by Lafarge Canada Corp.</a:t>
            </a:r>
          </a:p>
          <a:p>
            <a:pPr eaLnBrk="1" fontAlgn="auto" hangingPunct="1">
              <a:spcAft>
                <a:spcPts val="0"/>
              </a:spcAft>
              <a:buFont typeface="Wingdings" pitchFamily="2" charset="2"/>
              <a:buChar char="Ø"/>
              <a:defRPr/>
            </a:pPr>
            <a:r>
              <a:rPr lang="en-CA" dirty="0" smtClean="0"/>
              <a:t>The </a:t>
            </a:r>
            <a:r>
              <a:rPr lang="en-CA" dirty="0" err="1" smtClean="0"/>
              <a:t>Bellekeno</a:t>
            </a:r>
            <a:r>
              <a:rPr lang="en-CA" dirty="0"/>
              <a:t> </a:t>
            </a:r>
            <a:r>
              <a:rPr lang="en-CA" dirty="0" smtClean="0"/>
              <a:t>Mine and Mill in the Yukon is a silver and zinc producer.</a:t>
            </a:r>
            <a:endParaRPr lang="en-CA" dirty="0"/>
          </a:p>
        </p:txBody>
      </p:sp>
      <p:pic>
        <p:nvPicPr>
          <p:cNvPr id="19458" name="Picture 6" descr="noranda copper mines.jpg"/>
          <p:cNvPicPr>
            <a:picLocks noChangeAspect="1"/>
          </p:cNvPicPr>
          <p:nvPr/>
        </p:nvPicPr>
        <p:blipFill>
          <a:blip r:embed="rId2"/>
          <a:srcRect/>
          <a:stretch>
            <a:fillRect/>
          </a:stretch>
        </p:blipFill>
        <p:spPr bwMode="auto">
          <a:xfrm>
            <a:off x="6478588" y="22225"/>
            <a:ext cx="2665412" cy="1844675"/>
          </a:xfrm>
          <a:prstGeom prst="rect">
            <a:avLst/>
          </a:prstGeom>
          <a:noFill/>
          <a:ln w="9525">
            <a:noFill/>
            <a:miter lim="800000"/>
            <a:headEnd/>
            <a:tailEnd/>
          </a:ln>
        </p:spPr>
      </p:pic>
      <p:pic>
        <p:nvPicPr>
          <p:cNvPr id="8" name="Picture 7" descr="Alouette Aluminum Smelter2.jpg"/>
          <p:cNvPicPr>
            <a:picLocks noChangeAspect="1"/>
          </p:cNvPicPr>
          <p:nvPr/>
        </p:nvPicPr>
        <p:blipFill>
          <a:blip r:embed="rId3"/>
          <a:stretch>
            <a:fillRect/>
          </a:stretch>
        </p:blipFill>
        <p:spPr>
          <a:xfrm>
            <a:off x="69850" y="31750"/>
            <a:ext cx="2376488" cy="1844675"/>
          </a:xfrm>
          <a:prstGeom prst="rect">
            <a:avLst/>
          </a:prstGeom>
          <a:effectLst>
            <a:outerShdw blurRad="50800" dist="50800" dir="5400000" algn="ctr" rotWithShape="0">
              <a:srgbClr val="000000">
                <a:alpha val="51000"/>
              </a:srgbClr>
            </a:outerShdw>
          </a:effectLst>
        </p:spPr>
      </p:pic>
      <p:sp>
        <p:nvSpPr>
          <p:cNvPr id="19460" name="Title 1"/>
          <p:cNvSpPr>
            <a:spLocks noGrp="1"/>
          </p:cNvSpPr>
          <p:nvPr>
            <p:ph type="title"/>
          </p:nvPr>
        </p:nvSpPr>
        <p:spPr>
          <a:xfrm>
            <a:off x="395288" y="0"/>
            <a:ext cx="8229600" cy="1143000"/>
          </a:xfrm>
        </p:spPr>
        <p:txBody>
          <a:bodyPr/>
          <a:lstStyle/>
          <a:p>
            <a:pPr eaLnBrk="1" hangingPunct="1"/>
            <a:r>
              <a:rPr lang="en-CA" b="1" smtClean="0">
                <a:solidFill>
                  <a:srgbClr val="FF0000"/>
                </a:solidFill>
              </a:rPr>
              <a:t>Canadian Mining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b="1" smtClean="0"/>
              <a:t>Recycling</a:t>
            </a:r>
          </a:p>
        </p:txBody>
      </p:sp>
      <p:sp>
        <p:nvSpPr>
          <p:cNvPr id="20483" name="Content Placeholder 2"/>
          <p:cNvSpPr>
            <a:spLocks noGrp="1"/>
          </p:cNvSpPr>
          <p:nvPr>
            <p:ph idx="1"/>
          </p:nvPr>
        </p:nvSpPr>
        <p:spPr>
          <a:xfrm>
            <a:off x="0" y="1341438"/>
            <a:ext cx="9144000" cy="5257800"/>
          </a:xfrm>
        </p:spPr>
        <p:txBody>
          <a:bodyPr/>
          <a:lstStyle/>
          <a:p>
            <a:pPr eaLnBrk="1" hangingPunct="1">
              <a:buFont typeface="Wingdings" pitchFamily="2" charset="2"/>
              <a:buChar char="Ø"/>
            </a:pPr>
            <a:r>
              <a:rPr lang="en-CA" sz="2200" b="1" smtClean="0"/>
              <a:t>With millions of computers being replaced each year, businesses, mining companies and governments are working together to find ways to recycle the components.</a:t>
            </a:r>
          </a:p>
          <a:p>
            <a:pPr eaLnBrk="1" hangingPunct="1">
              <a:buFont typeface="Wingdings" pitchFamily="2" charset="2"/>
              <a:buChar char="Ø"/>
            </a:pPr>
            <a:r>
              <a:rPr lang="en-CA" sz="2200" b="1" smtClean="0"/>
              <a:t>Only about 15% of computers are recycled currently in the world.</a:t>
            </a:r>
          </a:p>
          <a:p>
            <a:pPr eaLnBrk="1" hangingPunct="1">
              <a:buFont typeface="Wingdings" pitchFamily="2" charset="2"/>
              <a:buChar char="Ø"/>
            </a:pPr>
            <a:r>
              <a:rPr lang="en-CA" sz="2200" b="1" smtClean="0"/>
              <a:t>SIMS Recycling Solutions Canada and Xstrata Canada (Noranda/Falconbridge)  recycle lead, tin, aluminum, copper, cadmium, mercury, nickel, zinc, steel and plastics from computers.</a:t>
            </a:r>
          </a:p>
          <a:p>
            <a:pPr eaLnBrk="1" hangingPunct="1">
              <a:buFont typeface="Wingdings" pitchFamily="2" charset="2"/>
              <a:buChar char="Ø"/>
            </a:pPr>
            <a:r>
              <a:rPr lang="en-CA" sz="2200" b="1" smtClean="0"/>
              <a:t>Materials used in making computer systems are non-renewable so it is very important to be able to recycle computers.</a:t>
            </a:r>
          </a:p>
          <a:p>
            <a:pPr eaLnBrk="1" hangingPunct="1">
              <a:buFont typeface="Wingdings" pitchFamily="2" charset="2"/>
              <a:buChar char="Ø"/>
            </a:pPr>
            <a:r>
              <a:rPr lang="en-CA" sz="2200" b="1" smtClean="0"/>
              <a:t>Companies like Dell Inc. are banning the export of non-working computers to developing countries where they are being dumped.</a:t>
            </a:r>
          </a:p>
          <a:p>
            <a:pPr eaLnBrk="1" hangingPunct="1">
              <a:buFont typeface="Wingdings" pitchFamily="2" charset="2"/>
              <a:buChar char="Ø"/>
            </a:pPr>
            <a:r>
              <a:rPr lang="en-CA" sz="2200" b="1" smtClean="0"/>
              <a:t>Significant amounts of electricity and petroleum are used to process and manufacture the materials for computers which puts more strain on non-renewable resources.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CA" b="1" smtClean="0"/>
              <a:t>Electronics Recycling Chart</a:t>
            </a:r>
          </a:p>
        </p:txBody>
      </p:sp>
      <p:pic>
        <p:nvPicPr>
          <p:cNvPr id="21506" name="Content Placeholder 3" descr="e-waste-chart_600x341.jpg"/>
          <p:cNvPicPr>
            <a:picLocks noGrp="1" noChangeAspect="1"/>
          </p:cNvPicPr>
          <p:nvPr>
            <p:ph idx="1"/>
          </p:nvPr>
        </p:nvPicPr>
        <p:blipFill>
          <a:blip r:embed="rId2"/>
          <a:srcRect/>
          <a:stretch>
            <a:fillRect/>
          </a:stretch>
        </p:blipFill>
        <p:spPr>
          <a:xfrm>
            <a:off x="1042988" y="1989138"/>
            <a:ext cx="6913562" cy="3929062"/>
          </a:xfrm>
        </p:spPr>
      </p:pic>
      <p:sp>
        <p:nvSpPr>
          <p:cNvPr id="21507" name="TextBox 3"/>
          <p:cNvSpPr txBox="1">
            <a:spLocks noChangeArrowheads="1"/>
          </p:cNvSpPr>
          <p:nvPr/>
        </p:nvSpPr>
        <p:spPr bwMode="auto">
          <a:xfrm>
            <a:off x="1042988" y="1341438"/>
            <a:ext cx="7058025" cy="368300"/>
          </a:xfrm>
          <a:prstGeom prst="rect">
            <a:avLst/>
          </a:prstGeom>
          <a:noFill/>
          <a:ln w="9525">
            <a:noFill/>
            <a:miter lim="800000"/>
            <a:headEnd/>
            <a:tailEnd/>
          </a:ln>
        </p:spPr>
        <p:txBody>
          <a:bodyPr>
            <a:spAutoFit/>
          </a:bodyPr>
          <a:lstStyle/>
          <a:p>
            <a:pPr>
              <a:buFont typeface="Wingdings" pitchFamily="2" charset="2"/>
              <a:buChar char="Ø"/>
            </a:pPr>
            <a:r>
              <a:rPr lang="en-CA"/>
              <a:t> The goal is to have at least 50% of electronics recycled by 2025.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1614</Words>
  <Application>Microsoft Office PowerPoint</Application>
  <PresentationFormat>On-screen Show (4:3)</PresentationFormat>
  <Paragraphs>138</Paragraphs>
  <Slides>12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Slide 1</vt:lpstr>
      <vt:lpstr>Personal Computer Systems</vt:lpstr>
      <vt:lpstr>Personal Computer Systems</vt:lpstr>
      <vt:lpstr>Materials</vt:lpstr>
      <vt:lpstr>Materials Used</vt:lpstr>
      <vt:lpstr>Canadian Mining</vt:lpstr>
      <vt:lpstr>Canadian Mining </vt:lpstr>
      <vt:lpstr>Recycling</vt:lpstr>
      <vt:lpstr>Electronics Recycling Chart</vt:lpstr>
      <vt:lpstr>WHERE on EARTH does this stuff come from?</vt:lpstr>
      <vt:lpstr>WHERE on EARTH does this stuff come from?</vt:lpstr>
      <vt:lpstr>Information Sources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Computers</dc:title>
  <dc:creator>jcortese</dc:creator>
  <cp:lastModifiedBy>student</cp:lastModifiedBy>
  <cp:revision>160</cp:revision>
  <dcterms:created xsi:type="dcterms:W3CDTF">2012-01-22T22:27:42Z</dcterms:created>
  <dcterms:modified xsi:type="dcterms:W3CDTF">2012-03-01T06:14:13Z</dcterms:modified>
</cp:coreProperties>
</file>