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AF5D"/>
    <a:srgbClr val="FFCD0F"/>
    <a:srgbClr val="CCCCCC"/>
    <a:srgbClr val="800080"/>
    <a:srgbClr val="FFCC66"/>
    <a:srgbClr val="804000"/>
    <a:srgbClr val="623409"/>
    <a:srgbClr val="FF743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8D2F6-6C97-412E-BDB4-6A2C3C3BEF98}" type="datetimeFigureOut">
              <a:rPr lang="en-CA" smtClean="0"/>
              <a:t>23/02/2012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F3F57-D640-4BF1-8314-78854ADE153B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F3F57-D640-4BF1-8314-78854ADE153B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F3F57-D640-4BF1-8314-78854ADE153B}" type="slidenum">
              <a:rPr lang="en-CA" smtClean="0"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F3F57-D640-4BF1-8314-78854ADE153B}" type="slidenum">
              <a:rPr lang="en-CA" smtClean="0"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F3F57-D640-4BF1-8314-78854ADE153B}" type="slidenum">
              <a:rPr lang="en-CA" smtClean="0"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F3F57-D640-4BF1-8314-78854ADE153B}" type="slidenum">
              <a:rPr lang="en-CA" smtClean="0"/>
              <a:t>9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F3F57-D640-4BF1-8314-78854ADE153B}" type="slidenum">
              <a:rPr lang="en-CA" smtClean="0"/>
              <a:t>10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2/23/2012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vision.about.com/od/sunglasses/qt/Sunglasses_Frames.htm" TargetMode="External"/><Relationship Id="rId13" Type="http://schemas.openxmlformats.org/officeDocument/2006/relationships/hyperlink" Target="http://www.cleanup.org.au/au/Campaigns/plastic-bag-facts.html" TargetMode="External"/><Relationship Id="rId18" Type="http://schemas.openxmlformats.org/officeDocument/2006/relationships/hyperlink" Target="http://www.miningoilgasjobs.com.au/Mining/Rocks,-Metals---Gems/Rocks/Limestone.aspx" TargetMode="External"/><Relationship Id="rId3" Type="http://schemas.openxmlformats.org/officeDocument/2006/relationships/notesSlide" Target="../notesSlides/notesSlide6.xml"/><Relationship Id="rId21" Type="http://schemas.openxmlformats.org/officeDocument/2006/relationships/hyperlink" Target="http://www.cdc.gov/niosh/nas/rdrp/appendices/chapter3/a3-53.pdf" TargetMode="External"/><Relationship Id="rId7" Type="http://schemas.openxmlformats.org/officeDocument/2006/relationships/hyperlink" Target="http://www.webmd.com/eye-health/eyeglasses-eyes" TargetMode="External"/><Relationship Id="rId12" Type="http://schemas.openxmlformats.org/officeDocument/2006/relationships/hyperlink" Target="http://www.priweb.org/ed/pgws/uses/plastic.html" TargetMode="External"/><Relationship Id="rId17" Type="http://schemas.openxmlformats.org/officeDocument/2006/relationships/hyperlink" Target="http://www.gmagazine.com.au/features/2936/disposable-drink-bottles-plastic-vs-glass-vs-aluminium" TargetMode="External"/><Relationship Id="rId25" Type="http://schemas.openxmlformats.org/officeDocument/2006/relationships/hyperlink" Target="http://www.epa.gov/greenhomes/TopGreenHomeTerms.htm" TargetMode="External"/><Relationship Id="rId2" Type="http://schemas.openxmlformats.org/officeDocument/2006/relationships/slideLayout" Target="../slideLayouts/slideLayout7.xml"/><Relationship Id="rId16" Type="http://schemas.openxmlformats.org/officeDocument/2006/relationships/hyperlink" Target="http://daniel-workman.suite101.com/top-natural-gas-countries-a51788" TargetMode="External"/><Relationship Id="rId20" Type="http://schemas.openxmlformats.org/officeDocument/2006/relationships/hyperlink" Target="http://www.mineralsmining.org/minerals/quartz/" TargetMode="External"/><Relationship Id="rId1" Type="http://schemas.openxmlformats.org/officeDocument/2006/relationships/tags" Target="../tags/tag10.xml"/><Relationship Id="rId6" Type="http://schemas.openxmlformats.org/officeDocument/2006/relationships/hyperlink" Target="http://vision.firmoo.com/sunglasses/materials-and-coatings-of-sunglass-lenses.html" TargetMode="External"/><Relationship Id="rId11" Type="http://schemas.openxmlformats.org/officeDocument/2006/relationships/hyperlink" Target="http://www.sunvisionalliance.org/ME2/Audiences/dirmod.asp?sid=&amp;nm=&amp;type=Publishing&amp;mod=Publications::Article&amp;mid=8F3A7027421841978F18BE895F87F791&amp;tier=4&amp;id=1BE50A3CEDF84543A75B17473E896B47&amp;AudID=28EBA89F5F874675BCE10DE3DCF0D05B" TargetMode="External"/><Relationship Id="rId24" Type="http://schemas.openxmlformats.org/officeDocument/2006/relationships/hyperlink" Target="http://library.thinkquest.org/08aug/01930/maps/titanium-map.html" TargetMode="External"/><Relationship Id="rId5" Type="http://schemas.openxmlformats.org/officeDocument/2006/relationships/hyperlink" Target="http://chrissimpson.articlealley.com/how-sunglasses-are-made-459698.html" TargetMode="External"/><Relationship Id="rId15" Type="http://schemas.openxmlformats.org/officeDocument/2006/relationships/hyperlink" Target="http://www.ecologycenter.org/ptf/misconceptions.html" TargetMode="External"/><Relationship Id="rId23" Type="http://schemas.openxmlformats.org/officeDocument/2006/relationships/hyperlink" Target="http://www.sporcle.com/games/OscilatingGibbon/aluminum_prod_countries" TargetMode="External"/><Relationship Id="rId10" Type="http://schemas.openxmlformats.org/officeDocument/2006/relationships/hyperlink" Target="http://brainz.org/what-polycarbonate/" TargetMode="External"/><Relationship Id="rId19" Type="http://schemas.openxmlformats.org/officeDocument/2006/relationships/hyperlink" Target="http://www.mii.org/minerals/photosil.html" TargetMode="External"/><Relationship Id="rId4" Type="http://schemas.openxmlformats.org/officeDocument/2006/relationships/hyperlink" Target="http://www.madehow.com/Volume-3/Sunglasses.html" TargetMode="External"/><Relationship Id="rId9" Type="http://schemas.openxmlformats.org/officeDocument/2006/relationships/hyperlink" Target="http://dictionary.reference.com/browse/UV" TargetMode="External"/><Relationship Id="rId14" Type="http://schemas.openxmlformats.org/officeDocument/2006/relationships/hyperlink" Target="http://www.cnbc.com/id/41887743/The_World_s_15_Biggest_Oil_Producers?slide=12" TargetMode="External"/><Relationship Id="rId22" Type="http://schemas.openxmlformats.org/officeDocument/2006/relationships/hyperlink" Target="http://www.bloomberg.com/news/2011-06-07/world-s-10-biggest-nickel-producing-countries-in-2010-table-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H="1">
            <a:off x="800052" y="927453"/>
            <a:ext cx="837718" cy="3337155"/>
          </a:xfrm>
          <a:prstGeom prst="line">
            <a:avLst/>
          </a:prstGeom>
          <a:ln>
            <a:solidFill>
              <a:srgbClr val="F79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638257" y="2403614"/>
            <a:ext cx="3107676" cy="3107676"/>
          </a:xfrm>
          <a:prstGeom prst="ellipse">
            <a:avLst/>
          </a:prstGeom>
          <a:solidFill>
            <a:srgbClr val="804000"/>
          </a:solidFill>
          <a:ln>
            <a:solidFill>
              <a:srgbClr val="F796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89085" y="2647955"/>
            <a:ext cx="3107676" cy="3107676"/>
          </a:xfrm>
          <a:prstGeom prst="ellipse">
            <a:avLst/>
          </a:prstGeom>
          <a:solidFill>
            <a:srgbClr val="804000"/>
          </a:solidFill>
          <a:ln>
            <a:solidFill>
              <a:schemeClr val="accent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>
            <a:stCxn id="6" idx="6"/>
          </p:cNvCxnSpPr>
          <p:nvPr/>
        </p:nvCxnSpPr>
        <p:spPr>
          <a:xfrm flipV="1">
            <a:off x="7745933" y="1095262"/>
            <a:ext cx="694546" cy="2862190"/>
          </a:xfrm>
          <a:prstGeom prst="line">
            <a:avLst/>
          </a:prstGeom>
          <a:ln>
            <a:solidFill>
              <a:srgbClr val="F79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1212987" y="927453"/>
            <a:ext cx="849565" cy="1594177"/>
          </a:xfrm>
          <a:prstGeom prst="arc">
            <a:avLst>
              <a:gd name="adj1" fmla="val 16200000"/>
              <a:gd name="adj2" fmla="val 20455560"/>
            </a:avLst>
          </a:prstGeom>
          <a:ln>
            <a:solidFill>
              <a:srgbClr val="F79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Arc 13"/>
          <p:cNvSpPr/>
          <p:nvPr/>
        </p:nvSpPr>
        <p:spPr>
          <a:xfrm rot="16200000">
            <a:off x="3858430" y="3895784"/>
            <a:ext cx="718158" cy="841495"/>
          </a:xfrm>
          <a:prstGeom prst="arc">
            <a:avLst>
              <a:gd name="adj1" fmla="val 16200000"/>
              <a:gd name="adj2" fmla="val 5316396"/>
            </a:avLst>
          </a:prstGeom>
          <a:ln>
            <a:solidFill>
              <a:srgbClr val="F79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Arc 16"/>
          <p:cNvSpPr/>
          <p:nvPr/>
        </p:nvSpPr>
        <p:spPr>
          <a:xfrm>
            <a:off x="8015696" y="1095262"/>
            <a:ext cx="849565" cy="1594177"/>
          </a:xfrm>
          <a:prstGeom prst="arc">
            <a:avLst>
              <a:gd name="adj1" fmla="val 16200000"/>
              <a:gd name="adj2" fmla="val 20455560"/>
            </a:avLst>
          </a:prstGeom>
          <a:ln>
            <a:solidFill>
              <a:srgbClr val="F79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91558" y="1042383"/>
            <a:ext cx="57829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Sunglasses</a:t>
            </a:r>
            <a:endParaRPr lang="en-US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2502925" y="6255117"/>
            <a:ext cx="4019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Where Project By: Heather Bradshaw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19424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653"/>
    </mc:Choice>
    <mc:Fallback>
      <p:transition spd="slow" advTm="36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10" grpId="0" animBg="1"/>
      <p:bldP spid="14" grpId="0" animBg="1"/>
      <p:bldP spid="17" grpId="0" animBg="1"/>
      <p:bldP spid="2" grpId="0"/>
      <p:bldP spid="2" grpId="1"/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564110" y="2117369"/>
            <a:ext cx="8579890" cy="4708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u="sng" dirty="0">
                <a:hlinkClick r:id="rId4"/>
              </a:rPr>
              <a:t>http://www.madehow.com/Volume-3/Sunglasses.html#b</a:t>
            </a:r>
            <a:endParaRPr lang="en-US" sz="1200" dirty="0"/>
          </a:p>
          <a:p>
            <a:pPr lvl="0"/>
            <a:r>
              <a:rPr lang="en-US" sz="1200" u="sng" dirty="0">
                <a:hlinkClick r:id="rId5"/>
              </a:rPr>
              <a:t>http://chrissimpson.articlealley.com/how-sunglasses-are-made-459698.html</a:t>
            </a:r>
            <a:endParaRPr lang="en-US" sz="1200" dirty="0"/>
          </a:p>
          <a:p>
            <a:pPr lvl="0"/>
            <a:r>
              <a:rPr lang="en-US" sz="1200" u="sng" dirty="0">
                <a:hlinkClick r:id="rId6"/>
              </a:rPr>
              <a:t>http://vision.firmoo.com/sunglasses/materials-and-coatings-of-sunglass-lenses.html</a:t>
            </a:r>
            <a:r>
              <a:rPr lang="en-US" sz="1200" dirty="0"/>
              <a:t> </a:t>
            </a:r>
          </a:p>
          <a:p>
            <a:pPr lvl="0"/>
            <a:r>
              <a:rPr lang="en-US" sz="1200" u="sng" dirty="0">
                <a:hlinkClick r:id="rId7"/>
              </a:rPr>
              <a:t>http://www.webmd.com/eye-health/eyeglasses-eyes</a:t>
            </a:r>
            <a:endParaRPr lang="en-US" sz="1200" dirty="0"/>
          </a:p>
          <a:p>
            <a:pPr lvl="0"/>
            <a:r>
              <a:rPr lang="en-US" sz="1200" u="sng" dirty="0">
                <a:hlinkClick r:id="rId8"/>
              </a:rPr>
              <a:t>http://vision.about.com/od/sunglasses/qt/Sunglasses_Frames.htm</a:t>
            </a:r>
            <a:endParaRPr lang="en-US" sz="1200" dirty="0"/>
          </a:p>
          <a:p>
            <a:pPr lvl="0"/>
            <a:r>
              <a:rPr lang="en-US" sz="1200" u="sng" dirty="0">
                <a:hlinkClick r:id="rId9"/>
              </a:rPr>
              <a:t>http://dictionary.reference.com/browse/UV</a:t>
            </a:r>
            <a:endParaRPr lang="en-US" sz="1200" dirty="0"/>
          </a:p>
          <a:p>
            <a:pPr lvl="0"/>
            <a:r>
              <a:rPr lang="en-US" sz="1200" u="sng" dirty="0">
                <a:hlinkClick r:id="rId10"/>
              </a:rPr>
              <a:t>http://brainz.org/what-polycarbonate/</a:t>
            </a:r>
            <a:endParaRPr lang="en-US" sz="1200" dirty="0"/>
          </a:p>
          <a:p>
            <a:pPr lvl="0"/>
            <a:r>
              <a:rPr lang="en-US" sz="1200" u="sng" dirty="0">
                <a:hlinkClick r:id="rId11"/>
              </a:rPr>
              <a:t>http://www.sunvisionalliance.org/ME2/Audiences/dirmod.asp?sid=&amp;nm=&amp;type=Publishing&amp;mod=Publications%3A%3AArticle&amp;mid=8F3A7027421841978F18BE895F87F791&amp;tier=4&amp;id=1BE50A3CEDF84543A75B17473E896B47&amp;AudID=28EBA89F5F874675BCE10DE3DCF0D05B</a:t>
            </a:r>
            <a:endParaRPr lang="en-US" sz="1200" dirty="0"/>
          </a:p>
          <a:p>
            <a:pPr lvl="0"/>
            <a:r>
              <a:rPr lang="en-US" sz="1200" u="sng" dirty="0">
                <a:hlinkClick r:id="rId12"/>
              </a:rPr>
              <a:t>http://www.priweb.org/ed/pgws/uses/plastic.html</a:t>
            </a:r>
            <a:endParaRPr lang="en-US" sz="1200" dirty="0"/>
          </a:p>
          <a:p>
            <a:pPr lvl="0"/>
            <a:r>
              <a:rPr lang="en-US" sz="1200" u="sng" dirty="0">
                <a:hlinkClick r:id="rId13"/>
              </a:rPr>
              <a:t>http://www.cleanup.org.au/au/Campaigns/plastic-bag-facts.html</a:t>
            </a:r>
            <a:endParaRPr lang="en-US" sz="1200" dirty="0"/>
          </a:p>
          <a:p>
            <a:pPr lvl="0"/>
            <a:r>
              <a:rPr lang="en-US" sz="1200" u="sng" dirty="0">
                <a:hlinkClick r:id="rId14"/>
              </a:rPr>
              <a:t>http://www.cnbc.com/id/41887743/The_World_s_15_Biggest_Oil_Producers?slide=12</a:t>
            </a:r>
            <a:endParaRPr lang="en-US" sz="1200" dirty="0"/>
          </a:p>
          <a:p>
            <a:pPr lvl="0"/>
            <a:r>
              <a:rPr lang="en-US" sz="1200" u="sng" dirty="0">
                <a:hlinkClick r:id="rId15"/>
              </a:rPr>
              <a:t>http://www.ecologycenter.org/ptf/misconceptions.html</a:t>
            </a:r>
            <a:endParaRPr lang="en-US" sz="1200" dirty="0"/>
          </a:p>
          <a:p>
            <a:pPr lvl="0"/>
            <a:r>
              <a:rPr lang="en-US" sz="1200" u="sng" dirty="0">
                <a:hlinkClick r:id="rId16"/>
              </a:rPr>
              <a:t>http://daniel-workman.suite101.com/top-natural-gas-countries-a51788</a:t>
            </a:r>
            <a:endParaRPr lang="en-US" sz="1200" dirty="0"/>
          </a:p>
          <a:p>
            <a:pPr lvl="0"/>
            <a:r>
              <a:rPr lang="en-US" sz="1200" u="sng" dirty="0">
                <a:hlinkClick r:id="rId17"/>
              </a:rPr>
              <a:t>http://www.gmagazine.com.au/features/2936/disposable-drink-bottles-plastic-vs-glass-vs-aluminium</a:t>
            </a:r>
            <a:endParaRPr lang="en-US" sz="1200" dirty="0"/>
          </a:p>
          <a:p>
            <a:pPr lvl="0"/>
            <a:r>
              <a:rPr lang="en-US" sz="1200" u="sng" dirty="0">
                <a:hlinkClick r:id="rId18"/>
              </a:rPr>
              <a:t>http://www.miningoilgasjobs.com.au/Mining/Rocks,-Metals---Gems/Rocks/Limestone.aspx</a:t>
            </a:r>
            <a:endParaRPr lang="en-US" sz="1200" dirty="0"/>
          </a:p>
          <a:p>
            <a:pPr lvl="0"/>
            <a:r>
              <a:rPr lang="en-US" sz="1200" u="sng" dirty="0">
                <a:hlinkClick r:id="rId19"/>
              </a:rPr>
              <a:t>http://www.mii.org/minerals/photosil.html</a:t>
            </a:r>
            <a:endParaRPr lang="en-US" sz="1200" dirty="0"/>
          </a:p>
          <a:p>
            <a:pPr lvl="0"/>
            <a:r>
              <a:rPr lang="en-US" sz="1200" u="sng" dirty="0">
                <a:hlinkClick r:id="rId20"/>
              </a:rPr>
              <a:t>http://www.mineralsmining.org/minerals/quartz/</a:t>
            </a:r>
            <a:endParaRPr lang="en-US" sz="1200" dirty="0"/>
          </a:p>
          <a:p>
            <a:pPr lvl="0"/>
            <a:r>
              <a:rPr lang="en-US" sz="1200" u="sng" dirty="0">
                <a:hlinkClick r:id="rId21"/>
              </a:rPr>
              <a:t>http://www.cdc.gov/niosh/nas/rdrp/appendices/chapter3/a3-53.pdf</a:t>
            </a:r>
            <a:endParaRPr lang="en-US" sz="1200" dirty="0"/>
          </a:p>
          <a:p>
            <a:pPr lvl="0"/>
            <a:r>
              <a:rPr lang="en-US" sz="1200" u="sng" dirty="0">
                <a:hlinkClick r:id="rId22"/>
              </a:rPr>
              <a:t>http://www.bloomberg.com/news/2011-06-07/world-s-10-biggest-nickel-producing-countries-in-2010-table-.html</a:t>
            </a:r>
            <a:endParaRPr lang="en-US" sz="1200" dirty="0"/>
          </a:p>
          <a:p>
            <a:pPr lvl="0"/>
            <a:r>
              <a:rPr lang="en-US" sz="1200" u="sng" dirty="0">
                <a:hlinkClick r:id="rId23"/>
              </a:rPr>
              <a:t>http://www.sporcle.com/games/OscilatingGibbon/aluminum_prod_countries</a:t>
            </a:r>
            <a:endParaRPr lang="en-US" sz="1200" dirty="0"/>
          </a:p>
          <a:p>
            <a:pPr lvl="0"/>
            <a:r>
              <a:rPr lang="en-US" sz="1200" u="sng" dirty="0">
                <a:hlinkClick r:id="rId24"/>
              </a:rPr>
              <a:t>http://library.thinkquest.org/08aug/01930/maps/titanium-</a:t>
            </a:r>
            <a:r>
              <a:rPr lang="en-US" sz="1200" u="sng" dirty="0" smtClean="0">
                <a:hlinkClick r:id="rId24"/>
              </a:rPr>
              <a:t>map.html</a:t>
            </a:r>
            <a:endParaRPr lang="en-US" sz="1200" u="sng" dirty="0" smtClean="0"/>
          </a:p>
          <a:p>
            <a:pPr lvl="0"/>
            <a:r>
              <a:rPr lang="en-US" sz="1200" dirty="0">
                <a:hlinkClick r:id="rId25"/>
              </a:rPr>
              <a:t>http://www.epa.gov/greenhomes/</a:t>
            </a:r>
            <a:r>
              <a:rPr lang="en-US" sz="1200" dirty="0" smtClean="0">
                <a:hlinkClick r:id="rId25"/>
              </a:rPr>
              <a:t>TopGreenHomeTerms.htm</a:t>
            </a:r>
            <a:r>
              <a:rPr lang="en-US" sz="1200" dirty="0" smtClean="0"/>
              <a:t> 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11" name="Can 10"/>
          <p:cNvSpPr/>
          <p:nvPr/>
        </p:nvSpPr>
        <p:spPr>
          <a:xfrm>
            <a:off x="1257300" y="596900"/>
            <a:ext cx="330200" cy="1130300"/>
          </a:xfrm>
          <a:prstGeom prst="can">
            <a:avLst/>
          </a:prstGeom>
          <a:solidFill>
            <a:srgbClr val="FFCD0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an 11"/>
          <p:cNvSpPr/>
          <p:nvPr/>
        </p:nvSpPr>
        <p:spPr>
          <a:xfrm>
            <a:off x="1257300" y="469900"/>
            <a:ext cx="330200" cy="254000"/>
          </a:xfrm>
          <a:prstGeom prst="can">
            <a:avLst/>
          </a:prstGeom>
          <a:solidFill>
            <a:srgbClr val="C0504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Isosceles Triangle 16"/>
          <p:cNvSpPr/>
          <p:nvPr/>
        </p:nvSpPr>
        <p:spPr>
          <a:xfrm flipV="1">
            <a:off x="1257300" y="1702476"/>
            <a:ext cx="330200" cy="482600"/>
          </a:xfrm>
          <a:prstGeom prst="triangle">
            <a:avLst/>
          </a:pr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292225" y="844550"/>
            <a:ext cx="107950" cy="92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79550" y="844550"/>
            <a:ext cx="107950" cy="92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Connector 20"/>
          <p:cNvCxnSpPr>
            <a:stCxn id="18" idx="3"/>
            <a:endCxn id="19" idx="1"/>
          </p:cNvCxnSpPr>
          <p:nvPr/>
        </p:nvCxnSpPr>
        <p:spPr>
          <a:xfrm>
            <a:off x="1400175" y="890588"/>
            <a:ext cx="7937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546225" y="774700"/>
            <a:ext cx="79375" cy="11588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1228727" y="800101"/>
            <a:ext cx="73023" cy="9048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336675" y="1076325"/>
            <a:ext cx="174625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Cloud Callout 40"/>
          <p:cNvSpPr/>
          <p:nvPr/>
        </p:nvSpPr>
        <p:spPr>
          <a:xfrm>
            <a:off x="2939304" y="361689"/>
            <a:ext cx="5494838" cy="1677313"/>
          </a:xfrm>
          <a:prstGeom prst="cloudCallout">
            <a:avLst>
              <a:gd name="adj1" fmla="val -71782"/>
              <a:gd name="adj2" fmla="val -695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Bibliography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122534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9122"/>
    </mc:Choice>
    <mc:Fallback>
      <p:transition spd="slow" advTm="912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1" grpId="0" animBg="1"/>
      <p:bldP spid="11" grpId="1" animBg="1"/>
      <p:bldP spid="11" grpId="2" animBg="1"/>
      <p:bldP spid="12" grpId="0" animBg="1"/>
      <p:bldP spid="12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41" grpId="0" animBg="1"/>
      <p:bldP spid="4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425862" y="580927"/>
            <a:ext cx="2296978" cy="229697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Arc 5"/>
          <p:cNvSpPr/>
          <p:nvPr/>
        </p:nvSpPr>
        <p:spPr>
          <a:xfrm rot="16200000">
            <a:off x="-556962" y="1523222"/>
            <a:ext cx="4390746" cy="2425096"/>
          </a:xfrm>
          <a:prstGeom prst="arc">
            <a:avLst>
              <a:gd name="adj1" fmla="val 16200000"/>
              <a:gd name="adj2" fmla="val 5311294"/>
            </a:avLst>
          </a:prstGeom>
          <a:noFill/>
          <a:ln>
            <a:solidFill>
              <a:srgbClr val="62340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623409"/>
              </a:solidFill>
            </a:endParaRPr>
          </a:p>
        </p:txBody>
      </p:sp>
      <p:sp>
        <p:nvSpPr>
          <p:cNvPr id="7" name="Arc 6"/>
          <p:cNvSpPr/>
          <p:nvPr/>
        </p:nvSpPr>
        <p:spPr>
          <a:xfrm rot="16200000">
            <a:off x="-779907" y="1563752"/>
            <a:ext cx="4390746" cy="2425096"/>
          </a:xfrm>
          <a:prstGeom prst="arc">
            <a:avLst>
              <a:gd name="adj1" fmla="val 16200000"/>
              <a:gd name="adj2" fmla="val 5311294"/>
            </a:avLst>
          </a:prstGeom>
          <a:noFill/>
          <a:ln>
            <a:solidFill>
              <a:srgbClr val="62340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623409"/>
              </a:solidFill>
            </a:endParaRPr>
          </a:p>
        </p:txBody>
      </p:sp>
      <p:sp>
        <p:nvSpPr>
          <p:cNvPr id="8" name="Arc 7"/>
          <p:cNvSpPr/>
          <p:nvPr/>
        </p:nvSpPr>
        <p:spPr>
          <a:xfrm rot="16200000">
            <a:off x="-604259" y="1563751"/>
            <a:ext cx="4390746" cy="2425096"/>
          </a:xfrm>
          <a:prstGeom prst="arc">
            <a:avLst>
              <a:gd name="adj1" fmla="val 16200000"/>
              <a:gd name="adj2" fmla="val 5311294"/>
            </a:avLst>
          </a:prstGeom>
          <a:noFill/>
          <a:ln>
            <a:solidFill>
              <a:srgbClr val="62340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623409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 rot="16200000">
            <a:off x="-692084" y="1563753"/>
            <a:ext cx="4390746" cy="2425096"/>
          </a:xfrm>
          <a:prstGeom prst="arc">
            <a:avLst>
              <a:gd name="adj1" fmla="val 16200000"/>
              <a:gd name="adj2" fmla="val 5311294"/>
            </a:avLst>
          </a:prstGeom>
          <a:noFill/>
          <a:ln>
            <a:solidFill>
              <a:srgbClr val="62340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623409"/>
              </a:solidFill>
            </a:endParaRPr>
          </a:p>
        </p:txBody>
      </p:sp>
      <p:sp>
        <p:nvSpPr>
          <p:cNvPr id="10" name="Arc 9"/>
          <p:cNvSpPr/>
          <p:nvPr/>
        </p:nvSpPr>
        <p:spPr>
          <a:xfrm rot="16200000">
            <a:off x="-421844" y="1563753"/>
            <a:ext cx="4390746" cy="2425096"/>
          </a:xfrm>
          <a:prstGeom prst="arc">
            <a:avLst>
              <a:gd name="adj1" fmla="val 16200000"/>
              <a:gd name="adj2" fmla="val 5311294"/>
            </a:avLst>
          </a:prstGeom>
          <a:noFill/>
          <a:ln>
            <a:solidFill>
              <a:srgbClr val="62340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623409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32299" y="1229404"/>
            <a:ext cx="472907" cy="472907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715728" y="1229404"/>
            <a:ext cx="472907" cy="472907"/>
          </a:xfrm>
          <a:prstGeom prst="ellipse">
            <a:avLst/>
          </a:prstGeom>
          <a:solidFill>
            <a:srgbClr val="595959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Arc 14"/>
          <p:cNvSpPr/>
          <p:nvPr/>
        </p:nvSpPr>
        <p:spPr>
          <a:xfrm rot="16200000" flipV="1">
            <a:off x="1491314" y="1302210"/>
            <a:ext cx="165330" cy="310522"/>
          </a:xfrm>
          <a:prstGeom prst="arc">
            <a:avLst>
              <a:gd name="adj1" fmla="val 16200000"/>
              <a:gd name="adj2" fmla="val 579419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>
            <a:stCxn id="13" idx="6"/>
          </p:cNvCxnSpPr>
          <p:nvPr/>
        </p:nvCxnSpPr>
        <p:spPr>
          <a:xfrm flipV="1">
            <a:off x="2188635" y="1229404"/>
            <a:ext cx="439380" cy="23645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2" idx="2"/>
          </p:cNvCxnSpPr>
          <p:nvPr/>
        </p:nvCxnSpPr>
        <p:spPr>
          <a:xfrm flipH="1" flipV="1">
            <a:off x="560980" y="1229404"/>
            <a:ext cx="371319" cy="23645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 flipH="1" flipV="1">
            <a:off x="851227" y="1465858"/>
            <a:ext cx="1432234" cy="1067007"/>
          </a:xfrm>
          <a:prstGeom prst="arc">
            <a:avLst>
              <a:gd name="adj1" fmla="val 11509823"/>
              <a:gd name="adj2" fmla="val 20861930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loud Callout 2"/>
          <p:cNvSpPr/>
          <p:nvPr/>
        </p:nvSpPr>
        <p:spPr>
          <a:xfrm>
            <a:off x="3134706" y="432496"/>
            <a:ext cx="5494838" cy="1884618"/>
          </a:xfrm>
          <a:prstGeom prst="cloudCallout">
            <a:avLst>
              <a:gd name="adj1" fmla="val -55750"/>
              <a:gd name="adj2" fmla="val 4099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Why do People Wear Sunglasses?</a:t>
            </a:r>
            <a:endParaRPr lang="en-US" sz="3200" dirty="0"/>
          </a:p>
        </p:txBody>
      </p:sp>
      <p:sp>
        <p:nvSpPr>
          <p:cNvPr id="4" name="Vertical Scroll 3"/>
          <p:cNvSpPr/>
          <p:nvPr/>
        </p:nvSpPr>
        <p:spPr>
          <a:xfrm>
            <a:off x="675332" y="3188354"/>
            <a:ext cx="3026606" cy="3188353"/>
          </a:xfrm>
          <a:prstGeom prst="verticalScroll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800080"/>
                </a:solidFill>
              </a:rPr>
              <a:t>To protect themselves from Ultraviolet Rays (UV Rays)</a:t>
            </a:r>
            <a:endParaRPr lang="en-US" sz="2400" dirty="0">
              <a:solidFill>
                <a:srgbClr val="800080"/>
              </a:solidFill>
            </a:endParaRPr>
          </a:p>
        </p:txBody>
      </p:sp>
      <p:sp>
        <p:nvSpPr>
          <p:cNvPr id="21" name="Vertical Scroll 20"/>
          <p:cNvSpPr/>
          <p:nvPr/>
        </p:nvSpPr>
        <p:spPr>
          <a:xfrm>
            <a:off x="5602938" y="3188354"/>
            <a:ext cx="3026606" cy="3188353"/>
          </a:xfrm>
          <a:prstGeom prst="verticalScroll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800080"/>
                </a:solidFill>
              </a:rPr>
              <a:t>To Prevent Glare</a:t>
            </a:r>
            <a:endParaRPr lang="en-US" sz="2400" dirty="0">
              <a:solidFill>
                <a:srgbClr val="800080"/>
              </a:solidFill>
            </a:endParaRPr>
          </a:p>
        </p:txBody>
      </p:sp>
      <p:sp>
        <p:nvSpPr>
          <p:cNvPr id="23" name="Vertical Scroll 22"/>
          <p:cNvSpPr/>
          <p:nvPr/>
        </p:nvSpPr>
        <p:spPr>
          <a:xfrm>
            <a:off x="2715838" y="3188354"/>
            <a:ext cx="3026606" cy="3188353"/>
          </a:xfrm>
          <a:prstGeom prst="verticalScroll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800080"/>
                </a:solidFill>
              </a:rPr>
              <a:t>To Look Cool</a:t>
            </a:r>
            <a:endParaRPr lang="en-US" sz="2400" dirty="0">
              <a:solidFill>
                <a:srgbClr val="80008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790458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904"/>
    </mc:Choice>
    <mc:Fallback>
      <p:transition spd="slow" advTm="79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20" grpId="0" animBg="1"/>
      <p:bldP spid="20" grpId="1" animBg="1"/>
      <p:bldP spid="3" grpId="0" animBg="1"/>
      <p:bldP spid="3" grpId="1" animBg="1"/>
      <p:bldP spid="4" grpId="0" animBg="1"/>
      <p:bldP spid="4" grpId="1" animBg="1"/>
      <p:bldP spid="21" grpId="0" animBg="1"/>
      <p:bldP spid="21" grpId="1" animBg="1"/>
      <p:bldP spid="23" grpId="0" animBg="1"/>
      <p:bldP spid="2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35047" y="574173"/>
            <a:ext cx="1729490" cy="168874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/>
          <p:cNvCxnSpPr>
            <a:stCxn id="2" idx="1"/>
          </p:cNvCxnSpPr>
          <p:nvPr/>
        </p:nvCxnSpPr>
        <p:spPr>
          <a:xfrm flipH="1" flipV="1">
            <a:off x="783675" y="675499"/>
            <a:ext cx="104650" cy="145985"/>
          </a:xfrm>
          <a:prstGeom prst="line">
            <a:avLst/>
          </a:prstGeom>
          <a:ln>
            <a:solidFill>
              <a:srgbClr val="62340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2" idx="0"/>
          </p:cNvCxnSpPr>
          <p:nvPr/>
        </p:nvCxnSpPr>
        <p:spPr>
          <a:xfrm flipV="1">
            <a:off x="1499792" y="418809"/>
            <a:ext cx="0" cy="155364"/>
          </a:xfrm>
          <a:prstGeom prst="line">
            <a:avLst/>
          </a:prstGeom>
          <a:ln>
            <a:solidFill>
              <a:srgbClr val="62340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087471" y="614703"/>
            <a:ext cx="131673" cy="145985"/>
          </a:xfrm>
          <a:prstGeom prst="line">
            <a:avLst/>
          </a:prstGeom>
          <a:ln>
            <a:solidFill>
              <a:srgbClr val="62340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837584" y="459339"/>
            <a:ext cx="81070" cy="155364"/>
          </a:xfrm>
          <a:prstGeom prst="line">
            <a:avLst/>
          </a:prstGeom>
          <a:ln>
            <a:solidFill>
              <a:srgbClr val="62340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1026884" y="459339"/>
            <a:ext cx="108093" cy="155364"/>
          </a:xfrm>
          <a:prstGeom prst="line">
            <a:avLst/>
          </a:prstGeom>
          <a:ln>
            <a:solidFill>
              <a:srgbClr val="62340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026884" y="884880"/>
            <a:ext cx="364815" cy="364815"/>
          </a:xfrm>
          <a:prstGeom prst="ellipse">
            <a:avLst/>
          </a:prstGeom>
          <a:solidFill>
            <a:srgbClr val="804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655176" y="884880"/>
            <a:ext cx="364815" cy="364815"/>
          </a:xfrm>
          <a:prstGeom prst="ellipse">
            <a:avLst/>
          </a:prstGeom>
          <a:solidFill>
            <a:srgbClr val="804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Arc 16"/>
          <p:cNvSpPr/>
          <p:nvPr/>
        </p:nvSpPr>
        <p:spPr>
          <a:xfrm>
            <a:off x="1391689" y="986228"/>
            <a:ext cx="270225" cy="263446"/>
          </a:xfrm>
          <a:prstGeom prst="arc">
            <a:avLst>
              <a:gd name="adj1" fmla="val 11583331"/>
              <a:gd name="adj2" fmla="val 20686927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Connector 20"/>
          <p:cNvCxnSpPr>
            <a:endCxn id="15" idx="2"/>
          </p:cNvCxnSpPr>
          <p:nvPr/>
        </p:nvCxnSpPr>
        <p:spPr>
          <a:xfrm>
            <a:off x="783675" y="884880"/>
            <a:ext cx="243209" cy="18240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6" idx="6"/>
          </p:cNvCxnSpPr>
          <p:nvPr/>
        </p:nvCxnSpPr>
        <p:spPr>
          <a:xfrm flipV="1">
            <a:off x="2019991" y="934355"/>
            <a:ext cx="178765" cy="13293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Arc 28"/>
          <p:cNvSpPr/>
          <p:nvPr/>
        </p:nvSpPr>
        <p:spPr>
          <a:xfrm rot="10800000">
            <a:off x="979516" y="1249674"/>
            <a:ext cx="1107955" cy="753314"/>
          </a:xfrm>
          <a:prstGeom prst="arc">
            <a:avLst>
              <a:gd name="adj1" fmla="val 10833704"/>
              <a:gd name="adj2" fmla="val 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Cloud Callout 17"/>
          <p:cNvSpPr/>
          <p:nvPr/>
        </p:nvSpPr>
        <p:spPr>
          <a:xfrm>
            <a:off x="3134706" y="432496"/>
            <a:ext cx="5494838" cy="1884618"/>
          </a:xfrm>
          <a:prstGeom prst="cloudCallout">
            <a:avLst>
              <a:gd name="adj1" fmla="val -67307"/>
              <a:gd name="adj2" fmla="val 4027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What are the Different </a:t>
            </a:r>
            <a:r>
              <a:rPr lang="en-US" sz="3200" dirty="0"/>
              <a:t>P</a:t>
            </a:r>
            <a:r>
              <a:rPr lang="en-US" sz="3200" dirty="0" smtClean="0"/>
              <a:t>arts of Sunglasses?</a:t>
            </a:r>
            <a:endParaRPr lang="en-US" sz="3200" dirty="0"/>
          </a:p>
        </p:txBody>
      </p:sp>
      <p:sp>
        <p:nvSpPr>
          <p:cNvPr id="19" name="Vertical Scroll 18"/>
          <p:cNvSpPr/>
          <p:nvPr/>
        </p:nvSpPr>
        <p:spPr>
          <a:xfrm>
            <a:off x="675332" y="3188354"/>
            <a:ext cx="3026606" cy="3188353"/>
          </a:xfrm>
          <a:prstGeom prst="verticalScroll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800080"/>
                </a:solidFill>
              </a:rPr>
              <a:t>The Lenses</a:t>
            </a:r>
          </a:p>
        </p:txBody>
      </p:sp>
      <p:sp>
        <p:nvSpPr>
          <p:cNvPr id="20" name="Vertical Scroll 19"/>
          <p:cNvSpPr/>
          <p:nvPr/>
        </p:nvSpPr>
        <p:spPr>
          <a:xfrm>
            <a:off x="5489246" y="3188354"/>
            <a:ext cx="3026606" cy="3188353"/>
          </a:xfrm>
          <a:prstGeom prst="verticalScroll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800080"/>
                </a:solidFill>
              </a:rPr>
              <a:t>The Frames</a:t>
            </a:r>
          </a:p>
        </p:txBody>
      </p:sp>
      <p:sp>
        <p:nvSpPr>
          <p:cNvPr id="22" name="Vertical Scroll 21"/>
          <p:cNvSpPr/>
          <p:nvPr/>
        </p:nvSpPr>
        <p:spPr>
          <a:xfrm>
            <a:off x="2462640" y="3188354"/>
            <a:ext cx="3026606" cy="3188353"/>
          </a:xfrm>
          <a:prstGeom prst="verticalScroll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800080"/>
                </a:solidFill>
              </a:rPr>
              <a:t>The Hinges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146722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109"/>
    </mc:Choice>
    <mc:Fallback>
      <p:transition spd="slow" advTm="81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15" grpId="0" animBg="1"/>
      <p:bldP spid="15" grpId="1" animBg="1"/>
      <p:bldP spid="16" grpId="0" animBg="1"/>
      <p:bldP spid="16" grpId="1" animBg="1"/>
      <p:bldP spid="17" grpId="0" animBg="1"/>
      <p:bldP spid="29" grpId="0" animBg="1"/>
      <p:bldP spid="29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sosceles Triangle 12"/>
          <p:cNvSpPr/>
          <p:nvPr/>
        </p:nvSpPr>
        <p:spPr>
          <a:xfrm rot="4220670">
            <a:off x="2326260" y="638524"/>
            <a:ext cx="1094442" cy="1053778"/>
          </a:xfrm>
          <a:prstGeom prst="triangle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 rot="6630034">
            <a:off x="2502189" y="1677143"/>
            <a:ext cx="1094442" cy="1053778"/>
          </a:xfrm>
          <a:prstGeom prst="triangle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Isosceles Triangle 15"/>
          <p:cNvSpPr/>
          <p:nvPr/>
        </p:nvSpPr>
        <p:spPr>
          <a:xfrm rot="17097536">
            <a:off x="22857" y="1191569"/>
            <a:ext cx="1094442" cy="1053778"/>
          </a:xfrm>
          <a:prstGeom prst="triangle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Isosceles Triangle 16"/>
          <p:cNvSpPr/>
          <p:nvPr/>
        </p:nvSpPr>
        <p:spPr>
          <a:xfrm rot="18324911">
            <a:off x="103256" y="501113"/>
            <a:ext cx="1094442" cy="1014932"/>
          </a:xfrm>
          <a:prstGeom prst="triangle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Isosceles Triangle 17"/>
          <p:cNvSpPr/>
          <p:nvPr/>
        </p:nvSpPr>
        <p:spPr>
          <a:xfrm rot="9724809">
            <a:off x="1749462" y="2513210"/>
            <a:ext cx="1094442" cy="1053778"/>
          </a:xfrm>
          <a:prstGeom prst="triangle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Isosceles Triangle 18"/>
          <p:cNvSpPr/>
          <p:nvPr/>
        </p:nvSpPr>
        <p:spPr>
          <a:xfrm>
            <a:off x="1220364" y="-1"/>
            <a:ext cx="1094442" cy="1053778"/>
          </a:xfrm>
          <a:prstGeom prst="triangle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19"/>
          <p:cNvSpPr/>
          <p:nvPr/>
        </p:nvSpPr>
        <p:spPr>
          <a:xfrm rot="11576384">
            <a:off x="833941" y="2786490"/>
            <a:ext cx="1094442" cy="1053778"/>
          </a:xfrm>
          <a:prstGeom prst="triangle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Isosceles Triangle 20"/>
          <p:cNvSpPr/>
          <p:nvPr/>
        </p:nvSpPr>
        <p:spPr>
          <a:xfrm rot="13967769">
            <a:off x="83401" y="2085528"/>
            <a:ext cx="1094442" cy="1053778"/>
          </a:xfrm>
          <a:prstGeom prst="triangle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635046" y="756912"/>
            <a:ext cx="2202126" cy="220212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1086938" y="1243464"/>
            <a:ext cx="526954" cy="5269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1839666" y="1243464"/>
            <a:ext cx="526954" cy="5269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Arc 23"/>
          <p:cNvSpPr/>
          <p:nvPr/>
        </p:nvSpPr>
        <p:spPr>
          <a:xfrm flipH="1" flipV="1">
            <a:off x="1007952" y="1465858"/>
            <a:ext cx="1432234" cy="1067007"/>
          </a:xfrm>
          <a:prstGeom prst="arc">
            <a:avLst>
              <a:gd name="adj1" fmla="val 11509823"/>
              <a:gd name="adj2" fmla="val 2086193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Arc 25"/>
          <p:cNvSpPr/>
          <p:nvPr/>
        </p:nvSpPr>
        <p:spPr>
          <a:xfrm>
            <a:off x="1528900" y="1421143"/>
            <a:ext cx="364814" cy="463853"/>
          </a:xfrm>
          <a:prstGeom prst="arc">
            <a:avLst>
              <a:gd name="adj1" fmla="val 10910131"/>
              <a:gd name="adj2" fmla="val 0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/>
          <p:cNvCxnSpPr>
            <a:stCxn id="23" idx="6"/>
          </p:cNvCxnSpPr>
          <p:nvPr/>
        </p:nvCxnSpPr>
        <p:spPr>
          <a:xfrm flipV="1">
            <a:off x="2366620" y="1243464"/>
            <a:ext cx="254637" cy="26347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2" idx="2"/>
          </p:cNvCxnSpPr>
          <p:nvPr/>
        </p:nvCxnSpPr>
        <p:spPr>
          <a:xfrm flipH="1" flipV="1">
            <a:off x="809034" y="1243464"/>
            <a:ext cx="277904" cy="26347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loud Callout 26"/>
          <p:cNvSpPr/>
          <p:nvPr/>
        </p:nvSpPr>
        <p:spPr>
          <a:xfrm>
            <a:off x="3134706" y="432496"/>
            <a:ext cx="5494838" cy="1884618"/>
          </a:xfrm>
          <a:prstGeom prst="cloudCallout">
            <a:avLst>
              <a:gd name="adj1" fmla="val -55750"/>
              <a:gd name="adj2" fmla="val 4099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What can Lenses be Made of?</a:t>
            </a:r>
            <a:endParaRPr lang="en-US" sz="3200" dirty="0"/>
          </a:p>
        </p:txBody>
      </p:sp>
      <p:sp>
        <p:nvSpPr>
          <p:cNvPr id="29" name="Vertical Scroll 28"/>
          <p:cNvSpPr/>
          <p:nvPr/>
        </p:nvSpPr>
        <p:spPr>
          <a:xfrm>
            <a:off x="675330" y="3188354"/>
            <a:ext cx="5229255" cy="3499083"/>
          </a:xfrm>
          <a:prstGeom prst="verticalScroll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800080"/>
              </a:solidFill>
            </a:endParaRPr>
          </a:p>
          <a:p>
            <a:pPr algn="ctr"/>
            <a:r>
              <a:rPr lang="en-US" sz="2800" dirty="0" smtClean="0">
                <a:solidFill>
                  <a:srgbClr val="800080"/>
                </a:solidFill>
              </a:rPr>
              <a:t>Plastic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800080"/>
                </a:solidFill>
              </a:rPr>
              <a:t>Lightweight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800080"/>
                </a:solidFill>
              </a:rPr>
              <a:t>Shatter-resistant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800080"/>
                </a:solidFill>
              </a:rPr>
              <a:t>Can block UV Rays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800080"/>
                </a:solidFill>
              </a:rPr>
              <a:t>Can be photochromic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800080"/>
                </a:solidFill>
              </a:rPr>
              <a:t>Can be polarized to reduce glare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rgbClr val="800080"/>
              </a:solidFill>
            </a:endParaRPr>
          </a:p>
        </p:txBody>
      </p:sp>
      <p:sp>
        <p:nvSpPr>
          <p:cNvPr id="32" name="Vertical Scroll 31"/>
          <p:cNvSpPr/>
          <p:nvPr/>
        </p:nvSpPr>
        <p:spPr>
          <a:xfrm>
            <a:off x="2979474" y="3192145"/>
            <a:ext cx="5229255" cy="3499083"/>
          </a:xfrm>
          <a:prstGeom prst="verticalScroll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800080"/>
              </a:solidFill>
            </a:endParaRPr>
          </a:p>
          <a:p>
            <a:pPr algn="ctr"/>
            <a:r>
              <a:rPr lang="en-US" sz="2800" dirty="0" smtClean="0">
                <a:solidFill>
                  <a:srgbClr val="800080"/>
                </a:solidFill>
              </a:rPr>
              <a:t>Optical Glass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800080"/>
                </a:solidFill>
              </a:rPr>
              <a:t>Can be photochromic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800080"/>
                </a:solidFill>
              </a:rPr>
              <a:t>Can be polarized to reduce glare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800080"/>
                </a:solidFill>
              </a:rPr>
              <a:t>Great optical quality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800080"/>
                </a:solidFill>
              </a:rPr>
              <a:t>Easy to scratch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800080"/>
                </a:solidFill>
              </a:rPr>
              <a:t>Shatter easily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solidFill>
                <a:srgbClr val="80008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612266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277"/>
    </mc:Choice>
    <mc:Fallback>
      <p:transition spd="slow" advTm="112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" grpId="0" animBg="1"/>
      <p:bldP spid="22" grpId="0" animBg="1"/>
      <p:bldP spid="23" grpId="0" animBg="1"/>
      <p:bldP spid="24" grpId="0" animBg="1"/>
      <p:bldP spid="27" grpId="0" animBg="1"/>
      <p:bldP spid="27" grpId="1" animBg="1"/>
      <p:bldP spid="29" grpId="0" animBg="1"/>
      <p:bldP spid="29" grpId="1" animBg="1"/>
      <p:bldP spid="32" grpId="0" animBg="1"/>
      <p:bldP spid="3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sosceles Triangle 12"/>
          <p:cNvSpPr/>
          <p:nvPr/>
        </p:nvSpPr>
        <p:spPr>
          <a:xfrm rot="4220670">
            <a:off x="2326260" y="638524"/>
            <a:ext cx="1094442" cy="1053778"/>
          </a:xfrm>
          <a:prstGeom prst="triangle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 rot="6630034">
            <a:off x="2502189" y="1677143"/>
            <a:ext cx="1094442" cy="1053778"/>
          </a:xfrm>
          <a:prstGeom prst="triangle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Isosceles Triangle 15"/>
          <p:cNvSpPr/>
          <p:nvPr/>
        </p:nvSpPr>
        <p:spPr>
          <a:xfrm rot="17097536">
            <a:off x="22857" y="1191569"/>
            <a:ext cx="1094442" cy="1053778"/>
          </a:xfrm>
          <a:prstGeom prst="triangle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Isosceles Triangle 16"/>
          <p:cNvSpPr/>
          <p:nvPr/>
        </p:nvSpPr>
        <p:spPr>
          <a:xfrm rot="18324911">
            <a:off x="103256" y="501113"/>
            <a:ext cx="1094442" cy="1014932"/>
          </a:xfrm>
          <a:prstGeom prst="triangle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Isosceles Triangle 17"/>
          <p:cNvSpPr/>
          <p:nvPr/>
        </p:nvSpPr>
        <p:spPr>
          <a:xfrm rot="9724809">
            <a:off x="1749462" y="2513210"/>
            <a:ext cx="1094442" cy="1053778"/>
          </a:xfrm>
          <a:prstGeom prst="triangle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Isosceles Triangle 18"/>
          <p:cNvSpPr/>
          <p:nvPr/>
        </p:nvSpPr>
        <p:spPr>
          <a:xfrm>
            <a:off x="1272178" y="0"/>
            <a:ext cx="1094442" cy="1053778"/>
          </a:xfrm>
          <a:prstGeom prst="triangle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19"/>
          <p:cNvSpPr/>
          <p:nvPr/>
        </p:nvSpPr>
        <p:spPr>
          <a:xfrm rot="11576384">
            <a:off x="833941" y="2786490"/>
            <a:ext cx="1094442" cy="1053778"/>
          </a:xfrm>
          <a:prstGeom prst="triangle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Isosceles Triangle 20"/>
          <p:cNvSpPr/>
          <p:nvPr/>
        </p:nvSpPr>
        <p:spPr>
          <a:xfrm rot="13967769">
            <a:off x="83401" y="2085528"/>
            <a:ext cx="1094442" cy="1053778"/>
          </a:xfrm>
          <a:prstGeom prst="triangle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635046" y="756912"/>
            <a:ext cx="2202126" cy="220212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1086938" y="1243464"/>
            <a:ext cx="526954" cy="5269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1839666" y="1243464"/>
            <a:ext cx="526954" cy="5269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Arc 23"/>
          <p:cNvSpPr/>
          <p:nvPr/>
        </p:nvSpPr>
        <p:spPr>
          <a:xfrm flipH="1" flipV="1">
            <a:off x="1007952" y="1465858"/>
            <a:ext cx="1432234" cy="1067007"/>
          </a:xfrm>
          <a:prstGeom prst="arc">
            <a:avLst>
              <a:gd name="adj1" fmla="val 11509823"/>
              <a:gd name="adj2" fmla="val 2086193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Arc 25"/>
          <p:cNvSpPr/>
          <p:nvPr/>
        </p:nvSpPr>
        <p:spPr>
          <a:xfrm>
            <a:off x="1528900" y="1421143"/>
            <a:ext cx="364814" cy="463853"/>
          </a:xfrm>
          <a:prstGeom prst="arc">
            <a:avLst>
              <a:gd name="adj1" fmla="val 10910131"/>
              <a:gd name="adj2" fmla="val 0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/>
          <p:cNvCxnSpPr>
            <a:stCxn id="23" idx="6"/>
          </p:cNvCxnSpPr>
          <p:nvPr/>
        </p:nvCxnSpPr>
        <p:spPr>
          <a:xfrm flipV="1">
            <a:off x="2366620" y="1243464"/>
            <a:ext cx="254637" cy="26347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2" idx="2"/>
          </p:cNvCxnSpPr>
          <p:nvPr/>
        </p:nvCxnSpPr>
        <p:spPr>
          <a:xfrm flipH="1" flipV="1">
            <a:off x="809034" y="1243464"/>
            <a:ext cx="277904" cy="26347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loud Callout 26"/>
          <p:cNvSpPr/>
          <p:nvPr/>
        </p:nvSpPr>
        <p:spPr>
          <a:xfrm>
            <a:off x="3134706" y="484283"/>
            <a:ext cx="5494838" cy="2416840"/>
          </a:xfrm>
          <a:prstGeom prst="cloudCallout">
            <a:avLst>
              <a:gd name="adj1" fmla="val -55750"/>
              <a:gd name="adj2" fmla="val 4099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But what non-renewable resources are in plastic?</a:t>
            </a:r>
            <a:endParaRPr lang="en-US" sz="3200" dirty="0"/>
          </a:p>
        </p:txBody>
      </p:sp>
      <p:sp>
        <p:nvSpPr>
          <p:cNvPr id="29" name="Vertical Scroll 28"/>
          <p:cNvSpPr/>
          <p:nvPr/>
        </p:nvSpPr>
        <p:spPr>
          <a:xfrm>
            <a:off x="675330" y="3188354"/>
            <a:ext cx="5229255" cy="3499083"/>
          </a:xfrm>
          <a:prstGeom prst="verticalScroll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800080"/>
              </a:solidFill>
            </a:endParaRPr>
          </a:p>
          <a:p>
            <a:pPr algn="ctr"/>
            <a:r>
              <a:rPr lang="en-US" sz="2800" dirty="0" smtClean="0">
                <a:solidFill>
                  <a:srgbClr val="800080"/>
                </a:solidFill>
              </a:rPr>
              <a:t>Crude Oil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#1 Producer: Saudi Arabia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#2 Producer: Russia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#3 Producer: United States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#4 Producer: China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#5 Producer: Iran</a:t>
            </a:r>
            <a:endParaRPr lang="en-US" dirty="0" smtClean="0">
              <a:solidFill>
                <a:srgbClr val="800080"/>
              </a:solidFill>
            </a:endParaRPr>
          </a:p>
        </p:txBody>
      </p:sp>
      <p:sp>
        <p:nvSpPr>
          <p:cNvPr id="32" name="Vertical Scroll 31"/>
          <p:cNvSpPr/>
          <p:nvPr/>
        </p:nvSpPr>
        <p:spPr>
          <a:xfrm>
            <a:off x="2979474" y="3192145"/>
            <a:ext cx="5229255" cy="3499083"/>
          </a:xfrm>
          <a:prstGeom prst="verticalScroll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800080"/>
              </a:solidFill>
            </a:endParaRPr>
          </a:p>
          <a:p>
            <a:pPr algn="ctr"/>
            <a:r>
              <a:rPr lang="en-US" sz="2800" dirty="0" smtClean="0">
                <a:solidFill>
                  <a:srgbClr val="800080"/>
                </a:solidFill>
              </a:rPr>
              <a:t>Natural Gas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#1 Producer: Russia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#2 Producer: The United States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#3 Producer: Canada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#4 Producer: Iran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#5 Producer: Algeria</a:t>
            </a:r>
            <a:endParaRPr lang="en-US" sz="2000" dirty="0">
              <a:solidFill>
                <a:srgbClr val="800080"/>
              </a:solidFill>
            </a:endParaRPr>
          </a:p>
        </p:txBody>
      </p:sp>
      <p:sp>
        <p:nvSpPr>
          <p:cNvPr id="25" name="Vertical Scroll 24"/>
          <p:cNvSpPr/>
          <p:nvPr/>
        </p:nvSpPr>
        <p:spPr>
          <a:xfrm>
            <a:off x="1381162" y="3192145"/>
            <a:ext cx="5229255" cy="3499083"/>
          </a:xfrm>
          <a:prstGeom prst="verticalScroll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800080"/>
              </a:solidFill>
            </a:endParaRPr>
          </a:p>
          <a:p>
            <a:pPr algn="ctr"/>
            <a:r>
              <a:rPr lang="en-US" sz="2800" dirty="0" smtClean="0">
                <a:solidFill>
                  <a:srgbClr val="800080"/>
                </a:solidFill>
              </a:rPr>
              <a:t>Coal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#1 Producer: China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#2 Producer: The United States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#3 Producer: India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#4 Producer: Australia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#5 Producer: South Africa</a:t>
            </a:r>
            <a:endParaRPr lang="en-US" sz="2000" dirty="0">
              <a:solidFill>
                <a:srgbClr val="800080"/>
              </a:solidFill>
            </a:endParaRPr>
          </a:p>
        </p:txBody>
      </p:sp>
      <p:sp>
        <p:nvSpPr>
          <p:cNvPr id="31" name="Vertical Scroll 30"/>
          <p:cNvSpPr/>
          <p:nvPr/>
        </p:nvSpPr>
        <p:spPr>
          <a:xfrm>
            <a:off x="-421401" y="1748626"/>
            <a:ext cx="9565401" cy="3044575"/>
          </a:xfrm>
          <a:prstGeom prst="verticalScroll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800080"/>
              </a:solidFill>
            </a:endParaRPr>
          </a:p>
          <a:p>
            <a:pPr algn="ctr"/>
            <a:r>
              <a:rPr lang="en-US" sz="2800" dirty="0" smtClean="0">
                <a:solidFill>
                  <a:srgbClr val="800080"/>
                </a:solidFill>
              </a:rPr>
              <a:t>Non Renewable Resources are resources that cannot be grown or regenerated at the rate at which they are being used.</a:t>
            </a:r>
            <a:endParaRPr lang="en-US" sz="2000" dirty="0">
              <a:solidFill>
                <a:srgbClr val="80008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190975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9466"/>
    </mc:Choice>
    <mc:Fallback>
      <p:transition spd="slow" advTm="194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9" grpId="0" animBg="1"/>
      <p:bldP spid="29" grpId="1" animBg="1"/>
      <p:bldP spid="32" grpId="0" animBg="1"/>
      <p:bldP spid="32" grpId="1" animBg="1"/>
      <p:bldP spid="25" grpId="0" animBg="1"/>
      <p:bldP spid="25" grpId="1" animBg="1"/>
      <p:bldP spid="31" grpId="0" animBg="1"/>
      <p:bldP spid="3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Vertical Scroll 31"/>
          <p:cNvSpPr/>
          <p:nvPr/>
        </p:nvSpPr>
        <p:spPr>
          <a:xfrm>
            <a:off x="5181871" y="3713591"/>
            <a:ext cx="3708786" cy="2977637"/>
          </a:xfrm>
          <a:prstGeom prst="verticalScroll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800080"/>
                </a:solidFill>
              </a:rPr>
              <a:t>Limestone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#1 Producer: China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Other Large Producers: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800080"/>
                </a:solidFill>
              </a:rPr>
              <a:t>India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800080"/>
                </a:solidFill>
              </a:rPr>
              <a:t>The United States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800080"/>
                </a:solidFill>
              </a:rPr>
              <a:t>Europe</a:t>
            </a:r>
            <a:endParaRPr lang="en-US" sz="2000" dirty="0">
              <a:solidFill>
                <a:srgbClr val="800080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 rot="4220670">
            <a:off x="2326260" y="638524"/>
            <a:ext cx="1094442" cy="1053778"/>
          </a:xfrm>
          <a:prstGeom prst="triangle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 rot="6630034">
            <a:off x="2502189" y="1677143"/>
            <a:ext cx="1094442" cy="1053778"/>
          </a:xfrm>
          <a:prstGeom prst="triangle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Isosceles Triangle 15"/>
          <p:cNvSpPr/>
          <p:nvPr/>
        </p:nvSpPr>
        <p:spPr>
          <a:xfrm rot="17097536">
            <a:off x="22857" y="1191569"/>
            <a:ext cx="1094442" cy="1053778"/>
          </a:xfrm>
          <a:prstGeom prst="triangle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Isosceles Triangle 16"/>
          <p:cNvSpPr/>
          <p:nvPr/>
        </p:nvSpPr>
        <p:spPr>
          <a:xfrm rot="18324911">
            <a:off x="103256" y="501113"/>
            <a:ext cx="1094442" cy="1014932"/>
          </a:xfrm>
          <a:prstGeom prst="triangle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Isosceles Triangle 17"/>
          <p:cNvSpPr/>
          <p:nvPr/>
        </p:nvSpPr>
        <p:spPr>
          <a:xfrm rot="9724809">
            <a:off x="1986037" y="2225159"/>
            <a:ext cx="1094442" cy="1053778"/>
          </a:xfrm>
          <a:prstGeom prst="triangle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Isosceles Triangle 18"/>
          <p:cNvSpPr/>
          <p:nvPr/>
        </p:nvSpPr>
        <p:spPr>
          <a:xfrm>
            <a:off x="1272178" y="0"/>
            <a:ext cx="1094442" cy="1053778"/>
          </a:xfrm>
          <a:prstGeom prst="triangle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19"/>
          <p:cNvSpPr/>
          <p:nvPr/>
        </p:nvSpPr>
        <p:spPr>
          <a:xfrm rot="11576384">
            <a:off x="913122" y="2749583"/>
            <a:ext cx="1094442" cy="1053778"/>
          </a:xfrm>
          <a:prstGeom prst="triangle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Isosceles Triangle 20"/>
          <p:cNvSpPr/>
          <p:nvPr/>
        </p:nvSpPr>
        <p:spPr>
          <a:xfrm rot="13967769">
            <a:off x="123111" y="2085529"/>
            <a:ext cx="1094442" cy="1053778"/>
          </a:xfrm>
          <a:prstGeom prst="triangle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635046" y="756912"/>
            <a:ext cx="2202126" cy="220212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1086938" y="1243464"/>
            <a:ext cx="526954" cy="5269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1839666" y="1243464"/>
            <a:ext cx="526954" cy="5269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Arc 23"/>
          <p:cNvSpPr/>
          <p:nvPr/>
        </p:nvSpPr>
        <p:spPr>
          <a:xfrm flipH="1" flipV="1">
            <a:off x="1007952" y="1465858"/>
            <a:ext cx="1432234" cy="1067007"/>
          </a:xfrm>
          <a:prstGeom prst="arc">
            <a:avLst>
              <a:gd name="adj1" fmla="val 11509823"/>
              <a:gd name="adj2" fmla="val 2086193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Arc 25"/>
          <p:cNvSpPr/>
          <p:nvPr/>
        </p:nvSpPr>
        <p:spPr>
          <a:xfrm>
            <a:off x="1528900" y="1421143"/>
            <a:ext cx="364814" cy="463853"/>
          </a:xfrm>
          <a:prstGeom prst="arc">
            <a:avLst>
              <a:gd name="adj1" fmla="val 10910131"/>
              <a:gd name="adj2" fmla="val 0"/>
            </a:avLst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/>
          <p:cNvCxnSpPr>
            <a:stCxn id="23" idx="6"/>
          </p:cNvCxnSpPr>
          <p:nvPr/>
        </p:nvCxnSpPr>
        <p:spPr>
          <a:xfrm flipV="1">
            <a:off x="2366620" y="1243464"/>
            <a:ext cx="254637" cy="26347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2" idx="2"/>
          </p:cNvCxnSpPr>
          <p:nvPr/>
        </p:nvCxnSpPr>
        <p:spPr>
          <a:xfrm flipH="1" flipV="1">
            <a:off x="809034" y="1243464"/>
            <a:ext cx="277904" cy="26347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loud Callout 26"/>
          <p:cNvSpPr/>
          <p:nvPr/>
        </p:nvSpPr>
        <p:spPr>
          <a:xfrm>
            <a:off x="3134706" y="1074735"/>
            <a:ext cx="5494838" cy="1677313"/>
          </a:xfrm>
          <a:prstGeom prst="cloudCallout">
            <a:avLst>
              <a:gd name="adj1" fmla="val -56199"/>
              <a:gd name="adj2" fmla="val 10122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What about Glass?</a:t>
            </a:r>
            <a:endParaRPr lang="en-US" sz="3200" dirty="0"/>
          </a:p>
        </p:txBody>
      </p:sp>
      <p:sp>
        <p:nvSpPr>
          <p:cNvPr id="29" name="Vertical Scroll 28"/>
          <p:cNvSpPr/>
          <p:nvPr/>
        </p:nvSpPr>
        <p:spPr>
          <a:xfrm>
            <a:off x="308228" y="3713591"/>
            <a:ext cx="3769998" cy="2977637"/>
          </a:xfrm>
          <a:prstGeom prst="verticalScroll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800080"/>
                </a:solidFill>
              </a:rPr>
              <a:t>Silica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Mainly produced in: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800080"/>
                </a:solidFill>
              </a:rPr>
              <a:t>The Untied States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rgbClr val="800080"/>
                </a:solidFill>
              </a:rPr>
              <a:t>Brazil</a:t>
            </a:r>
          </a:p>
        </p:txBody>
      </p:sp>
      <p:sp>
        <p:nvSpPr>
          <p:cNvPr id="25" name="Vertical Scroll 24"/>
          <p:cNvSpPr/>
          <p:nvPr/>
        </p:nvSpPr>
        <p:spPr>
          <a:xfrm>
            <a:off x="1763962" y="3709800"/>
            <a:ext cx="3831298" cy="2905561"/>
          </a:xfrm>
          <a:prstGeom prst="verticalScroll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800080"/>
              </a:solidFill>
            </a:endParaRPr>
          </a:p>
          <a:p>
            <a:pPr algn="ctr"/>
            <a:r>
              <a:rPr lang="en-US" sz="2800" dirty="0" smtClean="0">
                <a:solidFill>
                  <a:srgbClr val="800080"/>
                </a:solidFill>
              </a:rPr>
              <a:t>Sand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#1 Producer: Mexico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#2 Producer: Canada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#3 Producer: Norway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#4 Producer: Chile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#5 Producer: Australia</a:t>
            </a:r>
            <a:endParaRPr lang="en-US" sz="2000" dirty="0">
              <a:solidFill>
                <a:srgbClr val="80008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202313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639"/>
    </mc:Choice>
    <mc:Fallback>
      <p:transition spd="slow" advTm="146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20" grpId="0" animBg="1"/>
      <p:bldP spid="21" grpId="0" animBg="1"/>
      <p:bldP spid="2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7" grpId="1" animBg="1"/>
      <p:bldP spid="29" grpId="0" animBg="1"/>
      <p:bldP spid="29" grpId="1" animBg="1"/>
      <p:bldP spid="25" grpId="0" animBg="1"/>
      <p:bldP spid="2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oon 1"/>
          <p:cNvSpPr/>
          <p:nvPr/>
        </p:nvSpPr>
        <p:spPr>
          <a:xfrm>
            <a:off x="540466" y="499869"/>
            <a:ext cx="1770024" cy="2783054"/>
          </a:xfrm>
          <a:prstGeom prst="moon">
            <a:avLst/>
          </a:prstGeom>
          <a:solidFill>
            <a:srgbClr val="CCCC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702604" y="1405037"/>
            <a:ext cx="378325" cy="378279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21463" y="1391527"/>
            <a:ext cx="378325" cy="378279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>
            <a:stCxn id="4" idx="2"/>
            <a:endCxn id="3" idx="6"/>
          </p:cNvCxnSpPr>
          <p:nvPr/>
        </p:nvCxnSpPr>
        <p:spPr>
          <a:xfrm flipH="1">
            <a:off x="1080929" y="1580667"/>
            <a:ext cx="40534" cy="1351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7"/>
          </p:cNvCxnSpPr>
          <p:nvPr/>
        </p:nvCxnSpPr>
        <p:spPr>
          <a:xfrm flipV="1">
            <a:off x="1444384" y="1391527"/>
            <a:ext cx="204036" cy="5539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3" idx="2"/>
          </p:cNvCxnSpPr>
          <p:nvPr/>
        </p:nvCxnSpPr>
        <p:spPr>
          <a:xfrm flipH="1" flipV="1">
            <a:off x="621535" y="1391527"/>
            <a:ext cx="81069" cy="20265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loud Callout 12"/>
          <p:cNvSpPr/>
          <p:nvPr/>
        </p:nvSpPr>
        <p:spPr>
          <a:xfrm>
            <a:off x="2310490" y="608268"/>
            <a:ext cx="5494838" cy="1677313"/>
          </a:xfrm>
          <a:prstGeom prst="cloudCallout">
            <a:avLst>
              <a:gd name="adj1" fmla="val -64602"/>
              <a:gd name="adj2" fmla="val 47438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What are the frames made of?</a:t>
            </a:r>
            <a:endParaRPr lang="en-US" sz="3200" dirty="0"/>
          </a:p>
        </p:txBody>
      </p:sp>
      <p:sp>
        <p:nvSpPr>
          <p:cNvPr id="14" name="Vertical Scroll 13"/>
          <p:cNvSpPr/>
          <p:nvPr/>
        </p:nvSpPr>
        <p:spPr>
          <a:xfrm>
            <a:off x="243083" y="3688222"/>
            <a:ext cx="4134813" cy="2651746"/>
          </a:xfrm>
          <a:prstGeom prst="verticalScroll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800080"/>
                </a:solidFill>
              </a:rPr>
              <a:t>Metal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800080"/>
                </a:solidFill>
              </a:rPr>
              <a:t>Tend to last longer than Plastic Frames</a:t>
            </a:r>
          </a:p>
        </p:txBody>
      </p:sp>
      <p:sp>
        <p:nvSpPr>
          <p:cNvPr id="15" name="Vertical Scroll 14"/>
          <p:cNvSpPr/>
          <p:nvPr/>
        </p:nvSpPr>
        <p:spPr>
          <a:xfrm>
            <a:off x="4773380" y="3688222"/>
            <a:ext cx="4134813" cy="2651746"/>
          </a:xfrm>
          <a:prstGeom prst="verticalScroll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800080"/>
                </a:solidFill>
              </a:rPr>
              <a:t>Plastic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800080"/>
                </a:solidFill>
              </a:rPr>
              <a:t>Usually less expensive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800080"/>
                </a:solidFill>
              </a:rPr>
              <a:t>Not as good quality as metal frames</a:t>
            </a:r>
            <a:endParaRPr lang="en-US" sz="1600" dirty="0">
              <a:solidFill>
                <a:srgbClr val="80008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80701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558"/>
    </mc:Choice>
    <mc:Fallback>
      <p:transition spd="slow" advTm="65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oon 1"/>
          <p:cNvSpPr/>
          <p:nvPr/>
        </p:nvSpPr>
        <p:spPr>
          <a:xfrm>
            <a:off x="540466" y="499869"/>
            <a:ext cx="1770024" cy="2783054"/>
          </a:xfrm>
          <a:prstGeom prst="moon">
            <a:avLst/>
          </a:prstGeom>
          <a:solidFill>
            <a:srgbClr val="CCCC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702604" y="1405037"/>
            <a:ext cx="378325" cy="378279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21463" y="1391527"/>
            <a:ext cx="378325" cy="378279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>
            <a:stCxn id="4" idx="2"/>
            <a:endCxn id="3" idx="6"/>
          </p:cNvCxnSpPr>
          <p:nvPr/>
        </p:nvCxnSpPr>
        <p:spPr>
          <a:xfrm flipH="1">
            <a:off x="1080929" y="1580667"/>
            <a:ext cx="40534" cy="1351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7"/>
          </p:cNvCxnSpPr>
          <p:nvPr/>
        </p:nvCxnSpPr>
        <p:spPr>
          <a:xfrm flipV="1">
            <a:off x="1444384" y="1391527"/>
            <a:ext cx="204036" cy="5539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3" idx="2"/>
          </p:cNvCxnSpPr>
          <p:nvPr/>
        </p:nvCxnSpPr>
        <p:spPr>
          <a:xfrm flipH="1" flipV="1">
            <a:off x="540466" y="1405037"/>
            <a:ext cx="162138" cy="18914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loud Callout 12"/>
          <p:cNvSpPr/>
          <p:nvPr/>
        </p:nvSpPr>
        <p:spPr>
          <a:xfrm>
            <a:off x="2310490" y="256849"/>
            <a:ext cx="5912072" cy="3026074"/>
          </a:xfrm>
          <a:prstGeom prst="cloudCallout">
            <a:avLst>
              <a:gd name="adj1" fmla="val -62881"/>
              <a:gd name="adj2" fmla="val 1612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We know where plastic comes from, but what about some of the metals  used in frames?</a:t>
            </a:r>
            <a:endParaRPr lang="en-US" sz="3200" dirty="0"/>
          </a:p>
        </p:txBody>
      </p:sp>
      <p:sp>
        <p:nvSpPr>
          <p:cNvPr id="14" name="Vertical Scroll 13"/>
          <p:cNvSpPr/>
          <p:nvPr/>
        </p:nvSpPr>
        <p:spPr>
          <a:xfrm>
            <a:off x="0" y="3458553"/>
            <a:ext cx="4134813" cy="2651746"/>
          </a:xfrm>
          <a:prstGeom prst="verticalScroll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800080"/>
                </a:solidFill>
              </a:rPr>
              <a:t>Nickel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#1 Producer: China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#2 Producer: Russia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#3 Producer: Japan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#4 Producer: Canada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#5 Producer: Australia</a:t>
            </a:r>
            <a:endParaRPr lang="en-US" sz="1600" dirty="0">
              <a:solidFill>
                <a:srgbClr val="800080"/>
              </a:solidFill>
            </a:endParaRPr>
          </a:p>
        </p:txBody>
      </p:sp>
      <p:sp>
        <p:nvSpPr>
          <p:cNvPr id="16" name="Vertical Scroll 15"/>
          <p:cNvSpPr/>
          <p:nvPr/>
        </p:nvSpPr>
        <p:spPr>
          <a:xfrm>
            <a:off x="4650414" y="3458553"/>
            <a:ext cx="4134813" cy="2651746"/>
          </a:xfrm>
          <a:prstGeom prst="verticalScroll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800080"/>
                </a:solidFill>
              </a:rPr>
              <a:t>Titanium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#1 Producer: Australia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#2 Producer: South Africa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#3 Producer: Canada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#4 Producer: China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#5 Producer: India</a:t>
            </a:r>
            <a:endParaRPr lang="en-US" sz="1600" dirty="0">
              <a:solidFill>
                <a:srgbClr val="800080"/>
              </a:solidFill>
            </a:endParaRPr>
          </a:p>
        </p:txBody>
      </p:sp>
      <p:sp>
        <p:nvSpPr>
          <p:cNvPr id="15" name="Vertical Scroll 14"/>
          <p:cNvSpPr/>
          <p:nvPr/>
        </p:nvSpPr>
        <p:spPr>
          <a:xfrm>
            <a:off x="1444384" y="3458553"/>
            <a:ext cx="4134813" cy="2651746"/>
          </a:xfrm>
          <a:prstGeom prst="verticalScroll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800080"/>
                </a:solidFill>
              </a:rPr>
              <a:t>Aluminum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#1 Producer: China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#2 Producer: Russia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#3 Producer: The United States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#4 Producer: Canada</a:t>
            </a:r>
          </a:p>
          <a:p>
            <a:r>
              <a:rPr lang="en-US" sz="2000" dirty="0" smtClean="0">
                <a:solidFill>
                  <a:srgbClr val="800080"/>
                </a:solidFill>
              </a:rPr>
              <a:t>#5 Producer: Australia</a:t>
            </a:r>
            <a:endParaRPr lang="en-US" sz="1600" dirty="0">
              <a:solidFill>
                <a:srgbClr val="800080"/>
              </a:solidFill>
            </a:endParaRPr>
          </a:p>
        </p:txBody>
      </p:sp>
      <p:sp>
        <p:nvSpPr>
          <p:cNvPr id="17" name="Cloud Callout 16"/>
          <p:cNvSpPr/>
          <p:nvPr/>
        </p:nvSpPr>
        <p:spPr>
          <a:xfrm>
            <a:off x="2310490" y="2249173"/>
            <a:ext cx="5494838" cy="2674655"/>
          </a:xfrm>
          <a:prstGeom prst="cloudCallout">
            <a:avLst>
              <a:gd name="adj1" fmla="val -67086"/>
              <a:gd name="adj2" fmla="val -6225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The hinges are also made from various metals and plastics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620608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2160"/>
    </mc:Choice>
    <mc:Fallback>
      <p:transition spd="slow" advTm="221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5" grpId="0" animBg="1"/>
      <p:bldP spid="15" grpId="1" animBg="1"/>
      <p:bldP spid="17" grpId="0" animBg="1"/>
      <p:bldP spid="1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78805" y="486360"/>
            <a:ext cx="2283466" cy="225616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48489" y="2085978"/>
            <a:ext cx="538270" cy="17833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300889" y="2085978"/>
            <a:ext cx="385870" cy="17833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453289" y="2085978"/>
            <a:ext cx="233470" cy="17833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05689" y="2085978"/>
            <a:ext cx="81070" cy="17833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686759" y="2085978"/>
            <a:ext cx="59395" cy="17833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686759" y="2085978"/>
            <a:ext cx="165292" cy="17833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686759" y="2085978"/>
            <a:ext cx="295060" cy="17833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686759" y="2085978"/>
            <a:ext cx="447460" cy="17833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686759" y="2085978"/>
            <a:ext cx="569065" cy="17833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686759" y="2085978"/>
            <a:ext cx="650135" cy="17833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148488" y="1052735"/>
            <a:ext cx="500911" cy="500911"/>
          </a:xfrm>
          <a:prstGeom prst="ellipse">
            <a:avLst/>
          </a:prstGeom>
          <a:solidFill>
            <a:srgbClr val="804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1921805" y="1052735"/>
            <a:ext cx="500911" cy="500911"/>
          </a:xfrm>
          <a:prstGeom prst="ellipse">
            <a:avLst/>
          </a:prstGeom>
          <a:solidFill>
            <a:srgbClr val="804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Arc 25"/>
          <p:cNvSpPr/>
          <p:nvPr/>
        </p:nvSpPr>
        <p:spPr>
          <a:xfrm rot="16200000" flipV="1">
            <a:off x="1649398" y="1208557"/>
            <a:ext cx="272408" cy="272406"/>
          </a:xfrm>
          <a:prstGeom prst="arc">
            <a:avLst>
              <a:gd name="adj1" fmla="val 16200000"/>
              <a:gd name="adj2" fmla="val 5405299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/>
          <p:cNvCxnSpPr>
            <a:stCxn id="25" idx="6"/>
            <a:endCxn id="2" idx="7"/>
          </p:cNvCxnSpPr>
          <p:nvPr/>
        </p:nvCxnSpPr>
        <p:spPr>
          <a:xfrm flipV="1">
            <a:off x="2422716" y="816768"/>
            <a:ext cx="105149" cy="48642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4" idx="2"/>
            <a:endCxn id="2" idx="1"/>
          </p:cNvCxnSpPr>
          <p:nvPr/>
        </p:nvCxnSpPr>
        <p:spPr>
          <a:xfrm flipH="1" flipV="1">
            <a:off x="913211" y="816768"/>
            <a:ext cx="235277" cy="48642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Arc 30"/>
          <p:cNvSpPr/>
          <p:nvPr/>
        </p:nvSpPr>
        <p:spPr>
          <a:xfrm flipV="1">
            <a:off x="1226946" y="1704975"/>
            <a:ext cx="1038416" cy="257175"/>
          </a:xfrm>
          <a:prstGeom prst="arc">
            <a:avLst>
              <a:gd name="adj1" fmla="val 10751172"/>
              <a:gd name="adj2" fmla="val 0"/>
            </a:avLst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Arc 34"/>
          <p:cNvSpPr/>
          <p:nvPr/>
        </p:nvSpPr>
        <p:spPr>
          <a:xfrm>
            <a:off x="867461" y="486360"/>
            <a:ext cx="1994810" cy="4531538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Arc 35"/>
          <p:cNvSpPr/>
          <p:nvPr/>
        </p:nvSpPr>
        <p:spPr>
          <a:xfrm>
            <a:off x="853346" y="486360"/>
            <a:ext cx="2179755" cy="4531538"/>
          </a:xfrm>
          <a:prstGeom prst="arc">
            <a:avLst>
              <a:gd name="adj1" fmla="val 16200000"/>
              <a:gd name="adj2" fmla="val 2149157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Arc 36"/>
          <p:cNvSpPr/>
          <p:nvPr/>
        </p:nvSpPr>
        <p:spPr>
          <a:xfrm flipH="1">
            <a:off x="427906" y="486360"/>
            <a:ext cx="1994810" cy="4531538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Arc 37"/>
          <p:cNvSpPr/>
          <p:nvPr/>
        </p:nvSpPr>
        <p:spPr>
          <a:xfrm flipH="1">
            <a:off x="283583" y="486360"/>
            <a:ext cx="2564573" cy="4531538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Arc 38"/>
          <p:cNvSpPr/>
          <p:nvPr/>
        </p:nvSpPr>
        <p:spPr>
          <a:xfrm>
            <a:off x="1136814" y="486360"/>
            <a:ext cx="1994810" cy="4531538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Arc 40"/>
          <p:cNvSpPr/>
          <p:nvPr/>
        </p:nvSpPr>
        <p:spPr>
          <a:xfrm flipH="1">
            <a:off x="533055" y="527799"/>
            <a:ext cx="1994810" cy="4531538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1478734" y="484012"/>
            <a:ext cx="451359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Cloud Callout 47"/>
          <p:cNvSpPr/>
          <p:nvPr/>
        </p:nvSpPr>
        <p:spPr>
          <a:xfrm>
            <a:off x="3494139" y="608268"/>
            <a:ext cx="5494838" cy="1677313"/>
          </a:xfrm>
          <a:prstGeom prst="cloudCallout">
            <a:avLst>
              <a:gd name="adj1" fmla="val -64602"/>
              <a:gd name="adj2" fmla="val 47438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So what does this all mean?</a:t>
            </a:r>
            <a:endParaRPr lang="en-US" sz="3200" dirty="0"/>
          </a:p>
        </p:txBody>
      </p:sp>
      <p:sp>
        <p:nvSpPr>
          <p:cNvPr id="49" name="Vertical Scroll 48"/>
          <p:cNvSpPr/>
          <p:nvPr/>
        </p:nvSpPr>
        <p:spPr>
          <a:xfrm>
            <a:off x="1852051" y="3108760"/>
            <a:ext cx="4134813" cy="2651746"/>
          </a:xfrm>
          <a:prstGeom prst="verticalScroll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800080"/>
                </a:solidFill>
              </a:rPr>
              <a:t>Sunglasses are made of non renewable resources</a:t>
            </a:r>
            <a:endParaRPr lang="en-US" sz="1600" dirty="0">
              <a:solidFill>
                <a:srgbClr val="800080"/>
              </a:solidFill>
            </a:endParaRPr>
          </a:p>
        </p:txBody>
      </p:sp>
      <p:sp>
        <p:nvSpPr>
          <p:cNvPr id="50" name="Vertical Scroll 49"/>
          <p:cNvSpPr/>
          <p:nvPr/>
        </p:nvSpPr>
        <p:spPr>
          <a:xfrm>
            <a:off x="4583131" y="4021105"/>
            <a:ext cx="4134813" cy="2651746"/>
          </a:xfrm>
          <a:prstGeom prst="verticalScroll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800080"/>
                </a:solidFill>
              </a:rPr>
              <a:t>Every time we buy a new pair of sunglasses, we are taking resources from the Earth</a:t>
            </a:r>
            <a:endParaRPr lang="en-US" sz="1600" dirty="0">
              <a:solidFill>
                <a:srgbClr val="800080"/>
              </a:solidFill>
            </a:endParaRPr>
          </a:p>
        </p:txBody>
      </p:sp>
      <p:sp>
        <p:nvSpPr>
          <p:cNvPr id="51" name="Vertical Scroll 50"/>
          <p:cNvSpPr/>
          <p:nvPr/>
        </p:nvSpPr>
        <p:spPr>
          <a:xfrm>
            <a:off x="269487" y="3869294"/>
            <a:ext cx="4134813" cy="2651746"/>
          </a:xfrm>
          <a:prstGeom prst="verticalScroll">
            <a:avLst/>
          </a:prstGeom>
          <a:solidFill>
            <a:srgbClr val="FFCC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800080"/>
                </a:solidFill>
              </a:rPr>
              <a:t>We should be careful with our sunglasses to protect the environment</a:t>
            </a:r>
            <a:endParaRPr lang="en-US" sz="1600" dirty="0">
              <a:solidFill>
                <a:srgbClr val="80008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410268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9599"/>
    </mc:Choice>
    <mc:Fallback>
      <p:transition spd="slow" advTm="95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31" grpId="0" animBg="1"/>
      <p:bldP spid="31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1" grpId="0" animBg="1"/>
      <p:bldP spid="41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2|1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3|5.1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2|1.6|1.2|1.4|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2|1.2|1.2|1.2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3|3.8|3|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7|3|1.1|3.8|3.7|3.6|0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|2|4|5.3|0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1|1.5|1.7|0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6|4.8|5.1|4.3|0.8|0.7|1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1|1.7|2.3|2|0.7"/>
</p:tagLst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341</TotalTime>
  <Words>518</Words>
  <Application>Microsoft Office PowerPoint</Application>
  <PresentationFormat>On-screen Show (4:3)</PresentationFormat>
  <Paragraphs>126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 Black 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Bradshaw</dc:creator>
  <cp:lastModifiedBy>Dad</cp:lastModifiedBy>
  <cp:revision>52</cp:revision>
  <dcterms:created xsi:type="dcterms:W3CDTF">2012-02-20T21:20:49Z</dcterms:created>
  <dcterms:modified xsi:type="dcterms:W3CDTF">2012-02-24T02:21:38Z</dcterms:modified>
</cp:coreProperties>
</file>