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65" r:id="rId6"/>
    <p:sldId id="258" r:id="rId7"/>
    <p:sldId id="257" r:id="rId8"/>
    <p:sldId id="267" r:id="rId9"/>
    <p:sldId id="269" r:id="rId10"/>
    <p:sldId id="268" r:id="rId11"/>
    <p:sldId id="262" r:id="rId12"/>
    <p:sldId id="263" r:id="rId13"/>
    <p:sldId id="264" r:id="rId14"/>
    <p:sldId id="271" r:id="rId15"/>
    <p:sldId id="270" r:id="rId16"/>
    <p:sldId id="274" r:id="rId17"/>
    <p:sldId id="273" r:id="rId18"/>
    <p:sldId id="272" r:id="rId19"/>
    <p:sldId id="275" r:id="rId20"/>
    <p:sldId id="276" r:id="rId21"/>
    <p:sldId id="277" r:id="rId22"/>
    <p:sldId id="278" r:id="rId23"/>
    <p:sldId id="266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212D-1BF9-4418-931C-26F7166A24F4}" type="datetimeFigureOut">
              <a:rPr lang="en-CA" smtClean="0"/>
              <a:pPr/>
              <a:t>23/02/2012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502-D664-408A-9657-4C2845394BAA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 spd="med" advTm="14539">
    <p:wedge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212D-1BF9-4418-931C-26F7166A24F4}" type="datetimeFigureOut">
              <a:rPr lang="en-CA" smtClean="0"/>
              <a:pPr/>
              <a:t>23/02/2012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502-D664-408A-9657-4C2845394BAA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 spd="med" advTm="14539">
    <p:wedge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212D-1BF9-4418-931C-26F7166A24F4}" type="datetimeFigureOut">
              <a:rPr lang="en-CA" smtClean="0"/>
              <a:pPr/>
              <a:t>23/02/2012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502-D664-408A-9657-4C2845394BAA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 spd="med" advTm="14539">
    <p:wedge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212D-1BF9-4418-931C-26F7166A24F4}" type="datetimeFigureOut">
              <a:rPr lang="en-CA" smtClean="0"/>
              <a:pPr/>
              <a:t>23/02/2012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502-D664-408A-9657-4C2845394BAA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 spd="med" advTm="14539">
    <p:wedge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212D-1BF9-4418-931C-26F7166A24F4}" type="datetimeFigureOut">
              <a:rPr lang="en-CA" smtClean="0"/>
              <a:pPr/>
              <a:t>23/02/2012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502-D664-408A-9657-4C2845394BAA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 spd="med" advTm="14539">
    <p:wedge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212D-1BF9-4418-931C-26F7166A24F4}" type="datetimeFigureOut">
              <a:rPr lang="en-CA" smtClean="0"/>
              <a:pPr/>
              <a:t>23/02/2012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502-D664-408A-9657-4C2845394BAA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 spd="med" advTm="14539">
    <p:wedge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212D-1BF9-4418-931C-26F7166A24F4}" type="datetimeFigureOut">
              <a:rPr lang="en-CA" smtClean="0"/>
              <a:pPr/>
              <a:t>23/02/2012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502-D664-408A-9657-4C2845394BAA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 spd="med" advTm="14539">
    <p:wedge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212D-1BF9-4418-931C-26F7166A24F4}" type="datetimeFigureOut">
              <a:rPr lang="en-CA" smtClean="0"/>
              <a:pPr/>
              <a:t>23/02/2012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502-D664-408A-9657-4C2845394BAA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 spd="med" advTm="14539">
    <p:wedge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212D-1BF9-4418-931C-26F7166A24F4}" type="datetimeFigureOut">
              <a:rPr lang="en-CA" smtClean="0"/>
              <a:pPr/>
              <a:t>23/02/2012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502-D664-408A-9657-4C2845394BAA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 spd="med" advTm="14539">
    <p:wedge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212D-1BF9-4418-931C-26F7166A24F4}" type="datetimeFigureOut">
              <a:rPr lang="en-CA" smtClean="0"/>
              <a:pPr/>
              <a:t>23/02/2012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502-D664-408A-9657-4C2845394BAA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 spd="med" advTm="14539">
    <p:wedge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212D-1BF9-4418-931C-26F7166A24F4}" type="datetimeFigureOut">
              <a:rPr lang="en-CA" smtClean="0"/>
              <a:pPr/>
              <a:t>23/02/2012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9502-D664-408A-9657-4C2845394BAA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 spd="med" advTm="14539">
    <p:wedge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8212D-1BF9-4418-931C-26F7166A24F4}" type="datetimeFigureOut">
              <a:rPr lang="en-CA" smtClean="0"/>
              <a:pPr/>
              <a:t>23/02/2012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59502-D664-408A-9657-4C2845394BAA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4539">
    <p:wedge/>
    <p:sndAc>
      <p:stSnd>
        <p:snd r:embed="rId13" name="wind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search.yahoo.com/images/view;_ylt=A0PDoX0FCElP1xIAGNqJzbkF;_ylu=X3oDMTBlMTQ4cGxyBHNlYwNzcgRzbGsDaW1n?back=http%3A%2F%2Fimages.search.yahoo.com%2Fsearch%2Fimages%3Fp%3DGuinnea%2Bflag%26n%3D30%26ei%3Dutf-8%26y%3DSearch%26fr%3Dyfp-t-701%26tab%3Dorganic%26ri%3D3&amp;w=2048&amp;h=1451&amp;imgurl=mapsof.net%2Fuploads%2Fstatic-maps%2FGuinea_flag_map.png&amp;rurl=http%3A%2F%2Fmapsof.net%2Fmap%2Fguinea-flag-map&amp;size=49.4+KB&amp;name=Guinea+Flag+Map+-+mapsof.net&amp;p=Guinnea+flag&amp;oid=5a8bebc9f86522a51cdbb9025066df68&amp;fr2=&amp;fr=yfp-t-701&amp;rw=guinea+flag&amp;tt=Guinea%2BFlag%2BMap%2B-%2Bmapsof.net&amp;b=0&amp;ni=72&amp;no=3&amp;tab=organic&amp;ts=&amp;sigr=1153v7ojd&amp;sigb=13gj1aj4k&amp;sigi=11ig4b00u&amp;.crumb=ObLpmT0l4vH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images.search.yahoo.com/images/view;_ylt=A0PDoS86B0lPVmYAoh6JzbkF;_ylu=X3oDMTBlMTQ4cGxyBHNlYwNzcgRzbGsDaW1n?back=http%3A%2F%2Fimages.search.yahoo.com%2Fsearch%2Fimages%3Fp%3Dbrazila%2Bflag%26n%3D30%26ei%3Dutf-8%26y%3DSearch%26fr%3Dyfp-t-701%26tab%3Dorganic%26ri%3D1&amp;w=1024&amp;h=768&amp;imgurl=www.cityimage.net%2Fwp-content%2Fuploads%2F2011%2F04%2Fbrazil_flag.jpg&amp;rurl=http%3A%2F%2Fwww.cityimage.net%2Fbrazil-flag%2F&amp;size=54.7+KB&amp;name=brazil+flag+%7C+City+Pictures%2C+City+Images%2C+City+Photos&amp;p=brazila+flag&amp;oid=1f41a4010eb9b5853b1741a284c3942c&amp;fr2=&amp;fr=yfp-t-701&amp;rw=brazil+flag&amp;tt=brazil%2Bflag%2B%257C%2BCity%2BPictures%252C%2BCity%2BImages%252C%2BCity%2BPhotos&amp;b=0&amp;ni=72&amp;no=1&amp;tab=organic&amp;ts=&amp;sigr=11533pv5u&amp;sigb=13g42uq52&amp;sigi=11ssg4b1m&amp;.crumb=ObLpmT0l4vH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images.search.yahoo.com/images/view;_ylt=A0PDoS.QnElPwUoAc.qJzbkF;_ylu=X3oDMTBlMTQ4cGxyBHNlYwNzcgRzbGsDaW1n?back=http%3A%2F%2Fimages.search.yahoo.com%2Fsearch%2Fimages%3Fp%3Dplastic%2Bpolymere%26n%3D30%26ei%3Dutf-8%26y%3DSearch%26fr%3Dyfp-t-701%26tab%3Dorganic%26ri%3D4&amp;w=560&amp;h=420&amp;imgurl=image.ec21.com%2Fimage%2Fimpoexpoi%2Foimg_GC03985470_CA03985481%2FPlastic_Polymers.jpg&amp;rurl=http%3A%2F%2Fimpoexpoi.en.ec21.com%2FPlastic_Polymers--3985470_3985481.html&amp;size=28.9+KB&amp;name=Plastic+Polymers+-+ImpoExpo&amp;p=plastic+polymere&amp;oid=5590fb2c0ef6d4e5a721b63314281691&amp;fr2=&amp;fr=yfp-t-701&amp;rw=plastic+polymer&amp;tt=Plastic%2BPolymers%2B-%2BImpoExpo&amp;b=0&amp;ni=72&amp;no=4&amp;tab=organic&amp;ts=&amp;sigr=123h1ss0j&amp;sigb=13kjjfpa7&amp;sigi=12eci1tkr&amp;.crumb=ObLpmT0l4vH" TargetMode="Externa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al.infomine.com/Countries/Global/Assets/Images/SouthAfrica.gif" TargetMode="External"/><Relationship Id="rId3" Type="http://schemas.openxmlformats.org/officeDocument/2006/relationships/image" Target="../media/image31.gif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hyperlink" Target="http://coal.infomine.com/Countries/Global/Assets/PDFs/USACoalBearingAreas.pdf" TargetMode="External"/><Relationship Id="rId9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images/view;_ylt=A0PDoX3jpElPwjYATBqJzbkF;_ylu=X3oDMTBlMTQ4cGxyBHNlYwNzcgRzbGsDaW1n?back=http%3A%2F%2Fimages.search.yahoo.com%2Fsearch%2Fimages%3Fp%3Dpetrolium%2Bwells%26n%3D30%26ei%3Dutf-8%26y%3DSearch%26fr%3Dyfp-t-701%26tab%3Dorganic%26ri%3D39&amp;w=320&amp;h=320&amp;imgurl=oceanworld.tamu.edu%2Fstudents%2Fforams%2Fimages%2Foffshore_rig_MMS.jpg&amp;rurl=http%3A%2F%2Foceanworld.tamu.edu%2Fstudents%2Fforams%2Fforams_petroleum_industry.htm&amp;size=51.6+KB&amp;name=Forams+in+the+Petroleum+Industry+-+Forams+-+Students+-+Ocean+World&amp;p=petrolium+wells&amp;oid=5c244b4a096608c3f98385319976eaf3&amp;fr2=&amp;fr=yfp-t-701&amp;tt=Forams%2Bin%2Bthe%2BPetroleum%2BIndustry%2B-%2BForams%2B-%2BStudents%2B-%2BOcean%2BWorld&amp;b=31&amp;ni=72&amp;no=39&amp;tab=organic&amp;ts=&amp;sigr=128j1jdlc&amp;sigb=13kun97pa&amp;sigi=11vq1bbpu&amp;.crumb=ObLpmT0l4vH" TargetMode="External"/><Relationship Id="rId7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images.search.yahoo.com/images/view;_ylt=A0PDoX3jpElPwjYAThqJzbkF;_ylu=X3oDMTBlMTQ4cGxyBHNlYwNzcgRzbGsDaW1n?back=http%3A%2F%2Fimages.search.yahoo.com%2Fsearch%2Fimages%3Fp%3Dpetrolium%2Bwells%26n%3D30%26ei%3Dutf-8%26y%3DSearch%26fr%3Dyfp-t-701%26tab%3Dorganic%26ri%3D41&amp;w=640&amp;h=480&amp;imgurl=svr225.stepx.com%3A3388%2Fpetroleum%2Ffile%2F23242.jpg&amp;rurl=http%3A%2F%2Fsvr225.stepx.com%3A3388%2Fpetroleum&amp;size=134.2+KB&amp;name=Petroleum&amp;p=petrolium+wells&amp;oid=c4b5276f464f1661f7358a9eb5c630ca&amp;fr2=&amp;fr=yfp-t-701&amp;tt=Petroleum&amp;b=31&amp;ni=72&amp;no=41&amp;tab=organic&amp;ts=&amp;sigr=1165vs7bt&amp;sigb=13k4ns8nr&amp;sigi=11ei52080&amp;.crumb=ObLpmT0l4vH" TargetMode="Externa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search.yahoo.com/images/view;_ylt=A0PDoYAgqklPEWIA4Y2JzbkF;_ylu=X3oDMTBlMTQ4cGxyBHNlYwNzcgRzbGsDaW1n?back=http%3A%2F%2Fimages.search.yahoo.com%2Fsearch%2Fimages%3Fp%3Dflag%2Brussian%26n%3D30%26ei%3Dutf-8%26y%3DSearch%26fr%3Dyfp-t-701%26tab%3Dorganic%26ri%3D14&amp;w=361&amp;h=279&amp;imgurl=www.russian-translation-pros.com%2Fimages%2Frussia-flag.gif&amp;rurl=http%3A%2F%2Fwww.russian-translation-pros.com%2Frussian-flag.html&amp;size=9.8+KB&amp;name=Russian+Flag%2C+Russia+Flag%2C+Picture+of+Russian+Flag%2C+History+of+Russian+...&amp;p=flag+russian&amp;oid=afb8a3bb94001b9fa8807a0d9e5e1813&amp;fr2=&amp;fr=yfp-t-701&amp;tt=Russian%2BFlag%252C%2BRussia%2BFlag%252C%2BPicture%2Bof%2BRussian%2BFlag%252C%2BHistory%2Bof%2BRussian%2B...&amp;b=0&amp;ni=72&amp;no=14&amp;tab=organic&amp;ts=&amp;sigr=11p9uk33c&amp;sigb=13hbcjq1f&amp;sigi=11n5alcio&amp;.crumb=ObLpmT0l4vH" TargetMode="External"/><Relationship Id="rId3" Type="http://schemas.openxmlformats.org/officeDocument/2006/relationships/hyperlink" Target="http://images.search.yahoo.com/images/view;_ylt=A0PDoTBOqUlPzCYAR86JzbkF;_ylu=X3oDMTBlMTQ4cGxyBHNlYwNzcgRzbGsDaW1n?back=http%3A%2F%2Fimages.search.yahoo.com%2Fsearch%2Fimages%3Fp%3Dalberta%2Boil%2Bsands%26sado%3D1%26n%3D30%26ei%3Dutf-8%26fr%3Dyfp-t-701%26fr2%3Dsg-gac%26tab%3Dorganic%26ri%3D3&amp;w=480&amp;h=338&amp;imgurl=www.borealbirds.org%2Fimages%2Ftarsands3.jpg&amp;rurl=http%3A%2F%2Fwww.borealbirds.org%2Ftarsands.shtml&amp;size=46.8+KB&amp;name=Boreal+Songbird+Initiative+%3A+Alberta+Tar+Sands&amp;p=alberta+oil+sands&amp;oid=eabd7cf991aa5a1332c4550d2dda3c97&amp;fr2=sg-gac&amp;fr=yfp-t-701&amp;tt=Boreal%2BSongbird%2BInitiative%2B%253A%2BAlberta%2BTar%2BSands&amp;b=0&amp;ni=72&amp;no=3&amp;tab=organic&amp;ts=&amp;sigr=119upojfd&amp;sigb=13u3qgeo7&amp;sigi=118rhfnhi&amp;.crumb=ObLpmT0l4vH" TargetMode="External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search.yahoo.com/images/view;_ylt=A0PDoTCsqUlPOwMAzCKJzbkF;_ylu=X3oDMTBlMTQ4cGxyBHNlYwNzcgRzbGsDaW1n?back=http%3A%2F%2Fimages.search.yahoo.com%2Fsearch%2Fimages%3Fp%3Dflag%2Btexas%26n%3D30%26ei%3Dutf-8%26y%3DSearch%26fr%3Dyfp-t-701%26tab%3Dorganic%26ri%3D27&amp;w=616&amp;h=641&amp;imgurl=bikeacrossamerica.org%2Ftrip-report%2Fday22%2Ftexas-flag.jpg&amp;rurl=http%3A%2F%2Fbikeacrossamerica.org%2Ftrip-report%2Fday22%2Fwesttexas.htm&amp;size=55.8+KB&amp;name=Texas+Flag&amp;p=flag+texas&amp;oid=b39f12c7691b9cd83caf8002007c0075&amp;fr2=&amp;fr=yfp-t-701&amp;tt=Texas%2BFlag&amp;b=0&amp;ni=72&amp;no=27&amp;tab=organic&amp;ts=&amp;sigr=11s9qfouu&amp;sigb=13frhm44i&amp;sigi=11mosq70i&amp;.crumb=ObLpmT0l4vH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hyperlink" Target="http://en.wikipedia.org/wiki/File:Toyota_steering_wheel_1.jpg" TargetMode="External"/><Relationship Id="rId7" Type="http://schemas.openxmlformats.org/officeDocument/2006/relationships/hyperlink" Target="http://images.search.yahoo.com/images/view;_ylt=A0PDoTDaq0lP_xEAoi6JzbkF;_ylu=X3oDMTBlMTQ4cGxyBHNlYwNzcgRzbGsDaW1n?back=http%3A%2F%2Fimages.search.yahoo.com%2Fsearch%2Fimages%3Fp%3Df1%2Bfueling%26n%3D30%26ei%3Dutf-8%26y%3DSearch%26fr%3Dyfp-t-701%26tab%3Dorganic%26ri%3D60&amp;w=600&amp;h=400&amp;imgurl=1.bp.blogspot.com%2F-02wNiRpTrIA%2FTjpvUt2VpJI%2FAAAAAAAAOKk%2FcZWxfxXK3ko%2Fs1600%2FFerrari%2Band%2BShell%2BV-power%2BTest.png&amp;rurl=http%3A%2F%2Fwww.formula1onlive.com%2F2011%2F08%2Fferrari-and-shell-showed-fantastic-fuel.html&amp;size=375.9+KB&amp;name=fantastic+fuel+test+%E2%80%93+Videos+%7C+F1+2012+%7C+Latest+F1+News+%7C+2012+F1+...&amp;p=f1+fueling&amp;oid=75a8b6377c5db3c5566983ca3b04536c&amp;fr2=&amp;fr=yfp-t-701&amp;tt=fantastic%2Bfuel%2Btest%2B%25E2%2580%2593%2BVideos%2B%257C%2BF1%2B2012%2B%257C%2BLatest%2BF1%2BNews%2B%257C%2B2012%2BF1%2B...&amp;b=31&amp;ni=72&amp;no=60&amp;tab=organic&amp;ts=&amp;sigr=12if6j2et&amp;sigb=13fhfkfoc&amp;sigi=13bdnmivu&amp;.crumb=ObLpmT0l4vH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hyperlink" Target="http://en.wikipedia.org/wiki/File:BMW_Sauber_F1.06_rear_wheel_-_Bridgestone_tire.jpg" TargetMode="Externa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http://images.search.yahoo.com/images/view;_ylt=A0PDoS7SrUlPogMANnOJzbkF;_ylu=X3oDMTBlMTQ4cGxyBHNlYwNzcgRzbGsDaW1n?back=http%3A%2F%2Fimages.search.yahoo.com%2Fsearch%2Fimages%3Fp%3Dcopper%26ei%3DUTF-8%26fr%3Dyfp-t-701%26tab%3Dorganic%26ri%3D1&amp;w=2272&amp;h=1704&amp;imgurl=www.sciencelearningspace.com%2Fwp-content%2Fuploads%2F2010%2F10%2Fcopper.jpg&amp;rurl=http%3A%2F%2Fwww.sciencelearningspace.com%2F2010%2F10%2Fmaking-copper%2F&amp;size=900.9+KB&amp;name=Making+Copper+%7C+Science+Learning+Space&amp;p=copper&amp;oid=e3ae0a510ab3a5d748de9e5e64299fed&amp;fr2=&amp;fr=yfp-t-701&amp;tt=Making%2BCopper%2B%257C%2BScience%2BLearning%2BSpace&amp;b=0&amp;ni=72&amp;no=1&amp;tab=organic&amp;ts=&amp;sigr=11qob9vi3&amp;sigb=12skq7o7a&amp;sigi=122stbt5c&amp;.crumb=ObLpmT0l4vH" TargetMode="External"/><Relationship Id="rId7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2.jpeg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hyperlink" Target="http://images.search.yahoo.com/images/view;_ylt=A0PDoS7Wr0lPbgIA7E6JzbkF;_ylu=X3oDMTBlMTQ4cGxyBHNlYwNzcgRzbGsDaW1n?back=http%3A%2F%2Fimages.search.yahoo.com%2Fsearch%2Fimages%3Fp%3Druby%26n%3D30%26ei%3Dutf-8%26y%3DSearch%26fr%3Dyfp-t-701%26tab%3Dorganic%26ri%3D25&amp;w=449&amp;h=300&amp;imgurl=www.diamondvues.com%2FRuby%2520Gemstone.jpg&amp;rurl=http%3A%2F%2Fwww.diamondvues.com%2Fprecious_gemstones%2F&amp;size=27.6+KB&amp;name=Ruby+Gemstone%3A+Power%2C+Passion%2C+Life%21&amp;p=ruby&amp;oid=946b4e9f31eaab69a674eae4ff9a6a12&amp;fr2=&amp;fr=yfp-t-701&amp;tt=Ruby%2BGemstone%253A%2BPower%252C%2BPassion%252C%2BLife%2521&amp;b=0&amp;ni=72&amp;no=25&amp;tab=organic&amp;ts=&amp;sigr=11en2mks9&amp;sigb=139eb6p0c&amp;sigi=117kc7iri&amp;.crumb=ObLpmT0l4vH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images/view;_ylt=A0PDoX4TsklPVkMA4JiJzbkF;_ylu=X3oDMTBlMTQ4cGxyBHNlYwNzcgRzbGsDaW1n?back=http%3A%2F%2Fimages.search.yahoo.com%2Fsearch%2Fimages%3Fp%3Df1%2Bdriver%26n%3D30%26ei%3Dutf-8%26y%3DSearch%26fr%3Dyfp-t-701%26tab%3Dorganic%26ri%3D6&amp;w=640&amp;h=426&amp;imgurl=www.grandprix.com%2Fjpeg%2Fphc%2Fpaus05%2Fsun%2Fdrivers1-lg.jpg&amp;rurl=http%3A%2F%2Fwww.grandprix.com%2Fns%2Fns15127.html&amp;size=61+KB&amp;name=The+drivers+on+the+subject+of+speed+limits+and+chicanes+%26gt%3B+F1+News+...&amp;p=f1+driver&amp;oid=9c3e758dbe8265b9ec0dc577c402833e&amp;fr2=&amp;fr=yfp-t-701&amp;tt=The%2Bdrivers%2Bon%2Bthe%2Bsubject%2Bof%2Bspeed%2Blimits%2Band%2Bchicanes%2B%2526gt%253B%2BF1%2BNews%2B...&amp;b=0&amp;ni=72&amp;no=6&amp;tab=organic&amp;ts=&amp;sigr=118f22slr&amp;sigb=13dtb2rv7&amp;sigi=11lsphhch&amp;.crumb=ObLpmT0l4vH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images/view;_ylt=A0PDoX69sklPLDcASkSJzbkF;_ylu=X3oDMTBlMTQ4cGxyBHNlYwNzcgRzbGsDaW1n?back=http%3A%2F%2Fimages.search.yahoo.com%2Fsearch%2Fimages%3Fp%3Drunners%26n%3D30%26ei%3Dutf-8%26y%3DSearch%26fr%3Dyfp-t-701%26tab%3Dorganic%26ri%3D27&amp;w=353&amp;h=484&amp;imgurl=fitnessgurunyc.com%2Fwp%2Fwp-content%2Fuploads%2F2009%2F08%2FRunners.jpg&amp;rurl=http%3A%2F%2Ffitnessgurunyc.com%2F2009%2F08%2Frun-guru-run%2Frunners%2F&amp;size=43.4+KB&amp;name=Run%2C+Guru%2C+Run%21%21%E2%80%A6%E2%80%A6+Runners+%E2%80%93+The+Fitness+Guru&amp;p=runners&amp;oid=512e28e23f50cd935d8663658ba59a79&amp;fr2=&amp;fr=yfp-t-701&amp;tt=Run%252C%2BGuru%252C%2BRun%2521%2521%25E2%2580%25A6%25E2%2580%25A6%2BRunners%2B%25E2%2580%2593%2BThe%2BFitness%2BGuru&amp;b=0&amp;ni=72&amp;no=27&amp;tab=organic&amp;ts=&amp;sigr=11n00hdvj&amp;sigb=13c1gat7v&amp;sigi=11srq1eus&amp;.crumb=ObLpmT0l4vH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1technical.net/articles/66" TargetMode="External"/><Relationship Id="rId13" Type="http://schemas.openxmlformats.org/officeDocument/2006/relationships/hyperlink" Target="http://www.opec.org/opec_web/en/about_us/25.htm" TargetMode="External"/><Relationship Id="rId3" Type="http://schemas.openxmlformats.org/officeDocument/2006/relationships/hyperlink" Target="http://auto.howstuffworks.com/auto-racing/motorsports/formula-one2.htm" TargetMode="External"/><Relationship Id="rId7" Type="http://schemas.openxmlformats.org/officeDocument/2006/relationships/hyperlink" Target="http://life123.com/career-money/commodities-2/iron-ore/where-is-iron-ore-found.shtml" TargetMode="External"/><Relationship Id="rId12" Type="http://schemas.openxmlformats.org/officeDocument/2006/relationships/hyperlink" Target="http://en.wikipedia.org/wiki/Polymer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Iron_ore" TargetMode="External"/><Relationship Id="rId11" Type="http://schemas.openxmlformats.org/officeDocument/2006/relationships/hyperlink" Target="http://coal.infomine.com/countries/" TargetMode="External"/><Relationship Id="rId5" Type="http://schemas.openxmlformats.org/officeDocument/2006/relationships/hyperlink" Target="http://wiki.answers.com/Q/Where_is_aluminum_found" TargetMode="External"/><Relationship Id="rId15" Type="http://schemas.openxmlformats.org/officeDocument/2006/relationships/hyperlink" Target="http://museumvictoria.com.au/melbournemuseum/discoverycentre/dynamic-earth/videos/minerals-with-high-tech-applications-/" TargetMode="External"/><Relationship Id="rId10" Type="http://schemas.openxmlformats.org/officeDocument/2006/relationships/hyperlink" Target="http://www.wisegeek.com/what-is-carbon.htm" TargetMode="External"/><Relationship Id="rId4" Type="http://schemas.openxmlformats.org/officeDocument/2006/relationships/hyperlink" Target="http://www.madehow.com/Volume-5/Aluminum.html" TargetMode="External"/><Relationship Id="rId9" Type="http://schemas.openxmlformats.org/officeDocument/2006/relationships/hyperlink" Target="http://formula1.about.com/od/car1/a/carbon_fiber.htm" TargetMode="External"/><Relationship Id="rId14" Type="http://schemas.openxmlformats.org/officeDocument/2006/relationships/hyperlink" Target="http://en.wikipedia.org/wiki/Formula_One_ca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imghp?hl=en&amp;tab=wi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search.yahoo.com/imag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images.search.yahoo.com/images/view;_ylt=A0PDoX37F0FPUggAAIiJzbkF;_ylu=X3oDMTBlMTQ4cGxyBHNlYwNzcgRzbGsDaW1n?back=http://images.search.yahoo.com/search/images?p=car+racing&amp;ei=UTF-8&amp;fr=yfp-t-701&amp;tab=organic&amp;ri=32&amp;w=500&amp;h=288&amp;imgurl=muyass.files.wordpress.com/2011/06/car-racing-7.jpg&amp;rurl=http://muyass.wordpress.com/&amp;size=64.6+KB&amp;name=Car+Racing&amp;p=car+racing&amp;oid=428653e7cb94389d7b27ae617674038c&amp;fr2=&amp;fr=yfp-t-701&amp;tt=Car+Racing&amp;b=31&amp;ni=72&amp;no=32&amp;tab=organic&amp;ts=&amp;sigr=10spnk78a&amp;sigb=131o3n4p4&amp;sigi=11jegmjjd&amp;.crumb=ObLpmT0l4vH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images.search.yahoo.com/images/view;_ylt=A0PDoTFK70NPs3gASQ6JzbkF;_ylu=X3oDMTBlMTQ4cGxyBHNlYwNzcgRzbGsDaW1n?back=http://images.search.yahoo.com/search/images?p=picture+of+Canada+flag&amp;n=30&amp;ei=utf-8&amp;y=Search&amp;tab=organic&amp;ri=22&amp;w=340&amp;h=255&amp;imgurl=www.geliosoft.com/3d-flag-screensavers/canada-flag-wallpaper.jpg&amp;rurl=http://www.geliosoft.com/3d-flag-screensavers/canada-flags-screensavers.html&amp;size=11.1+KB&amp;name=Canada+Flag+Screensaver+and+Free+Wallpaper&amp;p=picture+of+Canada+flag&amp;oid=8699c01791570467b17f5773698086d1&amp;fr2=&amp;fr=&amp;tt=Canada+Flag+Screensaver+and+Free+Wallpaper&amp;b=0&amp;ni=72&amp;no=22&amp;tab=organic&amp;ts=&amp;sigr=12cc5hbte&amp;sigb=13ehj27e3&amp;sigi=120d0e32s&amp;.crumb=ObLpmT0l4vH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MW_Sauber_F1.06_engine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images/view;_ylt=A0PDoTEcCUlPWCoAXwGJzbkF;_ylu=X3oDMTBlMTQ4cGxyBHNlYwNzcgRzbGsDaW1n?back=http%3A%2F%2Fimages.search.yahoo.com%2Fsearch%2Fimages%3Fp%3Daluminium%26ei%3DUTF-8%26fr%3Dyfp-t-701-s%26fr2%3Dtab-web%26tab%3Dorganic%26ri%3D2&amp;w=706&amp;h=706&amp;imgurl=images-of-elements.com%2Faluminium-4.jpg&amp;rurl=http%3A%2F%2Fimages-of-elements.com%2Faluminium.php&amp;size=195.3+KB&amp;name=Hi-Res+Images+of+Aluminium&amp;p=aluminium&amp;oid=9d17710473644d49d1ac502174ab7d7e&amp;fr2=tab-web&amp;fr=yfp-t-701-s&amp;tt=Hi-Res%2BImages%2Bof%2BAluminium&amp;b=0&amp;ni=72&amp;no=2&amp;tab=organic&amp;ts=&amp;sigr=11bu6m4h0&amp;sigb=13drmihci&amp;sigi=116gtt5d0&amp;.crumb=ObLpmT0l4vH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ca\Pictures\Summer_2011\97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79712" y="1556792"/>
            <a:ext cx="4974336" cy="37307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7647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Hi!</a:t>
            </a:r>
            <a:endParaRPr lang="en-CA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332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I am Xavier, and I love car racing!</a:t>
            </a:r>
            <a:endParaRPr lang="en-CA" sz="3600" b="1" dirty="0"/>
          </a:p>
        </p:txBody>
      </p:sp>
    </p:spTree>
  </p:cSld>
  <p:clrMapOvr>
    <a:masterClrMapping/>
  </p:clrMapOvr>
  <p:transition spd="med" advClick="0" advTm="13978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34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4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3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Where Do We Find Aluminium?</a:t>
            </a:r>
            <a:endParaRPr lang="en-CA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4811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Never found as a pure metal but as a compound. </a:t>
            </a:r>
          </a:p>
          <a:p>
            <a:r>
              <a:rPr lang="en-CA" dirty="0" smtClean="0"/>
              <a:t>Its main source is Bauxite.</a:t>
            </a:r>
            <a:endParaRPr lang="en-CA" dirty="0"/>
          </a:p>
        </p:txBody>
      </p:sp>
      <p:pic>
        <p:nvPicPr>
          <p:cNvPr id="24578" name="Picture 2" descr="http://ts1.mm.bing.net/images/thumbnail.aspx?q=1629831573868&amp;id=9ad4a2b76a7785458b22646c73a4e7d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44824"/>
            <a:ext cx="2847975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0742" y="4941168"/>
            <a:ext cx="303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1/3 of earth’s Bauxite</a:t>
            </a:r>
          </a:p>
          <a:p>
            <a:r>
              <a:rPr lang="en-CA" dirty="0" smtClean="0"/>
              <a:t>Source is found in Australia.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56490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Other countries we find Bauxite</a:t>
            </a:r>
            <a:endParaRPr lang="en-CA" sz="2400" dirty="0"/>
          </a:p>
        </p:txBody>
      </p:sp>
      <p:pic>
        <p:nvPicPr>
          <p:cNvPr id="24580" name="Picture 4" descr="http://ts2.mm.bing.net/images/thumbnail.aspx?q=1595543400437&amp;id=22701b7cda51a9cc9845f20950511e6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2232248" cy="1480725"/>
          </a:xfrm>
          <a:prstGeom prst="rect">
            <a:avLst/>
          </a:prstGeom>
          <a:noFill/>
        </p:spPr>
      </p:pic>
      <p:pic>
        <p:nvPicPr>
          <p:cNvPr id="24582" name="Picture 6" descr="http://ts4.mm.bing.net/images/thumbnail.aspx?q=1629965910935&amp;id=7e0c2a1c64d524ddc6a77fe0a106c41f">
            <a:hlinkClick r:id="rId5" tooltip="brazil flag | City Pictures, City Images, City Photo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3" y="3140969"/>
            <a:ext cx="1872208" cy="1406354"/>
          </a:xfrm>
          <a:prstGeom prst="rect">
            <a:avLst/>
          </a:prstGeom>
          <a:noFill/>
        </p:spPr>
      </p:pic>
      <p:pic>
        <p:nvPicPr>
          <p:cNvPr id="24584" name="Picture 8" descr="http://ts4.mm.bing.net/images/thumbnail.aspx?q=1625709486431&amp;id=d40c5e835cd5b406af4081ecf1985ac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797152"/>
            <a:ext cx="1728192" cy="17281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71600" y="4581128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China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6237312"/>
            <a:ext cx="92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Jamaica</a:t>
            </a:r>
            <a:endParaRPr lang="en-CA" dirty="0"/>
          </a:p>
        </p:txBody>
      </p:sp>
      <p:pic>
        <p:nvPicPr>
          <p:cNvPr id="24586" name="Picture 10" descr="http://ts4.mm.bing.net/images/thumbnail.aspx?q=1643835234295&amp;id=ec5bcd4653016babbbaa8911401b9c01">
            <a:hlinkClick r:id="rId8" tooltip="Guinea Flag Map - mapsof.net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5085184"/>
            <a:ext cx="2152650" cy="15240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67944" y="46531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Brazil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6237312"/>
            <a:ext cx="87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Guinea</a:t>
            </a:r>
            <a:endParaRPr lang="en-CA" dirty="0"/>
          </a:p>
        </p:txBody>
      </p:sp>
    </p:spTree>
  </p:cSld>
  <p:clrMapOvr>
    <a:masterClrMapping/>
  </p:clrMapOvr>
  <p:transition spd="med" advTm="10468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486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Iron (Fe)</a:t>
            </a:r>
            <a:endParaRPr lang="en-CA" sz="4400" dirty="0"/>
          </a:p>
        </p:txBody>
      </p:sp>
      <p:pic>
        <p:nvPicPr>
          <p:cNvPr id="3076" name="Picture 4" descr="http://ts3.mm.bing.net/images/thumbnail.aspx?q=1606742774466&amp;id=1ae0014439f06a9988edcb1bbd1a14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1" y="2708922"/>
            <a:ext cx="4105638" cy="307922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41277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Iron forms </a:t>
            </a:r>
            <a:r>
              <a:rPr lang="en-CA" sz="2400" dirty="0" smtClean="0"/>
              <a:t>much of Earth's </a:t>
            </a:r>
            <a:r>
              <a:rPr lang="en-CA" sz="2400" dirty="0" smtClean="0"/>
              <a:t>outer </a:t>
            </a:r>
            <a:r>
              <a:rPr lang="en-CA" sz="2400" dirty="0" smtClean="0"/>
              <a:t>and </a:t>
            </a:r>
            <a:r>
              <a:rPr lang="en-CA" sz="2400" dirty="0" smtClean="0"/>
              <a:t>inner core. 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It </a:t>
            </a:r>
            <a:r>
              <a:rPr lang="en-CA" sz="2400" dirty="0" smtClean="0"/>
              <a:t>is the fourth most common </a:t>
            </a:r>
            <a:r>
              <a:rPr lang="en-CA" sz="2400" dirty="0" smtClean="0"/>
              <a:t>element in the Earth’s crust.</a:t>
            </a:r>
            <a:endParaRPr lang="en-CA" sz="2400" dirty="0"/>
          </a:p>
        </p:txBody>
      </p:sp>
    </p:spTree>
  </p:cSld>
  <p:clrMapOvr>
    <a:masterClrMapping/>
  </p:clrMapOvr>
  <p:transition spd="med" advTm="4961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48680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Where Do We Find Iron?</a:t>
            </a:r>
            <a:endParaRPr lang="en-CA" sz="4400" dirty="0"/>
          </a:p>
        </p:txBody>
      </p:sp>
      <p:pic>
        <p:nvPicPr>
          <p:cNvPr id="2050" name="Picture 2" descr="http://ts2.mm.bing.net/images/thumbnail.aspx?q=1575529883581&amp;id=c86ec70b1d54143721dcb7e5dfa8c7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0848"/>
            <a:ext cx="5903758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628800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Canada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780928"/>
            <a:ext cx="20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United-States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4149080"/>
            <a:ext cx="86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Brazil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956376" y="2348880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China</a:t>
            </a:r>
            <a:endParaRPr lang="en-C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2360" y="4941168"/>
            <a:ext cx="1425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Australia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68344" y="3212976"/>
            <a:ext cx="14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Malaysia</a:t>
            </a:r>
            <a:endParaRPr lang="en-C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7904" y="1556792"/>
            <a:ext cx="127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Russia</a:t>
            </a:r>
            <a:endParaRPr lang="en-C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" y="5589240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...and many other countries around the world</a:t>
            </a:r>
            <a:endParaRPr lang="en-CA" sz="4000" dirty="0"/>
          </a:p>
        </p:txBody>
      </p:sp>
    </p:spTree>
  </p:cSld>
  <p:clrMapOvr>
    <a:masterClrMapping/>
  </p:clrMapOvr>
  <p:transition spd="med" advTm="5600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The Chassis</a:t>
            </a:r>
            <a:endParaRPr lang="en-CA" sz="4000" dirty="0"/>
          </a:p>
        </p:txBody>
      </p:sp>
      <p:pic>
        <p:nvPicPr>
          <p:cNvPr id="1028" name="Picture 4" descr="http://ts4.mm.bing.net/images/thumbnail.aspx?q=1629750826191&amp;id=af5bdba9ff50305354ec4b76810458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268760"/>
            <a:ext cx="4464496" cy="29168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581128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F1 uses carbon composites to build its chassis. The reason is because carbon composite is:</a:t>
            </a:r>
          </a:p>
          <a:p>
            <a:endParaRPr lang="en-CA" dirty="0" smtClean="0"/>
          </a:p>
          <a:p>
            <a:r>
              <a:rPr lang="en-CA" dirty="0" smtClean="0"/>
              <a:t>super </a:t>
            </a:r>
            <a:r>
              <a:rPr lang="en-CA" dirty="0" smtClean="0"/>
              <a:t>lightweight.</a:t>
            </a:r>
          </a:p>
          <a:p>
            <a:r>
              <a:rPr lang="en-CA" dirty="0" smtClean="0"/>
              <a:t>super </a:t>
            </a:r>
            <a:r>
              <a:rPr lang="en-CA" dirty="0" smtClean="0"/>
              <a:t>strong.</a:t>
            </a:r>
          </a:p>
          <a:p>
            <a:r>
              <a:rPr lang="en-CA" dirty="0" smtClean="0"/>
              <a:t>super </a:t>
            </a:r>
            <a:r>
              <a:rPr lang="en-CA" dirty="0" smtClean="0"/>
              <a:t>stiff.</a:t>
            </a:r>
          </a:p>
          <a:p>
            <a:r>
              <a:rPr lang="en-CA" dirty="0" smtClean="0"/>
              <a:t>easily </a:t>
            </a:r>
            <a:r>
              <a:rPr lang="en-CA" dirty="0" smtClean="0"/>
              <a:t>molded into all kinds of different shapes.</a:t>
            </a:r>
          </a:p>
          <a:p>
            <a:endParaRPr lang="en-CA" dirty="0"/>
          </a:p>
        </p:txBody>
      </p:sp>
    </p:spTree>
  </p:cSld>
  <p:clrMapOvr>
    <a:masterClrMapping/>
  </p:clrMapOvr>
  <p:transition spd="med" advTm="14992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What is Carbon Composite</a:t>
            </a:r>
            <a:endParaRPr lang="en-CA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127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Carbon fiber is, exactly what it sounds like – fiber made of carbon. But, these fibers are only a base. What is commonly referred to as carbon fiber is a material consisting of very thin filaments of carbon atoms. When bound together with plastic polymer resin by heat, pressure or in a vacuum a composite material is formed that is both strong and lightweight.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5293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Carbon (C)</a:t>
            </a:r>
            <a:r>
              <a:rPr lang="en-CA" dirty="0" smtClean="0"/>
              <a:t>: </a:t>
            </a:r>
            <a:r>
              <a:rPr lang="en-CA" dirty="0" smtClean="0"/>
              <a:t>Carbon is a naturally abundant </a:t>
            </a:r>
            <a:r>
              <a:rPr lang="en-CA" dirty="0" smtClean="0"/>
              <a:t>non-metallic </a:t>
            </a:r>
            <a:r>
              <a:rPr lang="en-CA" dirty="0" smtClean="0"/>
              <a:t>element which forms the basis of most living organisms.</a:t>
            </a:r>
            <a:endParaRPr lang="en-CA" dirty="0"/>
          </a:p>
        </p:txBody>
      </p:sp>
      <p:pic>
        <p:nvPicPr>
          <p:cNvPr id="27650" name="Picture 2" descr="http://ts2.mm.bing.net/images/thumbnail.aspx?q=1617371466145&amp;id=000e174139242b7416d147503d5f4d3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4005064"/>
            <a:ext cx="1728192" cy="1584177"/>
          </a:xfrm>
          <a:prstGeom prst="rect">
            <a:avLst/>
          </a:prstGeom>
          <a:noFill/>
        </p:spPr>
      </p:pic>
      <p:pic>
        <p:nvPicPr>
          <p:cNvPr id="27652" name="Picture 4" descr="http://ts3.mm.bing.net/images/thumbnail.aspx?q=1628337091122&amp;id=b61297a6d22d099e1350841a94ddfe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861048"/>
            <a:ext cx="2857500" cy="2143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5" y="57332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Carbon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6165304"/>
            <a:ext cx="135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Carbon fibre</a:t>
            </a:r>
            <a:endParaRPr lang="en-CA" dirty="0"/>
          </a:p>
        </p:txBody>
      </p:sp>
      <p:pic>
        <p:nvPicPr>
          <p:cNvPr id="27654" name="Picture 6" descr="http://ts2.mm.bing.net/images/thumbnail.aspx?q=1577026203825&amp;id=1e0f9d75f6df3b3eceb35779a59454c0">
            <a:hlinkClick r:id="rId5" tooltip="Plastic Polymers - ImpoExpo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005064"/>
            <a:ext cx="2028825" cy="1524001"/>
          </a:xfrm>
          <a:prstGeom prst="rect">
            <a:avLst/>
          </a:prstGeom>
          <a:noFill/>
        </p:spPr>
      </p:pic>
      <p:sp>
        <p:nvSpPr>
          <p:cNvPr id="13" name="Plus 12"/>
          <p:cNvSpPr/>
          <p:nvPr/>
        </p:nvSpPr>
        <p:spPr>
          <a:xfrm>
            <a:off x="1907704" y="4437112"/>
            <a:ext cx="720080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Equal 13"/>
          <p:cNvSpPr/>
          <p:nvPr/>
        </p:nvSpPr>
        <p:spPr>
          <a:xfrm>
            <a:off x="4572000" y="4437112"/>
            <a:ext cx="720080" cy="77038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3" y="56612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Plastic polymer</a:t>
            </a:r>
            <a:endParaRPr lang="en-CA" dirty="0"/>
          </a:p>
        </p:txBody>
      </p:sp>
    </p:spTree>
  </p:cSld>
  <p:clrMapOvr>
    <a:masterClrMapping/>
  </p:clrMapOvr>
  <p:transition spd="med" advTm="16802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Where do we </a:t>
            </a:r>
            <a:r>
              <a:rPr lang="en-CA" sz="4000" dirty="0" smtClean="0"/>
              <a:t>F</a:t>
            </a:r>
            <a:r>
              <a:rPr lang="en-CA" sz="4000" dirty="0" smtClean="0"/>
              <a:t>ind Carbon?</a:t>
            </a:r>
            <a:endParaRPr lang="en-CA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567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Top 5 countries mining carbon/coal in 2007:</a:t>
            </a:r>
            <a:endParaRPr lang="en-CA" sz="2400" dirty="0"/>
          </a:p>
        </p:txBody>
      </p:sp>
      <p:pic>
        <p:nvPicPr>
          <p:cNvPr id="28674" name="Picture 2" descr="China Coal Resour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2743200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4293096"/>
            <a:ext cx="71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China</a:t>
            </a:r>
            <a:endParaRPr lang="en-CA" dirty="0"/>
          </a:p>
        </p:txBody>
      </p:sp>
      <p:pic>
        <p:nvPicPr>
          <p:cNvPr id="28676" name="Picture 4" descr="Coal-Bearing Areas of the United Stat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84784"/>
            <a:ext cx="3059832" cy="2520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52320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USA</a:t>
            </a:r>
            <a:endParaRPr lang="en-CA" dirty="0"/>
          </a:p>
        </p:txBody>
      </p:sp>
      <p:pic>
        <p:nvPicPr>
          <p:cNvPr id="28678" name="Picture 6" descr="Coalfields of New South Wal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988840"/>
            <a:ext cx="2491626" cy="3600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39952" y="56612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Australia</a:t>
            </a:r>
            <a:endParaRPr lang="en-CA" dirty="0"/>
          </a:p>
        </p:txBody>
      </p:sp>
      <p:pic>
        <p:nvPicPr>
          <p:cNvPr id="28680" name="Picture 8" descr="Major Coalfields of Ind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437112"/>
            <a:ext cx="1804089" cy="20882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00192" y="530120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India</a:t>
            </a:r>
            <a:endParaRPr lang="en-CA" dirty="0"/>
          </a:p>
        </p:txBody>
      </p:sp>
      <p:pic>
        <p:nvPicPr>
          <p:cNvPr id="28682" name="Picture 10" descr="Coal Operations in Gauteng, South Afric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581128"/>
            <a:ext cx="2397904" cy="20322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27784" y="6309320"/>
            <a:ext cx="132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South Africa</a:t>
            </a:r>
            <a:endParaRPr lang="en-CA" dirty="0"/>
          </a:p>
        </p:txBody>
      </p:sp>
    </p:spTree>
  </p:cSld>
  <p:clrMapOvr>
    <a:masterClrMapping/>
  </p:clrMapOvr>
  <p:transition spd="med" advTm="8174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 smtClean="0"/>
              <a:t>What is Carbon Composite</a:t>
            </a:r>
            <a:endParaRPr lang="en-CA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56792"/>
            <a:ext cx="9144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Plastic polymer: Although the term </a:t>
            </a:r>
            <a:r>
              <a:rPr lang="en-CA" i="1" dirty="0" smtClean="0"/>
              <a:t>polymer</a:t>
            </a:r>
            <a:r>
              <a:rPr lang="en-CA" dirty="0" smtClean="0"/>
              <a:t> is sometimes taken to refer to </a:t>
            </a:r>
            <a:r>
              <a:rPr lang="en-CA" dirty="0" smtClean="0"/>
              <a:t>plastics, </a:t>
            </a:r>
            <a:r>
              <a:rPr lang="en-CA" dirty="0" smtClean="0"/>
              <a:t>it actually encompasses a large class of compounds comprising both natural and synthetic materials with a wide variety of properties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dirty="0" smtClean="0"/>
              <a:t>Therefore, to produce plastic polymer you need </a:t>
            </a:r>
            <a:r>
              <a:rPr lang="en-CA" sz="2400" b="1" u="sng" dirty="0" smtClean="0"/>
              <a:t>petroleum.</a:t>
            </a:r>
          </a:p>
          <a:p>
            <a:endParaRPr lang="en-CA" sz="2400" b="1" u="sng" dirty="0" smtClean="0"/>
          </a:p>
          <a:p>
            <a:r>
              <a:rPr lang="en-CA" sz="2400" b="1" u="sng" dirty="0" smtClean="0"/>
              <a:t>Petroleum </a:t>
            </a:r>
            <a:r>
              <a:rPr lang="en-CA" dirty="0" smtClean="0"/>
              <a:t>is </a:t>
            </a:r>
            <a:r>
              <a:rPr lang="en-CA" dirty="0" smtClean="0"/>
              <a:t>a mixture of different compounds and is rarely used as a whole. </a:t>
            </a:r>
            <a:r>
              <a:rPr lang="en-CA" dirty="0" smtClean="0"/>
              <a:t>Is </a:t>
            </a:r>
            <a:r>
              <a:rPr lang="en-CA" dirty="0" smtClean="0"/>
              <a:t>one of the non-renewable resources most convoyed by humans. </a:t>
            </a:r>
            <a:r>
              <a:rPr lang="en-CA" dirty="0" smtClean="0"/>
              <a:t>After </a:t>
            </a:r>
            <a:r>
              <a:rPr lang="en-CA" dirty="0" smtClean="0"/>
              <a:t>it's distillation in a refinery it gives a wide range of products, mainly fuels( gasoline, diesel, kerosene, etc. ). It's other derivatives can be used to produce products such as wax, lubricants, paraffin, asphalt, </a:t>
            </a:r>
            <a:r>
              <a:rPr lang="en-CA" b="1" u="sng" dirty="0" smtClean="0"/>
              <a:t>plastic</a:t>
            </a:r>
            <a:r>
              <a:rPr lang="en-CA" dirty="0" smtClean="0"/>
              <a:t> etc</a:t>
            </a:r>
            <a:r>
              <a:rPr lang="en-CA" dirty="0" smtClean="0"/>
              <a:t>.</a:t>
            </a:r>
            <a:endParaRPr lang="en-CA" b="1" u="sng" dirty="0"/>
          </a:p>
        </p:txBody>
      </p:sp>
    </p:spTree>
  </p:cSld>
  <p:clrMapOvr>
    <a:masterClrMapping/>
  </p:clrMapOvr>
  <p:transition spd="med" advTm="14103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Where Do We Find Petroleum</a:t>
            </a:r>
            <a:endParaRPr lang="en-CA" sz="4000" dirty="0"/>
          </a:p>
        </p:txBody>
      </p:sp>
      <p:pic>
        <p:nvPicPr>
          <p:cNvPr id="30722" name="Picture 2" descr="http://ts4.mm.bing.net/images/thumbnail.aspx?q=1633375697955&amp;id=6b674b7448ce987059e05ab4cda70ad4">
            <a:hlinkClick r:id="rId3" tooltip="Forams in the Petroleum Industry - Forams - Students - Ocean World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268760"/>
            <a:ext cx="2160240" cy="2160241"/>
          </a:xfrm>
          <a:prstGeom prst="rect">
            <a:avLst/>
          </a:prstGeom>
          <a:noFill/>
        </p:spPr>
      </p:pic>
      <p:pic>
        <p:nvPicPr>
          <p:cNvPr id="30724" name="Picture 4" descr="http://ts3.mm.bing.net/images/thumbnail.aspx?q=1634739623978&amp;id=76841a197f1d17d5e0a066f4faf4e79d">
            <a:hlinkClick r:id="rId5" tooltip="Petroleum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293096"/>
            <a:ext cx="2820913" cy="21189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1484784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Offshore drilling:</a:t>
            </a:r>
          </a:p>
          <a:p>
            <a:endParaRPr lang="en-CA" sz="2400" b="1" u="sng" dirty="0" smtClean="0"/>
          </a:p>
          <a:p>
            <a:r>
              <a:rPr lang="en-CA" dirty="0" smtClean="0"/>
              <a:t>Gulf of Mexico (US)</a:t>
            </a:r>
          </a:p>
          <a:p>
            <a:r>
              <a:rPr lang="en-CA" dirty="0" smtClean="0"/>
              <a:t>Canada</a:t>
            </a:r>
          </a:p>
          <a:p>
            <a:r>
              <a:rPr lang="en-CA" dirty="0" smtClean="0"/>
              <a:t>Baltic Sea</a:t>
            </a:r>
          </a:p>
          <a:p>
            <a:r>
              <a:rPr lang="en-CA" dirty="0" smtClean="0"/>
              <a:t>Norwegian Sea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573016"/>
            <a:ext cx="8820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              </a:t>
            </a:r>
            <a:r>
              <a:rPr lang="en-CA" sz="2400" b="1" u="sng" dirty="0" smtClean="0"/>
              <a:t>OPEC Members </a:t>
            </a:r>
            <a:r>
              <a:rPr lang="en-CA" sz="1600" dirty="0" smtClean="0"/>
              <a:t>Organization of the Petroleum Exporting </a:t>
            </a:r>
            <a:r>
              <a:rPr lang="en-CA" sz="1600" dirty="0" smtClean="0"/>
              <a:t>Countries</a:t>
            </a:r>
          </a:p>
          <a:p>
            <a:r>
              <a:rPr lang="en-CA" sz="2400" dirty="0" smtClean="0"/>
              <a:t>Iran, </a:t>
            </a:r>
          </a:p>
          <a:p>
            <a:r>
              <a:rPr lang="en-CA" sz="2400" dirty="0" smtClean="0"/>
              <a:t>Iraq,</a:t>
            </a:r>
          </a:p>
          <a:p>
            <a:r>
              <a:rPr lang="en-CA" sz="2400" dirty="0" smtClean="0"/>
              <a:t> Kuwait,</a:t>
            </a:r>
          </a:p>
          <a:p>
            <a:r>
              <a:rPr lang="en-CA" sz="2400" dirty="0" smtClean="0"/>
              <a:t> Venezuela, </a:t>
            </a:r>
          </a:p>
          <a:p>
            <a:r>
              <a:rPr lang="en-CA" sz="2400" dirty="0" smtClean="0"/>
              <a:t>Saudi Arabia, </a:t>
            </a:r>
          </a:p>
          <a:p>
            <a:r>
              <a:rPr lang="en-CA" sz="2400" dirty="0" smtClean="0"/>
              <a:t>Qatar</a:t>
            </a:r>
          </a:p>
          <a:p>
            <a:r>
              <a:rPr lang="en-CA" sz="2400" dirty="0" smtClean="0"/>
              <a:t>Libya</a:t>
            </a:r>
          </a:p>
        </p:txBody>
      </p:sp>
      <p:pic>
        <p:nvPicPr>
          <p:cNvPr id="30730" name="Picture 10" descr="http://ts4.mm.bing.net/images/thumbnail.aspx?q=1622498674375&amp;id=a441532069acf3b412b5fb94d792974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59" y="4077072"/>
            <a:ext cx="3217377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108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... Other Countries That Drill For Petroleum</a:t>
            </a:r>
            <a:endParaRPr lang="en-CA" sz="4000" dirty="0"/>
          </a:p>
        </p:txBody>
      </p:sp>
      <p:pic>
        <p:nvPicPr>
          <p:cNvPr id="31746" name="Picture 2" descr="http://ts4.mm.bing.net/images/thumbnail.aspx?q=1551042675939&amp;id=44919a7e8d3e9fad1ed32545d6ba041b">
            <a:hlinkClick r:id="rId3" tooltip="Boreal Songbird Initiative : Alberta Tar Sand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77072"/>
            <a:ext cx="2656193" cy="1872208"/>
          </a:xfrm>
          <a:prstGeom prst="rect">
            <a:avLst/>
          </a:prstGeom>
          <a:noFill/>
        </p:spPr>
      </p:pic>
      <p:pic>
        <p:nvPicPr>
          <p:cNvPr id="31748" name="Picture 4" descr="http://ts2.mm.bing.net/images/thumbnail.aspx?q=1610705152809&amp;id=8801309b2abf382b1844ca88c889781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412776"/>
            <a:ext cx="2857500" cy="2143125"/>
          </a:xfrm>
          <a:prstGeom prst="rect">
            <a:avLst/>
          </a:prstGeom>
          <a:noFill/>
        </p:spPr>
      </p:pic>
      <p:pic>
        <p:nvPicPr>
          <p:cNvPr id="31750" name="Picture 6" descr="http://ts3.mm.bing.net/images/thumbnail.aspx?q=1628249141550&amp;id=4c9cf101b82f5088865fb56304d24af0">
            <a:hlinkClick r:id="rId6" tooltip="Texas Flag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581128"/>
            <a:ext cx="1524000" cy="15811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1760" y="5157192"/>
            <a:ext cx="112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Texas USA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6021288"/>
            <a:ext cx="162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Alberta Canada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37170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Nigeria</a:t>
            </a:r>
            <a:endParaRPr lang="en-CA" dirty="0"/>
          </a:p>
        </p:txBody>
      </p:sp>
      <p:pic>
        <p:nvPicPr>
          <p:cNvPr id="31752" name="Picture 8" descr="http://ts4.mm.bing.net/images/thumbnail.aspx?q=1633225225423&amp;id=58f00f6ef18881a926b382b32d8f2e1a">
            <a:hlinkClick r:id="rId8" tooltip="Russian Flag, Russia Flag, Picture of Russian Flag, History of Russian ...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1340768"/>
            <a:ext cx="1981200" cy="1524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40152" y="321297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Russia</a:t>
            </a:r>
            <a:endParaRPr lang="en-CA" dirty="0"/>
          </a:p>
        </p:txBody>
      </p:sp>
    </p:spTree>
  </p:cSld>
  <p:clrMapOvr>
    <a:masterClrMapping/>
  </p:clrMapOvr>
  <p:transition spd="med" advTm="6349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In a F1 Car, </a:t>
            </a:r>
            <a:r>
              <a:rPr lang="en-CA" sz="2800" b="1" u="sng" dirty="0" smtClean="0"/>
              <a:t>Petroleum</a:t>
            </a:r>
            <a:r>
              <a:rPr lang="en-CA" sz="2800" dirty="0" smtClean="0"/>
              <a:t> is Also Needed to Build ...</a:t>
            </a:r>
            <a:endParaRPr lang="en-CA" sz="2800" dirty="0"/>
          </a:p>
        </p:txBody>
      </p:sp>
      <p:pic>
        <p:nvPicPr>
          <p:cNvPr id="33794" name="Picture 2" descr="http://upload.wikimedia.org/wikipedia/commons/thumb/b/b4/Toyota_steering_wheel_1.jpg/220px-Toyota_steering_wheel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2624094" cy="1944216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thumb/d/d4/BMW_Sauber_F1.06_rear_wheel_-_Bridgestone_tire.jpg/220px-BMW_Sauber_F1.06_rear_wheel_-_Bridgestone_tir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852936"/>
            <a:ext cx="2959596" cy="22196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357301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The steering wheel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515719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The tires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65104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... Less not we forget the fuel</a:t>
            </a:r>
            <a:endParaRPr lang="en-CA" sz="2400" dirty="0"/>
          </a:p>
        </p:txBody>
      </p:sp>
      <p:pic>
        <p:nvPicPr>
          <p:cNvPr id="33798" name="Picture 6" descr="http://ts2.mm.bing.net/images/thumbnail.aspx?q=1575192166737&amp;id=ed01a0de236c75562f9e208cd10fdeab">
            <a:hlinkClick r:id="rId7" tooltip="fantastic fuel test – Videos | F1 2012 | Latest F1 News | 2012 F1 ...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869160"/>
            <a:ext cx="2664296" cy="178363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396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uca\Pictures\Summer_2011\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4974336" cy="37307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During </a:t>
            </a:r>
            <a:r>
              <a:rPr lang="en-CA" sz="3600" dirty="0"/>
              <a:t>s</a:t>
            </a:r>
            <a:r>
              <a:rPr lang="en-CA" sz="3600" dirty="0" smtClean="0"/>
              <a:t>ummer I love to go to the track and do a few laps.</a:t>
            </a:r>
            <a:endParaRPr lang="en-CA" sz="3600" dirty="0"/>
          </a:p>
        </p:txBody>
      </p:sp>
    </p:spTree>
  </p:cSld>
  <p:clrMapOvr>
    <a:masterClrMapping/>
  </p:clrMapOvr>
  <p:transition spd="med" advTm="4976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2  0.075 -0.08259  0.125 -0.08259  C 0.175 -0.08259  0.22 -0.05062  0.25 0  C 0.22 0.05062  0.175 0.08259  0.125 0.08259  C 0.075 0.08259  0.03 0.05062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Finally ... The electronic components</a:t>
            </a:r>
          </a:p>
          <a:p>
            <a:pPr algn="ctr"/>
            <a:r>
              <a:rPr lang="en-CA" sz="3200" dirty="0" smtClean="0"/>
              <a:t>Which are composed of wires and alloys made of...</a:t>
            </a:r>
            <a:endParaRPr lang="en-CA" sz="3200" dirty="0"/>
          </a:p>
        </p:txBody>
      </p:sp>
      <p:pic>
        <p:nvPicPr>
          <p:cNvPr id="32770" name="Picture 2" descr="http://ts3.mm.bing.net/images/thumbnail.aspx?q=1593110441510&amp;id=db6074bc59b91dbdd6926f91802843be">
            <a:hlinkClick r:id="rId3" tooltip="Making Copper | Science Learning Spac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92896"/>
            <a:ext cx="2300654" cy="1728192"/>
          </a:xfrm>
          <a:prstGeom prst="rect">
            <a:avLst/>
          </a:prstGeom>
          <a:noFill/>
        </p:spPr>
      </p:pic>
      <p:pic>
        <p:nvPicPr>
          <p:cNvPr id="32772" name="Picture 4" descr="http://ts4.mm.bing.net/images/thumbnail.aspx?q=1549246337371&amp;id=6fec1f0f014899ff2bcff9af20ea43f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700808"/>
            <a:ext cx="1305745" cy="1440160"/>
          </a:xfrm>
          <a:prstGeom prst="rect">
            <a:avLst/>
          </a:prstGeom>
          <a:noFill/>
        </p:spPr>
      </p:pic>
      <p:pic>
        <p:nvPicPr>
          <p:cNvPr id="32774" name="Picture 6" descr="http://ts4.mm.bing.net/images/thumbnail.aspx?q=1624353612675&amp;id=5b26957446f30eb8973f1e709715c3e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132856"/>
            <a:ext cx="1404156" cy="1872208"/>
          </a:xfrm>
          <a:prstGeom prst="rect">
            <a:avLst/>
          </a:prstGeom>
          <a:noFill/>
        </p:spPr>
      </p:pic>
      <p:pic>
        <p:nvPicPr>
          <p:cNvPr id="32776" name="Picture 8" descr="http://ts2.mm.bing.net/images/thumbnail.aspx?q=1620422034017&amp;id=7a35761962d5572a12aa01b3932d3a3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437112"/>
            <a:ext cx="1298861" cy="14401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3717032"/>
            <a:ext cx="86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Copper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328498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Gold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594928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Quartz</a:t>
            </a:r>
            <a:endParaRPr lang="en-CA" dirty="0"/>
          </a:p>
        </p:txBody>
      </p:sp>
      <p:pic>
        <p:nvPicPr>
          <p:cNvPr id="32778" name="Picture 10" descr="http://ts1.mm.bing.net/images/thumbnail.aspx?q=1618288520120&amp;id=50df87116c909151d26868b30377812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4797152"/>
            <a:ext cx="1800200" cy="130814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20072" y="6093296"/>
            <a:ext cx="9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Silicium</a:t>
            </a:r>
            <a:endParaRPr lang="en-CA" dirty="0"/>
          </a:p>
        </p:txBody>
      </p:sp>
      <p:pic>
        <p:nvPicPr>
          <p:cNvPr id="32780" name="Picture 12" descr="http://ts2.mm.bing.net/images/thumbnail.aspx?q=1549955831417&amp;id=4a2e67e9a758badf70502242cd3b845f">
            <a:hlinkClick r:id="rId9" tooltip="Ruby Gemstone: Power, Passion, Life!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869160"/>
            <a:ext cx="1728192" cy="115212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71600" y="6309320"/>
            <a:ext cx="65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Ruby</a:t>
            </a:r>
            <a:endParaRPr lang="en-CA" dirty="0"/>
          </a:p>
        </p:txBody>
      </p:sp>
      <p:pic>
        <p:nvPicPr>
          <p:cNvPr id="32782" name="Picture 14" descr="http://ts1.mm.bing.net/images/thumbnail.aspx?q=1594059202848&amp;id=582161ad057cd8d7f374029e4c34815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4581128"/>
            <a:ext cx="1447800" cy="11430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04248" y="5733256"/>
            <a:ext cx="197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Wycheproofite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5724128" y="4005064"/>
            <a:ext cx="137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Perovskite</a:t>
            </a:r>
            <a:endParaRPr lang="en-CA" dirty="0"/>
          </a:p>
        </p:txBody>
      </p:sp>
    </p:spTree>
  </p:cSld>
  <p:clrMapOvr>
    <a:masterClrMapping/>
  </p:clrMapOvr>
  <p:transition spd="med" advTm="7551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So to Summarize</a:t>
            </a:r>
          </a:p>
          <a:p>
            <a:pPr algn="ctr"/>
            <a:r>
              <a:rPr lang="en-CA" sz="2400" dirty="0" smtClean="0"/>
              <a:t>Without Non-Renewable Resources All That Would Be Left is ...</a:t>
            </a:r>
            <a:endParaRPr lang="en-CA" sz="2400" dirty="0"/>
          </a:p>
        </p:txBody>
      </p:sp>
      <p:pic>
        <p:nvPicPr>
          <p:cNvPr id="34818" name="Picture 2" descr="http://ts3.mm.bing.net/images/thumbnail.aspx?q=1620572709834&amp;id=1dc633e3d57dbc5eb2546e59d4835e91">
            <a:hlinkClick r:id="rId3" tooltip="The drivers on the subject of speed limits and chicanes &gt; F1 News ..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0296" y="1412775"/>
            <a:ext cx="5822024" cy="38652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5517232"/>
            <a:ext cx="2696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i="1" dirty="0" smtClean="0"/>
              <a:t>The drivers!</a:t>
            </a:r>
            <a:endParaRPr lang="en-CA" sz="4000" b="1" i="1" dirty="0"/>
          </a:p>
        </p:txBody>
      </p:sp>
    </p:spTree>
  </p:cSld>
  <p:clrMapOvr>
    <a:masterClrMapping/>
  </p:clrMapOvr>
  <p:transition spd="med" advTm="6334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... And F1 racing would resemble this...</a:t>
            </a:r>
            <a:endParaRPr lang="en-CA" sz="3600" b="1" dirty="0"/>
          </a:p>
        </p:txBody>
      </p:sp>
      <p:pic>
        <p:nvPicPr>
          <p:cNvPr id="35842" name="Picture 2" descr="http://ts4.mm.bing.net/images/thumbnail.aspx?q=1618099450099&amp;id=e4198c3fc5032d784f1a8ff1589fb97d">
            <a:hlinkClick r:id="rId3" tooltip="Run, Guru, Run!!…… Runners – The Fitness Guru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196752"/>
            <a:ext cx="3168352" cy="43564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27784" y="5877272"/>
            <a:ext cx="491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But without the shoes ..............</a:t>
            </a:r>
            <a:endParaRPr lang="en-CA" sz="2800" b="1" dirty="0"/>
          </a:p>
        </p:txBody>
      </p:sp>
    </p:spTree>
  </p:cSld>
  <p:clrMapOvr>
    <a:masterClrMapping/>
  </p:clrMapOvr>
  <p:transition spd="med" advTm="5382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680"/>
            <a:ext cx="9144000" cy="1011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dirty="0" smtClean="0">
                <a:hlinkClick r:id="rId3" tooltip="http://auto.howstuffworks.com/auto-racing/motorsports/formula-one2.htm"/>
              </a:rPr>
              <a:t>http</a:t>
            </a:r>
            <a:r>
              <a:rPr lang="en-CA" dirty="0" smtClean="0">
                <a:hlinkClick r:id="rId3" tooltip="http://auto.howstuffworks.com/auto-racing/motorsports/formula-one2.htm"/>
              </a:rPr>
              <a:t>://</a:t>
            </a:r>
            <a:r>
              <a:rPr lang="en-CA" dirty="0" smtClean="0">
                <a:hlinkClick r:id="rId3" tooltip="http://auto.howstuffworks.com/auto-racing/motorsports/formula-one2.htm"/>
              </a:rPr>
              <a:t>auto.howstuffworks.com/auto-racing/motorsports/formula-one2.htm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>
                <a:hlinkClick r:id="rId4"/>
              </a:rPr>
              <a:t>http</a:t>
            </a:r>
            <a:r>
              <a:rPr lang="en-CA" dirty="0" smtClean="0">
                <a:hlinkClick r:id="rId4"/>
              </a:rPr>
              <a:t>://</a:t>
            </a:r>
            <a:r>
              <a:rPr lang="en-CA" dirty="0" smtClean="0">
                <a:hlinkClick r:id="rId4"/>
              </a:rPr>
              <a:t>www.madehow.com/Volume-5/Aluminum.html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>
                <a:hlinkClick r:id="rId5"/>
              </a:rPr>
              <a:t>http</a:t>
            </a:r>
            <a:r>
              <a:rPr lang="en-CA" dirty="0" smtClean="0">
                <a:hlinkClick r:id="rId5"/>
              </a:rPr>
              <a:t>://</a:t>
            </a:r>
            <a:r>
              <a:rPr lang="en-CA" dirty="0" smtClean="0">
                <a:hlinkClick r:id="rId5"/>
              </a:rPr>
              <a:t>wiki.answers.com/Q/Where_is_aluminum_found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>
                <a:hlinkClick r:id="rId6"/>
              </a:rPr>
              <a:t>http</a:t>
            </a:r>
            <a:r>
              <a:rPr lang="en-CA" dirty="0" smtClean="0">
                <a:hlinkClick r:id="rId6"/>
              </a:rPr>
              <a:t>://</a:t>
            </a:r>
            <a:r>
              <a:rPr lang="en-CA" dirty="0" smtClean="0">
                <a:hlinkClick r:id="rId6"/>
              </a:rPr>
              <a:t>en.wikipedia.org/wiki/Iron_ore#Available_world_iron_ore_resources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>
                <a:hlinkClick r:id="rId7"/>
              </a:rPr>
              <a:t>http</a:t>
            </a:r>
            <a:r>
              <a:rPr lang="en-CA" dirty="0" smtClean="0">
                <a:hlinkClick r:id="rId7"/>
              </a:rPr>
              <a:t>://</a:t>
            </a:r>
            <a:r>
              <a:rPr lang="en-CA" dirty="0" smtClean="0">
                <a:hlinkClick r:id="rId7"/>
              </a:rPr>
              <a:t>life123.com/career-money/commodities-2/iron-ore/where-is-iron-ore-found.shtml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>
                <a:hlinkClick r:id="rId8"/>
              </a:rPr>
              <a:t>http</a:t>
            </a:r>
            <a:r>
              <a:rPr lang="en-CA" dirty="0" smtClean="0">
                <a:hlinkClick r:id="rId8"/>
              </a:rPr>
              <a:t>://</a:t>
            </a:r>
            <a:r>
              <a:rPr lang="en-CA" dirty="0" smtClean="0">
                <a:hlinkClick r:id="rId8"/>
              </a:rPr>
              <a:t>www.f1technical.net/articles/66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>
                <a:hlinkClick r:id="rId9"/>
              </a:rPr>
              <a:t>http</a:t>
            </a:r>
            <a:r>
              <a:rPr lang="en-CA" dirty="0" smtClean="0">
                <a:hlinkClick r:id="rId9"/>
              </a:rPr>
              <a:t>://</a:t>
            </a:r>
            <a:r>
              <a:rPr lang="en-CA" dirty="0" smtClean="0">
                <a:hlinkClick r:id="rId9"/>
              </a:rPr>
              <a:t>formula1.about.com/od/car1/a/carbon_fiber.htm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>
                <a:hlinkClick r:id="rId10"/>
              </a:rPr>
              <a:t>http</a:t>
            </a:r>
            <a:r>
              <a:rPr lang="en-CA" dirty="0" smtClean="0">
                <a:hlinkClick r:id="rId10"/>
              </a:rPr>
              <a:t>://</a:t>
            </a:r>
            <a:r>
              <a:rPr lang="en-CA" dirty="0" smtClean="0">
                <a:hlinkClick r:id="rId10"/>
              </a:rPr>
              <a:t>www.wisegeek.com/what-is-carbon.htm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>
                <a:hlinkClick r:id="rId11"/>
              </a:rPr>
              <a:t>http</a:t>
            </a:r>
            <a:r>
              <a:rPr lang="en-CA" dirty="0" smtClean="0">
                <a:hlinkClick r:id="rId11"/>
              </a:rPr>
              <a:t>://coal.infomine.com/countries</a:t>
            </a:r>
            <a:r>
              <a:rPr lang="en-CA" dirty="0" smtClean="0">
                <a:hlinkClick r:id="rId11"/>
              </a:rPr>
              <a:t>/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>
                <a:hlinkClick r:id="rId12"/>
              </a:rPr>
              <a:t>http</a:t>
            </a:r>
            <a:r>
              <a:rPr lang="en-CA" dirty="0" smtClean="0">
                <a:hlinkClick r:id="rId12"/>
              </a:rPr>
              <a:t>://</a:t>
            </a:r>
            <a:r>
              <a:rPr lang="en-CA" dirty="0" smtClean="0">
                <a:hlinkClick r:id="rId12"/>
              </a:rPr>
              <a:t>en.wikipedia.org/wiki/Polymer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>
                <a:hlinkClick r:id="rId13"/>
              </a:rPr>
              <a:t>http://</a:t>
            </a:r>
            <a:r>
              <a:rPr lang="en-CA" dirty="0" smtClean="0">
                <a:hlinkClick r:id="rId13"/>
              </a:rPr>
              <a:t>www.opec.org/opec_web/en/about_us/25.htm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>
                <a:hlinkClick r:id="rId14"/>
              </a:rPr>
              <a:t>http://</a:t>
            </a:r>
            <a:r>
              <a:rPr lang="en-CA" dirty="0" smtClean="0">
                <a:hlinkClick r:id="rId14"/>
              </a:rPr>
              <a:t>en.wikipedia.org/wiki/Formula_One_car</a:t>
            </a:r>
            <a:endParaRPr lang="en-CA" dirty="0" smtClean="0"/>
          </a:p>
          <a:p>
            <a:pPr>
              <a:lnSpc>
                <a:spcPct val="150000"/>
              </a:lnSpc>
            </a:pPr>
            <a:r>
              <a:rPr lang="en-CA" dirty="0" smtClean="0">
                <a:hlinkClick r:id="rId15"/>
              </a:rPr>
              <a:t>http://museumvictoria.com.au/melbournemuseum/discoverycentre/dynamic-earth/videos/minerals-with-high-tech-applications-</a:t>
            </a:r>
            <a:r>
              <a:rPr lang="en-CA" dirty="0" smtClean="0">
                <a:hlinkClick r:id="rId15"/>
              </a:rPr>
              <a:t>/</a:t>
            </a:r>
            <a:endParaRPr lang="en-CA" dirty="0" smtClean="0"/>
          </a:p>
          <a:p>
            <a:pPr>
              <a:lnSpc>
                <a:spcPct val="150000"/>
              </a:lnSpc>
            </a:pPr>
            <a:endParaRPr lang="en-CA" sz="1400" dirty="0" smtClean="0"/>
          </a:p>
          <a:p>
            <a:pPr>
              <a:lnSpc>
                <a:spcPct val="150000"/>
              </a:lnSpc>
            </a:pPr>
            <a:endParaRPr lang="en-CA" dirty="0" smtClean="0"/>
          </a:p>
          <a:p>
            <a:pPr>
              <a:lnSpc>
                <a:spcPct val="150000"/>
              </a:lnSpc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081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 smtClean="0"/>
              <a:t>Information:</a:t>
            </a:r>
            <a:endParaRPr lang="en-CA" sz="2800" b="1" u="sng" dirty="0"/>
          </a:p>
        </p:txBody>
      </p:sp>
    </p:spTree>
  </p:cSld>
  <p:clrMapOvr>
    <a:masterClrMapping/>
  </p:clrMapOvr>
  <p:transition spd="med" advTm="1576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1627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 smtClean="0"/>
              <a:t>Images:</a:t>
            </a:r>
            <a:endParaRPr lang="en-CA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u="sng" dirty="0" smtClean="0">
                <a:hlinkClick r:id="rId3"/>
              </a:rPr>
              <a:t>http://www.google.ca/imghp?hl=en&amp;tab=wi</a:t>
            </a:r>
            <a:endParaRPr lang="en-CA" sz="2400" dirty="0" smtClean="0"/>
          </a:p>
          <a:p>
            <a:pPr>
              <a:lnSpc>
                <a:spcPct val="150000"/>
              </a:lnSpc>
            </a:pPr>
            <a:r>
              <a:rPr lang="en-CA" sz="2400" u="sng" dirty="0" smtClean="0">
                <a:hlinkClick r:id="rId4"/>
              </a:rPr>
              <a:t>http://images.search.yahoo.com/images</a:t>
            </a:r>
            <a:endParaRPr lang="en-CA" sz="2400" dirty="0" smtClean="0"/>
          </a:p>
          <a:p>
            <a:endParaRPr lang="en-CA" dirty="0"/>
          </a:p>
        </p:txBody>
      </p:sp>
    </p:spTree>
  </p:cSld>
  <p:clrMapOvr>
    <a:masterClrMapping/>
  </p:clrMapOvr>
  <p:transition spd="med" advTm="1217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... And of course my favourite sport is car racing!</a:t>
            </a:r>
            <a:endParaRPr lang="en-CA" sz="2800" b="1" dirty="0"/>
          </a:p>
        </p:txBody>
      </p:sp>
      <p:pic>
        <p:nvPicPr>
          <p:cNvPr id="12290" name="Picture 2" descr="http://ts1.mm.bing.net/images/thumbnail.aspx?q=1643173781276&amp;id=c5ee80ef988d9380bc3404e895a64f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2857500" cy="1885950"/>
          </a:xfrm>
          <a:prstGeom prst="rect">
            <a:avLst/>
          </a:prstGeom>
          <a:noFill/>
        </p:spPr>
      </p:pic>
      <p:pic>
        <p:nvPicPr>
          <p:cNvPr id="12292" name="Picture 4" descr="http://ts3.mm.bing.net/images/thumbnail.aspx?q=1610732473190&amp;id=01dc8b47e6b45834e326a6ff5b16cc00">
            <a:hlinkClick r:id="rId4" tooltip="Car Racin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636912"/>
            <a:ext cx="2647950" cy="1524001"/>
          </a:xfrm>
          <a:prstGeom prst="rect">
            <a:avLst/>
          </a:prstGeom>
          <a:noFill/>
        </p:spPr>
      </p:pic>
      <p:pic>
        <p:nvPicPr>
          <p:cNvPr id="12294" name="Picture 6" descr="http://ts2.mm.bing.net/images/thumbnail.aspx?q=1572846053565&amp;id=c26488d11f66d5fd5b34e859a04496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005064"/>
            <a:ext cx="2857500" cy="253365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539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3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80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i="1" dirty="0" smtClean="0"/>
              <a:t>Car racing unites people all over the world</a:t>
            </a:r>
            <a:endParaRPr lang="en-CA" sz="2800" b="1" i="1" dirty="0"/>
          </a:p>
        </p:txBody>
      </p:sp>
      <p:pic>
        <p:nvPicPr>
          <p:cNvPr id="3074" name="Picture 2" descr="http://ts3.mm.bing.net/images/thumbnail.aspx?q=1579671890922&amp;id=07e597e21b1a6183039c76e1fbcab28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28575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42210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Australian Grand Prix</a:t>
            </a:r>
            <a:endParaRPr lang="en-CA" b="1" dirty="0"/>
          </a:p>
        </p:txBody>
      </p:sp>
      <p:pic>
        <p:nvPicPr>
          <p:cNvPr id="3076" name="Picture 4" descr="http://ts4.mm.bing.net/images/thumbnail.aspx?q=1626516297635&amp;id=16fcbefde087719767df14b0e14c43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00808"/>
            <a:ext cx="2247900" cy="2190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40152" y="40770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Grand Prix of Japan</a:t>
            </a:r>
            <a:endParaRPr lang="en-CA" dirty="0"/>
          </a:p>
        </p:txBody>
      </p:sp>
      <p:pic>
        <p:nvPicPr>
          <p:cNvPr id="3078" name="Picture 6" descr="http://ts4.mm.bing.net/images/thumbnail.aspx?q=1626480511551&amp;id=577ec32a1faff29f1d7dac532d82c7d0">
            <a:hlinkClick r:id="rId5" tooltip="Canada Flag Screensaver and Free Wallpaper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348880"/>
            <a:ext cx="2028825" cy="1524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84168" y="40050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Montreal Grand Prix</a:t>
            </a:r>
            <a:endParaRPr lang="en-CA" dirty="0"/>
          </a:p>
        </p:txBody>
      </p:sp>
      <p:pic>
        <p:nvPicPr>
          <p:cNvPr id="3080" name="Picture 8" descr="http://ts1.mm.bing.net/images/thumbnail.aspx?q=1596285654868&amp;id=f624ea3968f1a3e960220af8ea09dd9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700808"/>
            <a:ext cx="2259665" cy="1800200"/>
          </a:xfrm>
          <a:prstGeom prst="rect">
            <a:avLst/>
          </a:prstGeom>
          <a:noFill/>
        </p:spPr>
      </p:pic>
      <p:pic>
        <p:nvPicPr>
          <p:cNvPr id="3082" name="Picture 10" descr="http://ts4.mm.bing.net/images/thumbnail.aspx?q=1633303276639&amp;id=4d4aca36c1d7a4376ae4668c70be5af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4293096"/>
            <a:ext cx="2496277" cy="187220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411761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Brazilian Grand Prix</a:t>
            </a:r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2627785" y="356794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Daytona 500</a:t>
            </a:r>
            <a:endParaRPr lang="en-CA" dirty="0"/>
          </a:p>
        </p:txBody>
      </p:sp>
    </p:spTree>
  </p:cSld>
  <p:clrMapOvr>
    <a:masterClrMapping/>
  </p:clrMapOvr>
  <p:transition spd="med" advTm="22932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4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4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34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0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1" presetID="34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4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2" presetID="3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  <p:bldP spid="14" grpId="0"/>
      <p:bldP spid="14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b="1" i="1" dirty="0" smtClean="0"/>
              <a:t>Car racing unites people all over the world</a:t>
            </a:r>
            <a:endParaRPr lang="en-CA" sz="3200" b="1" i="1" dirty="0"/>
          </a:p>
        </p:txBody>
      </p:sp>
      <p:pic>
        <p:nvPicPr>
          <p:cNvPr id="22530" name="Picture 2" descr="http://ts3.mm.bing.net/images/thumbnail.aspx?q=1606855497610&amp;id=af90b9250915d49bb4996dab6cac7e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852936"/>
            <a:ext cx="2857500" cy="1905000"/>
          </a:xfrm>
          <a:prstGeom prst="rect">
            <a:avLst/>
          </a:prstGeom>
          <a:noFill/>
        </p:spPr>
      </p:pic>
      <p:pic>
        <p:nvPicPr>
          <p:cNvPr id="22532" name="Picture 4" descr="http://ts1.mm.bing.net/images/thumbnail.aspx?q=1545828775680&amp;id=322199f4e21d88a5e5ad5774fc3101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052736"/>
            <a:ext cx="2857500" cy="2286001"/>
          </a:xfrm>
          <a:prstGeom prst="rect">
            <a:avLst/>
          </a:prstGeom>
          <a:noFill/>
        </p:spPr>
      </p:pic>
      <p:pic>
        <p:nvPicPr>
          <p:cNvPr id="22534" name="Picture 6" descr="http://ts4.mm.bing.net/images/thumbnail.aspx?q=1598529483067&amp;id=0532d7b3f0040c6d2a8caa1d926767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077072"/>
            <a:ext cx="2857500" cy="1838325"/>
          </a:xfrm>
          <a:prstGeom prst="rect">
            <a:avLst/>
          </a:prstGeom>
          <a:noFill/>
        </p:spPr>
      </p:pic>
      <p:pic>
        <p:nvPicPr>
          <p:cNvPr id="22536" name="Picture 8" descr="http://ts2.mm.bing.net/images/thumbnail.aspx?q=1572532533177&amp;id=b62eba8af061391b6b1395b941bfd7b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140968"/>
            <a:ext cx="2857500" cy="18192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48264" y="5013176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Indy Racing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3501008"/>
            <a:ext cx="149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Nascar</a:t>
            </a:r>
            <a:r>
              <a:rPr lang="en-CA" dirty="0" smtClean="0"/>
              <a:t> Racing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6237312"/>
            <a:ext cx="219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LeMans</a:t>
            </a:r>
            <a:r>
              <a:rPr lang="en-CA" dirty="0" smtClean="0"/>
              <a:t> Racing Series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5229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Rally Racing</a:t>
            </a:r>
            <a:endParaRPr lang="en-CA" dirty="0"/>
          </a:p>
        </p:txBody>
      </p:sp>
    </p:spTree>
  </p:cSld>
  <p:clrMapOvr>
    <a:masterClrMapping/>
  </p:clrMapOvr>
  <p:transition spd="med" advTm="12479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34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4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4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4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3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7" grpId="0"/>
      <p:bldP spid="7" grpId="1"/>
      <p:bldP spid="8" grpId="0"/>
      <p:bldP spid="8" grpId="1"/>
      <p:bldP spid="9" grpId="0" build="allAtOnce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86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However my favourite series is the Formula 1 </a:t>
            </a:r>
            <a:endParaRPr lang="en-C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687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This is a formula 1 car!</a:t>
            </a:r>
            <a:endParaRPr lang="en-CA" sz="3200" dirty="0"/>
          </a:p>
        </p:txBody>
      </p:sp>
      <p:pic>
        <p:nvPicPr>
          <p:cNvPr id="2050" name="Picture 2" descr="http://ts2.mm.bing.net/images/thumbnail.aspx?q=1575223111549&amp;id=20264e206a4718ecbce9871c984eb8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097740"/>
            <a:ext cx="4536504" cy="34023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" y="60212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A Hi Tech pot-pourri of non-renewable resources on 4 wheels</a:t>
            </a:r>
            <a:endParaRPr lang="en-CA" sz="2400" b="1" dirty="0"/>
          </a:p>
        </p:txBody>
      </p:sp>
    </p:spTree>
  </p:cSld>
  <p:clrMapOvr>
    <a:masterClrMapping/>
  </p:clrMapOvr>
  <p:transition spd="med" advTm="6053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66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Lets take a closer look to see </a:t>
            </a:r>
            <a:r>
              <a:rPr lang="en-CA" sz="3600" b="1" i="1" dirty="0" smtClean="0"/>
              <a:t>W</a:t>
            </a:r>
            <a:r>
              <a:rPr lang="en-CA" sz="3600" b="1" i="1" dirty="0" smtClean="0"/>
              <a:t>here on Earth </a:t>
            </a:r>
            <a:r>
              <a:rPr lang="en-CA" sz="3600" dirty="0" smtClean="0"/>
              <a:t>can we find each components of a F1 car.</a:t>
            </a:r>
            <a:endParaRPr lang="en-CA" sz="3600" dirty="0"/>
          </a:p>
        </p:txBody>
      </p:sp>
      <p:pic>
        <p:nvPicPr>
          <p:cNvPr id="4098" name="Picture 2" descr="Image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060848"/>
            <a:ext cx="3800475" cy="391477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835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i="1" dirty="0" smtClean="0">
                <a:latin typeface="Comic Sans MS" pitchFamily="66" charset="0"/>
              </a:rPr>
              <a:t>The Engine &amp; The Transmission</a:t>
            </a:r>
            <a:endParaRPr lang="en-CA" sz="3600" i="1" dirty="0">
              <a:latin typeface="Comic Sans MS" pitchFamily="66" charset="0"/>
            </a:endParaRPr>
          </a:p>
        </p:txBody>
      </p:sp>
      <p:pic>
        <p:nvPicPr>
          <p:cNvPr id="25602" name="Picture 2" descr="http://upload.wikimedia.org/wikipedia/commons/thumb/b/b2/BMW_Sauber_F1.06_engine.jpg/220px-BMW_Sauber_F1.06_engi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4176464" cy="31323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085184"/>
            <a:ext cx="91440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The FIA banned teams to use exotic </a:t>
            </a:r>
            <a:r>
              <a:rPr lang="en-CA" sz="2800" dirty="0" smtClean="0"/>
              <a:t>materials in </a:t>
            </a:r>
            <a:r>
              <a:rPr lang="en-CA" sz="2800" dirty="0" smtClean="0"/>
              <a:t>engine and transmission construction. Today teams can only use  </a:t>
            </a:r>
            <a:r>
              <a:rPr lang="en-CA" sz="2800" dirty="0" smtClean="0"/>
              <a:t>aluminium and iron </a:t>
            </a:r>
            <a:r>
              <a:rPr lang="en-CA" sz="2800" dirty="0" smtClean="0"/>
              <a:t>alloys for the production of the pistons, cylinders, gears, and crank shanks.</a:t>
            </a:r>
          </a:p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5" name="Picture 2" descr="http://ts4.mm.bing.net/images/thumbnail.aspx?q=1648268611687&amp;id=094b1588b88aa86e2dbbc61a093c18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628800"/>
            <a:ext cx="2664296" cy="355239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640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Aluminium (Al)</a:t>
            </a:r>
            <a:endParaRPr lang="en-CA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34076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The properties that make aluminium one  of the most desired metals are:</a:t>
            </a:r>
          </a:p>
          <a:p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Light weight, strong, nonmagnetic and nontoxic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Conducts heat and electricity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Reflects heat and light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Strong but easily workable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retains </a:t>
            </a:r>
            <a:r>
              <a:rPr lang="en-CA" dirty="0" smtClean="0"/>
              <a:t>its strength under extreme cold without becoming </a:t>
            </a:r>
            <a:r>
              <a:rPr lang="en-CA" dirty="0" smtClean="0"/>
              <a:t>brittle</a:t>
            </a:r>
          </a:p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sz="2400" dirty="0" smtClean="0"/>
              <a:t>The </a:t>
            </a:r>
            <a:r>
              <a:rPr lang="en-CA" sz="2400" dirty="0" smtClean="0"/>
              <a:t>third most plentiful </a:t>
            </a:r>
            <a:r>
              <a:rPr lang="en-CA" sz="2400" dirty="0" smtClean="0"/>
              <a:t>element </a:t>
            </a:r>
          </a:p>
          <a:p>
            <a:r>
              <a:rPr lang="en-CA" sz="2400" dirty="0" smtClean="0"/>
              <a:t>in </a:t>
            </a:r>
            <a:r>
              <a:rPr lang="en-CA" sz="2400" dirty="0" smtClean="0"/>
              <a:t>the earth's crust, comprising </a:t>
            </a:r>
            <a:endParaRPr lang="en-CA" sz="2400" dirty="0" smtClean="0"/>
          </a:p>
          <a:p>
            <a:r>
              <a:rPr lang="en-CA" sz="2400" dirty="0" smtClean="0"/>
              <a:t>8</a:t>
            </a:r>
            <a:r>
              <a:rPr lang="en-CA" sz="2400" dirty="0" smtClean="0"/>
              <a:t>% of the planet's soil and </a:t>
            </a:r>
            <a:r>
              <a:rPr lang="en-CA" sz="2400" dirty="0" smtClean="0"/>
              <a:t>rocks</a:t>
            </a:r>
            <a:endParaRPr lang="en-CA" dirty="0" smtClean="0"/>
          </a:p>
        </p:txBody>
      </p:sp>
      <p:pic>
        <p:nvPicPr>
          <p:cNvPr id="23554" name="Picture 2" descr="http://ts1.mm.bing.net/images/thumbnail.aspx?q=1596232111108&amp;id=794d1a0879fecb2b698d75993a0ef802">
            <a:hlinkClick r:id="rId3" tooltip="Hi-Res Images of Aluminiu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2604120" cy="260412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603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766</Words>
  <Application>Microsoft Office PowerPoint</Application>
  <PresentationFormat>On-screen Show (4:3)</PresentationFormat>
  <Paragraphs>162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Luca</dc:creator>
  <cp:lastModifiedBy>Luca</cp:lastModifiedBy>
  <cp:revision>220</cp:revision>
  <dcterms:created xsi:type="dcterms:W3CDTF">2012-02-19T13:45:18Z</dcterms:created>
  <dcterms:modified xsi:type="dcterms:W3CDTF">2012-02-26T04:44:20Z</dcterms:modified>
</cp:coreProperties>
</file>