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7" r:id="rId4"/>
    <p:sldId id="261" r:id="rId5"/>
    <p:sldId id="262" r:id="rId6"/>
    <p:sldId id="263" r:id="rId7"/>
    <p:sldId id="265" r:id="rId8"/>
    <p:sldId id="264" r:id="rId9"/>
    <p:sldId id="258" r:id="rId10"/>
    <p:sldId id="259"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94671" autoAdjust="0"/>
  </p:normalViewPr>
  <p:slideViewPr>
    <p:cSldViewPr>
      <p:cViewPr varScale="1">
        <p:scale>
          <a:sx n="70" d="100"/>
          <a:sy n="70" d="100"/>
        </p:scale>
        <p:origin x="-564" y="-90"/>
      </p:cViewPr>
      <p:guideLst>
        <p:guide orient="horz" pos="2160"/>
        <p:guide pos="2880"/>
      </p:guideLst>
    </p:cSldViewPr>
  </p:slideViewPr>
  <p:outlineViewPr>
    <p:cViewPr>
      <p:scale>
        <a:sx n="33" d="100"/>
        <a:sy n="33" d="100"/>
      </p:scale>
      <p:origin x="0" y="95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5ABD1-0DF7-4F63-999A-2EAA89E2F40F}" type="datetimeFigureOut">
              <a:rPr lang="en-US" smtClean="0"/>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DECC7-A0DD-426F-89C0-17D88A02178E}" type="slidenum">
              <a:rPr lang="en-US" smtClean="0"/>
              <a:t>‹#›</a:t>
            </a:fld>
            <a:endParaRPr lang="en-US"/>
          </a:p>
        </p:txBody>
      </p:sp>
    </p:spTree>
    <p:extLst>
      <p:ext uri="{BB962C8B-B14F-4D97-AF65-F5344CB8AC3E}">
        <p14:creationId xmlns:p14="http://schemas.microsoft.com/office/powerpoint/2010/main" val="124468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DECC7-A0DD-426F-89C0-17D88A02178E}" type="slidenum">
              <a:rPr lang="en-US" smtClean="0"/>
              <a:t>6</a:t>
            </a:fld>
            <a:endParaRPr lang="en-US"/>
          </a:p>
        </p:txBody>
      </p:sp>
    </p:spTree>
    <p:extLst>
      <p:ext uri="{BB962C8B-B14F-4D97-AF65-F5344CB8AC3E}">
        <p14:creationId xmlns:p14="http://schemas.microsoft.com/office/powerpoint/2010/main" val="124353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64003-F98C-44C3-98FA-8DC1AB5A06A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1425006793"/>
      </p:ext>
    </p:extLst>
  </p:cSld>
  <p:clrMapOvr>
    <a:masterClrMapping/>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64003-F98C-44C3-98FA-8DC1AB5A06A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481766554"/>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64003-F98C-44C3-98FA-8DC1AB5A06A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3004891607"/>
      </p:ext>
    </p:extLst>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64003-F98C-44C3-98FA-8DC1AB5A06A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3292311520"/>
      </p:ext>
    </p:extLst>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64003-F98C-44C3-98FA-8DC1AB5A06A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2213508785"/>
      </p:ext>
    </p:extLst>
  </p:cSld>
  <p:clrMapOvr>
    <a:masterClrMapping/>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64003-F98C-44C3-98FA-8DC1AB5A06A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3924358040"/>
      </p:ext>
    </p:extLst>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64003-F98C-44C3-98FA-8DC1AB5A06AA}" type="datetimeFigureOut">
              <a:rPr lang="en-US" smtClean="0"/>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1365494708"/>
      </p:ext>
    </p:extLst>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64003-F98C-44C3-98FA-8DC1AB5A06AA}" type="datetimeFigureOut">
              <a:rPr lang="en-US" smtClean="0"/>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76698038"/>
      </p:ext>
    </p:extLst>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64003-F98C-44C3-98FA-8DC1AB5A06AA}" type="datetimeFigureOut">
              <a:rPr lang="en-US" smtClean="0"/>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1959387523"/>
      </p:ext>
    </p:extLst>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64003-F98C-44C3-98FA-8DC1AB5A06A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1040007733"/>
      </p:ext>
    </p:extLst>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64003-F98C-44C3-98FA-8DC1AB5A06A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9485C-E80A-4988-867E-FD8227AF47CA}" type="slidenum">
              <a:rPr lang="en-US" smtClean="0"/>
              <a:t>‹#›</a:t>
            </a:fld>
            <a:endParaRPr lang="en-US"/>
          </a:p>
        </p:txBody>
      </p:sp>
    </p:spTree>
    <p:extLst>
      <p:ext uri="{BB962C8B-B14F-4D97-AF65-F5344CB8AC3E}">
        <p14:creationId xmlns:p14="http://schemas.microsoft.com/office/powerpoint/2010/main" val="1038968168"/>
      </p:ext>
    </p:extLst>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64003-F98C-44C3-98FA-8DC1AB5A06AA}" type="datetimeFigureOut">
              <a:rPr lang="en-US" smtClean="0"/>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9485C-E80A-4988-867E-FD8227AF47CA}" type="slidenum">
              <a:rPr lang="en-US" smtClean="0"/>
              <a:t>‹#›</a:t>
            </a:fld>
            <a:endParaRPr lang="en-US"/>
          </a:p>
        </p:txBody>
      </p:sp>
    </p:spTree>
    <p:extLst>
      <p:ext uri="{BB962C8B-B14F-4D97-AF65-F5344CB8AC3E}">
        <p14:creationId xmlns:p14="http://schemas.microsoft.com/office/powerpoint/2010/main" val="855869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ww.tapmytrees.com/syth.html" TargetMode="External"/><Relationship Id="rId3" Type="http://schemas.openxmlformats.org/officeDocument/2006/relationships/hyperlink" Target="http://www.turtletrack.org/Issues00/Co03112000/CO_03112000_Maple.htm" TargetMode="External"/><Relationship Id="rId7" Type="http://schemas.openxmlformats.org/officeDocument/2006/relationships/hyperlink" Target="http://www.ducksters.com/science/metals.php" TargetMode="External"/><Relationship Id="rId12" Type="http://schemas.openxmlformats.org/officeDocument/2006/relationships/hyperlink" Target="http://top5ofanything.com/index.php?h=b289de68" TargetMode="External"/><Relationship Id="rId2" Type="http://schemas.openxmlformats.org/officeDocument/2006/relationships/hyperlink" Target="http://gourmet.lovetoknow.com/How_to_Make_Maple_Sugar" TargetMode="External"/><Relationship Id="rId1" Type="http://schemas.openxmlformats.org/officeDocument/2006/relationships/slideLayout" Target="../slideLayouts/slideLayout7.xml"/><Relationship Id="rId6" Type="http://schemas.openxmlformats.org/officeDocument/2006/relationships/hyperlink" Target="http://www.stevesauter.com/Maple_Syrup_Lesson_Plan.html" TargetMode="External"/><Relationship Id="rId11" Type="http://schemas.openxmlformats.org/officeDocument/2006/relationships/hyperlink" Target="http://en.wikipedia.org/wiki/List_of_countries_by_aluminium_production" TargetMode="External"/><Relationship Id="rId5" Type="http://schemas.openxmlformats.org/officeDocument/2006/relationships/hyperlink" Target="http://library.thinkquest.org/05aug/00461/titanium.htm" TargetMode="External"/><Relationship Id="rId10" Type="http://schemas.openxmlformats.org/officeDocument/2006/relationships/hyperlink" Target="http://www.kidcyber.com.au/topics/glass.htm" TargetMode="External"/><Relationship Id="rId4" Type="http://schemas.openxmlformats.org/officeDocument/2006/relationships/hyperlink" Target="http://www.funkidslive.com/features/geology-rocks/geology-rocks-rock-around-our-homes/" TargetMode="External"/><Relationship Id="rId9" Type="http://schemas.openxmlformats.org/officeDocument/2006/relationships/hyperlink" Target="http://encyclopedia.kids.net.au/page/fi/Fiberglas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85800"/>
            <a:ext cx="6653211" cy="1470025"/>
          </a:xfrm>
          <a:solidFill>
            <a:srgbClr val="FFFF00"/>
          </a:solidFill>
        </p:spPr>
        <p:txBody>
          <a:bodyPr/>
          <a:lstStyle/>
          <a:p>
            <a:r>
              <a:rPr lang="en-US" dirty="0" smtClean="0"/>
              <a:t>Mother Nature’s Golden Treasure</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1026" name="Picture 2" descr="C:\Users\User\Desktop\contest\2013-04-01 phone2013\phone2013 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117" y="2505927"/>
            <a:ext cx="5283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ontest\2013-04-01 phone2013\2013-04-01 phone2013\phone2013 0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395" y="179658"/>
            <a:ext cx="1724722" cy="229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50278"/>
      </p:ext>
    </p:extLst>
  </p:cSld>
  <p:clrMapOvr>
    <a:masterClrMapping/>
  </p:clrMapOvr>
  <p:transition spd="slow" advClick="0" advTm="5000">
    <p:fad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0" y="504967"/>
            <a:ext cx="9144000" cy="42672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286000" y="1280615"/>
            <a:ext cx="4572000" cy="3657599"/>
          </a:xfrm>
        </p:spPr>
        <p:txBody>
          <a:bodyPr>
            <a:normAutofit fontScale="92500" lnSpcReduction="20000"/>
          </a:bodyPr>
          <a:lstStyle/>
          <a:p>
            <a:pPr marL="0" indent="0" algn="ctr">
              <a:buNone/>
            </a:pPr>
            <a:r>
              <a:rPr lang="en-US" dirty="0" smtClean="0"/>
              <a:t>Renewable </a:t>
            </a:r>
          </a:p>
          <a:p>
            <a:pPr marL="0" indent="0" algn="ctr">
              <a:buNone/>
            </a:pPr>
            <a:r>
              <a:rPr lang="en-US" dirty="0" smtClean="0"/>
              <a:t>and </a:t>
            </a:r>
          </a:p>
          <a:p>
            <a:pPr marL="0" indent="0" algn="ctr">
              <a:buNone/>
            </a:pPr>
            <a:r>
              <a:rPr lang="en-US" dirty="0" smtClean="0"/>
              <a:t>Non-renewable resources are both important now and in our future</a:t>
            </a:r>
          </a:p>
          <a:p>
            <a:pPr algn="ctr"/>
            <a:endParaRPr lang="en-US" dirty="0"/>
          </a:p>
          <a:p>
            <a:pPr marL="0" indent="0" algn="ctr">
              <a:buNone/>
            </a:pPr>
            <a:r>
              <a:rPr lang="en-US" dirty="0" smtClean="0"/>
              <a:t>Using them both wisely will enhance our lives</a:t>
            </a:r>
            <a:endParaRPr lang="en-US" dirty="0"/>
          </a:p>
        </p:txBody>
      </p:sp>
      <p:pic>
        <p:nvPicPr>
          <p:cNvPr id="2050" name="Picture 2" descr="C:\Users\User\Desktop\Pictures\carnaval\carnav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92457"/>
            <a:ext cx="1948218"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Pictures\carnaval\carnav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04967"/>
            <a:ext cx="20955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t2.gstatic.com/images?q=tbn:ANd9GcRNPRicC7y5iSCVmMJA0Dj7D5X9IDG9BJm9w9k1dkR4hzCGqu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72166"/>
            <a:ext cx="3733104" cy="216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59825"/>
      </p:ext>
    </p:extLst>
  </p:cSld>
  <p:clrMapOvr>
    <a:masterClrMapping/>
  </p:clrMapOvr>
  <p:transition spd="slow" advClick="0" advTm="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1"/>
            <a:ext cx="8610600" cy="6463308"/>
          </a:xfrm>
          <a:prstGeom prst="rect">
            <a:avLst/>
          </a:prstGeom>
        </p:spPr>
        <p:txBody>
          <a:bodyPr wrap="square">
            <a:spAutoFit/>
          </a:bodyPr>
          <a:lstStyle/>
          <a:p>
            <a:pPr algn="ctr"/>
            <a:r>
              <a:rPr lang="en-US" b="1" dirty="0" smtClean="0"/>
              <a:t>References</a:t>
            </a:r>
          </a:p>
          <a:p>
            <a:endParaRPr lang="en-US" dirty="0"/>
          </a:p>
          <a:p>
            <a:endParaRPr lang="en-US" dirty="0" smtClean="0"/>
          </a:p>
          <a:p>
            <a:pPr marL="342900" indent="-342900">
              <a:buAutoNum type="arabicPeriod"/>
            </a:pPr>
            <a:r>
              <a:rPr lang="en-US" dirty="0" smtClean="0">
                <a:hlinkClick r:id="rId2"/>
              </a:rPr>
              <a:t>http://gourmet.lovetoknow.com/How_to_Make_Maple_Sugar</a:t>
            </a:r>
            <a:endParaRPr lang="en-US" dirty="0" smtClean="0"/>
          </a:p>
          <a:p>
            <a:pPr marL="342900" indent="-342900">
              <a:buAutoNum type="arabicPeriod"/>
            </a:pPr>
            <a:r>
              <a:rPr lang="en-US" dirty="0" smtClean="0">
                <a:hlinkClick r:id="rId2"/>
              </a:rPr>
              <a:t>http://gourmet.lovetoknow.com/How_to_Make_Maple_Sugar</a:t>
            </a:r>
            <a:endParaRPr lang="en-US" dirty="0" smtClean="0"/>
          </a:p>
          <a:p>
            <a:pPr marL="342900" indent="-342900">
              <a:buAutoNum type="arabicPeriod"/>
            </a:pPr>
            <a:r>
              <a:rPr lang="en-US" dirty="0" smtClean="0">
                <a:hlinkClick r:id="rId3"/>
              </a:rPr>
              <a:t>http://www.turtletrack.org/Issues00/Co03112000/CO_03112000_Maple.htm</a:t>
            </a:r>
            <a:endParaRPr lang="en-US" dirty="0" smtClean="0"/>
          </a:p>
          <a:p>
            <a:pPr marL="342900" indent="-342900">
              <a:buAutoNum type="arabicPeriod"/>
            </a:pPr>
            <a:r>
              <a:rPr lang="en-US" dirty="0" smtClean="0">
                <a:hlinkClick r:id="rId4"/>
              </a:rPr>
              <a:t>http://www.funkidslive.com/features/geology-rocks/geology-rocks-rock-around-our-homes/</a:t>
            </a:r>
            <a:endParaRPr lang="en-US" dirty="0" smtClean="0"/>
          </a:p>
          <a:p>
            <a:pPr marL="342900" indent="-342900">
              <a:buAutoNum type="arabicPeriod"/>
            </a:pPr>
            <a:r>
              <a:rPr lang="en-US" dirty="0" smtClean="0">
                <a:hlinkClick r:id="rId5"/>
              </a:rPr>
              <a:t>http://library.thinkquest.org/05aug/00461/titanium.htm</a:t>
            </a:r>
            <a:endParaRPr lang="en-US" dirty="0" smtClean="0"/>
          </a:p>
          <a:p>
            <a:pPr marL="342900" indent="-342900">
              <a:buAutoNum type="arabicPeriod"/>
            </a:pPr>
            <a:r>
              <a:rPr lang="en-US" dirty="0" smtClean="0">
                <a:hlinkClick r:id="rId6"/>
              </a:rPr>
              <a:t>http://www.stevesauter.com/Maple_Syrup_Lesson_Plan.html</a:t>
            </a:r>
            <a:endParaRPr lang="en-US" dirty="0" smtClean="0"/>
          </a:p>
          <a:p>
            <a:pPr marL="342900" indent="-342900">
              <a:buAutoNum type="arabicPeriod"/>
            </a:pPr>
            <a:r>
              <a:rPr lang="en-US" dirty="0" smtClean="0">
                <a:hlinkClick r:id="rId7"/>
              </a:rPr>
              <a:t>http://www.ducksters.com/science/metals.php</a:t>
            </a:r>
            <a:endParaRPr lang="en-US" dirty="0" smtClean="0"/>
          </a:p>
          <a:p>
            <a:pPr marL="342900" indent="-342900">
              <a:buAutoNum type="arabicPeriod"/>
            </a:pPr>
            <a:r>
              <a:rPr lang="en-US" dirty="0">
                <a:hlinkClick r:id="rId8"/>
              </a:rPr>
              <a:t>http://</a:t>
            </a:r>
            <a:r>
              <a:rPr lang="en-US" dirty="0" smtClean="0">
                <a:hlinkClick r:id="rId8"/>
              </a:rPr>
              <a:t>www.tapmytrees.com/syth.html</a:t>
            </a:r>
            <a:endParaRPr lang="en-US" dirty="0" smtClean="0"/>
          </a:p>
          <a:p>
            <a:pPr marL="342900" indent="-342900">
              <a:buAutoNum type="arabicPeriod"/>
            </a:pPr>
            <a:r>
              <a:rPr lang="en-US" dirty="0">
                <a:hlinkClick r:id="rId9"/>
              </a:rPr>
              <a:t>http://</a:t>
            </a:r>
            <a:r>
              <a:rPr lang="en-US" dirty="0" smtClean="0">
                <a:hlinkClick r:id="rId9"/>
              </a:rPr>
              <a:t>encyclopedia.kids.net.au/page/fi/Fiberglass</a:t>
            </a:r>
            <a:endParaRPr lang="en-US" dirty="0" smtClean="0"/>
          </a:p>
          <a:p>
            <a:pPr marL="342900" indent="-342900">
              <a:buAutoNum type="arabicPeriod"/>
            </a:pPr>
            <a:r>
              <a:rPr lang="en-US" dirty="0">
                <a:hlinkClick r:id="rId10"/>
              </a:rPr>
              <a:t>http://</a:t>
            </a:r>
            <a:r>
              <a:rPr lang="en-US" dirty="0" smtClean="0">
                <a:hlinkClick r:id="rId10"/>
              </a:rPr>
              <a:t>www.kidcyber.com.au/topics/glass.htm</a:t>
            </a:r>
            <a:endParaRPr lang="en-US" dirty="0" smtClean="0"/>
          </a:p>
          <a:p>
            <a:pPr marL="342900" indent="-342900">
              <a:buAutoNum type="arabicPeriod"/>
            </a:pPr>
            <a:r>
              <a:rPr lang="en-US" dirty="0">
                <a:hlinkClick r:id="rId11"/>
              </a:rPr>
              <a:t>http://</a:t>
            </a:r>
            <a:r>
              <a:rPr lang="en-US" dirty="0" smtClean="0">
                <a:hlinkClick r:id="rId11"/>
              </a:rPr>
              <a:t>en.wikipedia.org/wiki/List_of_countries_by_aluminium_production</a:t>
            </a:r>
            <a:endParaRPr lang="en-US" dirty="0" smtClean="0"/>
          </a:p>
          <a:p>
            <a:pPr marL="342900" indent="-342900">
              <a:buAutoNum type="arabicPeriod"/>
            </a:pPr>
            <a:r>
              <a:rPr lang="en-US" dirty="0">
                <a:hlinkClick r:id="rId12"/>
              </a:rPr>
              <a:t>http://</a:t>
            </a:r>
            <a:r>
              <a:rPr lang="en-US" dirty="0" smtClean="0">
                <a:hlinkClick r:id="rId12"/>
              </a:rPr>
              <a:t>top5ofanything.com/index.php?h=b289de68</a:t>
            </a: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523344099"/>
      </p:ext>
    </p:extLst>
  </p:cSld>
  <p:clrMapOvr>
    <a:masterClrMapping/>
  </p:clrMapOvr>
  <p:transition spd="slow" advClick="0" advTm="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a:lstStyle/>
          <a:p>
            <a:r>
              <a:rPr lang="en-US" dirty="0" smtClean="0">
                <a:solidFill>
                  <a:srgbClr val="FFCC66"/>
                </a:solidFill>
              </a:rPr>
              <a:t>HISTORY OF Maple Syrup</a:t>
            </a:r>
            <a:endParaRPr lang="en-US" dirty="0">
              <a:solidFill>
                <a:srgbClr val="FFCC66"/>
              </a:solidFill>
            </a:endParaRPr>
          </a:p>
        </p:txBody>
      </p:sp>
      <p:sp>
        <p:nvSpPr>
          <p:cNvPr id="3" name="Content Placeholder 2"/>
          <p:cNvSpPr>
            <a:spLocks noGrp="1"/>
          </p:cNvSpPr>
          <p:nvPr>
            <p:ph idx="1"/>
          </p:nvPr>
        </p:nvSpPr>
        <p:spPr>
          <a:xfrm>
            <a:off x="762000" y="2133599"/>
            <a:ext cx="7772400" cy="4343402"/>
          </a:xfrm>
        </p:spPr>
        <p:txBody>
          <a:bodyPr>
            <a:normAutofit lnSpcReduction="10000"/>
          </a:bodyPr>
          <a:lstStyle/>
          <a:p>
            <a:r>
              <a:rPr lang="en-US" sz="2400" b="1" dirty="0" smtClean="0"/>
              <a:t>Native Americans were the first to discover '</a:t>
            </a:r>
            <a:r>
              <a:rPr lang="en-US" sz="2400" b="1" i="1" dirty="0" err="1" smtClean="0"/>
              <a:t>sinzibuckwud</a:t>
            </a:r>
            <a:r>
              <a:rPr lang="en-US" sz="2400" b="1" dirty="0" smtClean="0"/>
              <a:t>', </a:t>
            </a:r>
            <a:r>
              <a:rPr lang="en-US" sz="2400" b="1" dirty="0"/>
              <a:t> </a:t>
            </a:r>
            <a:r>
              <a:rPr lang="en-US" sz="2400" b="1" dirty="0" smtClean="0"/>
              <a:t>this word means  'drawn from wood‘ we now call it </a:t>
            </a:r>
            <a:r>
              <a:rPr lang="en-US" sz="2400" b="1" dirty="0" smtClean="0">
                <a:solidFill>
                  <a:srgbClr val="FFCC66"/>
                </a:solidFill>
              </a:rPr>
              <a:t>Maple syrup</a:t>
            </a:r>
          </a:p>
          <a:p>
            <a:r>
              <a:rPr lang="en-US" sz="2400" b="1" dirty="0" smtClean="0"/>
              <a:t>Making </a:t>
            </a:r>
            <a:r>
              <a:rPr lang="en-US" sz="2400" b="1" dirty="0" smtClean="0">
                <a:solidFill>
                  <a:srgbClr val="FFCC66"/>
                </a:solidFill>
              </a:rPr>
              <a:t>maple syrup </a:t>
            </a:r>
            <a:r>
              <a:rPr lang="en-US" sz="2400" b="1" dirty="0" smtClean="0"/>
              <a:t>goes back as far as late 1500’s, they would put  gash in the tree and collected the sap in a wooden trough.</a:t>
            </a:r>
          </a:p>
          <a:p>
            <a:r>
              <a:rPr lang="en-US" sz="2400" b="1" dirty="0" smtClean="0"/>
              <a:t>Early settlers, both French and English,  started to use an auger to make a smaller wound or </a:t>
            </a:r>
            <a:r>
              <a:rPr lang="en-US" sz="2400" b="1" dirty="0" err="1" smtClean="0"/>
              <a:t>taphole</a:t>
            </a:r>
            <a:r>
              <a:rPr lang="en-US" sz="2400" b="1" dirty="0" smtClean="0"/>
              <a:t>.  They made spouts by pushing the pith out of small stems of sumac or elder to direct the water into a container.</a:t>
            </a:r>
          </a:p>
          <a:p>
            <a:r>
              <a:rPr lang="en-US" sz="2400" b="1" dirty="0" smtClean="0"/>
              <a:t>In the 1800’s they started making </a:t>
            </a:r>
            <a:r>
              <a:rPr lang="en-US" sz="3600" b="1" dirty="0" smtClean="0">
                <a:solidFill>
                  <a:srgbClr val="FF0000"/>
                </a:solidFill>
              </a:rPr>
              <a:t>metal</a:t>
            </a:r>
            <a:r>
              <a:rPr lang="en-US" sz="2400" b="1" dirty="0" smtClean="0">
                <a:solidFill>
                  <a:srgbClr val="FF0000"/>
                </a:solidFill>
              </a:rPr>
              <a:t> </a:t>
            </a:r>
            <a:r>
              <a:rPr lang="en-US" sz="2400" b="1" dirty="0" smtClean="0"/>
              <a:t>spouts. </a:t>
            </a:r>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55848"/>
            <a:ext cx="1600200" cy="137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555484"/>
      </p:ext>
    </p:extLst>
  </p:cSld>
  <p:clrMapOvr>
    <a:masterClrMapping/>
  </p:clrMapOvr>
  <p:transition spd="slow" advClick="0" advTm="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solidFill>
                  <a:srgbClr val="FF0000"/>
                </a:solidFill>
              </a:rPr>
              <a:t>Metals</a:t>
            </a:r>
            <a:endParaRPr lang="en-US" dirty="0">
              <a:solidFill>
                <a:srgbClr val="FF0000"/>
              </a:solidFill>
            </a:endParaRPr>
          </a:p>
        </p:txBody>
      </p:sp>
      <p:sp>
        <p:nvSpPr>
          <p:cNvPr id="3" name="Content Placeholder 2"/>
          <p:cNvSpPr>
            <a:spLocks noGrp="1"/>
          </p:cNvSpPr>
          <p:nvPr>
            <p:ph idx="1"/>
          </p:nvPr>
        </p:nvSpPr>
        <p:spPr>
          <a:xfrm>
            <a:off x="401782" y="998537"/>
            <a:ext cx="8394123" cy="4525963"/>
          </a:xfrm>
        </p:spPr>
        <p:txBody>
          <a:bodyPr>
            <a:normAutofit fontScale="92500" lnSpcReduction="20000"/>
          </a:bodyPr>
          <a:lstStyle/>
          <a:p>
            <a:r>
              <a:rPr lang="en-US" sz="2600" dirty="0">
                <a:solidFill>
                  <a:srgbClr val="FF0000"/>
                </a:solidFill>
              </a:rPr>
              <a:t>Metal</a:t>
            </a:r>
            <a:r>
              <a:rPr lang="en-US" sz="2600" dirty="0"/>
              <a:t> is found inside of rocks in mines. These rocks are called ore. In order to separate the other minerals in the rock from the metal, the ore is heated to really hot temperatures in a process called smelting</a:t>
            </a:r>
          </a:p>
          <a:p>
            <a:r>
              <a:rPr lang="en-US" sz="2600" dirty="0"/>
              <a:t>Around 75% of the elements in the periodic table are metals. </a:t>
            </a:r>
            <a:r>
              <a:rPr lang="en-US" sz="2600" dirty="0">
                <a:solidFill>
                  <a:srgbClr val="FF0000"/>
                </a:solidFill>
              </a:rPr>
              <a:t>Metals</a:t>
            </a:r>
            <a:r>
              <a:rPr lang="en-US" sz="2600" dirty="0"/>
              <a:t> are known </a:t>
            </a:r>
            <a:r>
              <a:rPr lang="en-US" sz="2600" dirty="0" smtClean="0"/>
              <a:t>for </a:t>
            </a:r>
            <a:r>
              <a:rPr lang="en-US" sz="2600" dirty="0"/>
              <a:t>conducting electricity and heat well. </a:t>
            </a:r>
            <a:endParaRPr lang="en-US" sz="2600" dirty="0" smtClean="0"/>
          </a:p>
          <a:p>
            <a:r>
              <a:rPr lang="en-US" sz="2600" dirty="0" smtClean="0"/>
              <a:t>Many </a:t>
            </a:r>
            <a:r>
              <a:rPr lang="en-US" sz="2600" dirty="0">
                <a:solidFill>
                  <a:srgbClr val="FF0000"/>
                </a:solidFill>
              </a:rPr>
              <a:t>metals</a:t>
            </a:r>
            <a:r>
              <a:rPr lang="en-US" sz="2600" dirty="0"/>
              <a:t> are strong, shiny, and hard. They are also often malleable, meaning they can be shaped without breaking or cracking. </a:t>
            </a:r>
            <a:endParaRPr lang="en-US" sz="2600" dirty="0" smtClean="0"/>
          </a:p>
          <a:p>
            <a:r>
              <a:rPr lang="en-US" sz="2600" dirty="0">
                <a:solidFill>
                  <a:srgbClr val="FF0000"/>
                </a:solidFill>
                <a:latin typeface="Arial"/>
              </a:rPr>
              <a:t>Metals</a:t>
            </a:r>
            <a:r>
              <a:rPr lang="en-US" sz="2600" dirty="0">
                <a:latin typeface="Arial"/>
              </a:rPr>
              <a:t> are strong and </a:t>
            </a:r>
            <a:r>
              <a:rPr lang="en-US" sz="2600" dirty="0" smtClean="0">
                <a:latin typeface="Arial"/>
              </a:rPr>
              <a:t>are useful </a:t>
            </a:r>
            <a:r>
              <a:rPr lang="en-US" sz="2600" dirty="0">
                <a:latin typeface="Arial"/>
              </a:rPr>
              <a:t>for making </a:t>
            </a:r>
            <a:r>
              <a:rPr lang="en-US" sz="2600" dirty="0" smtClean="0">
                <a:latin typeface="Arial"/>
              </a:rPr>
              <a:t>tools</a:t>
            </a:r>
          </a:p>
          <a:p>
            <a:r>
              <a:rPr lang="en-US" sz="2600" dirty="0" smtClean="0">
                <a:solidFill>
                  <a:srgbClr val="FF0000"/>
                </a:solidFill>
                <a:latin typeface="Arial"/>
              </a:rPr>
              <a:t>Metals</a:t>
            </a:r>
            <a:r>
              <a:rPr lang="en-US" sz="2600" dirty="0" smtClean="0">
                <a:latin typeface="Arial"/>
              </a:rPr>
              <a:t> are found all over the world</a:t>
            </a:r>
            <a:r>
              <a:rPr lang="en-US" sz="2600" dirty="0"/>
              <a:t/>
            </a:r>
            <a:br>
              <a:rPr lang="en-US" sz="2600" dirty="0"/>
            </a:br>
            <a:r>
              <a:rPr lang="en-US" sz="2600" dirty="0"/>
              <a:t/>
            </a:r>
            <a:br>
              <a:rPr lang="en-US" sz="2600" dirty="0"/>
            </a:br>
            <a:endParaRPr lang="en-US" sz="2600" dirty="0"/>
          </a:p>
          <a:p>
            <a:endParaRPr lang="en-US" dirty="0"/>
          </a:p>
        </p:txBody>
      </p:sp>
      <p:pic>
        <p:nvPicPr>
          <p:cNvPr id="4" name="Picture 2" descr="http://www.ducksters.com/science/metal_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278458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16073"/>
      </p:ext>
    </p:extLst>
  </p:cSld>
  <p:clrMapOvr>
    <a:masterClrMapping/>
  </p:clrMapOvr>
  <p:transition spd="slow" advClick="0" advTm="6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b="1" u="sng" dirty="0" smtClean="0"/>
              <a:t>The Drill </a:t>
            </a:r>
            <a:endParaRPr lang="en-US" b="1" u="sng" dirty="0"/>
          </a:p>
        </p:txBody>
      </p:sp>
      <p:sp>
        <p:nvSpPr>
          <p:cNvPr id="3" name="Content Placeholder 2"/>
          <p:cNvSpPr>
            <a:spLocks noGrp="1"/>
          </p:cNvSpPr>
          <p:nvPr>
            <p:ph idx="1"/>
          </p:nvPr>
        </p:nvSpPr>
        <p:spPr>
          <a:xfrm>
            <a:off x="457200" y="1066800"/>
            <a:ext cx="8229600" cy="4525963"/>
          </a:xfrm>
        </p:spPr>
        <p:txBody>
          <a:bodyPr>
            <a:normAutofit/>
          </a:bodyPr>
          <a:lstStyle/>
          <a:p>
            <a:r>
              <a:rPr lang="en-US" sz="2400" dirty="0"/>
              <a:t>T</a:t>
            </a:r>
            <a:r>
              <a:rPr lang="en-US" sz="2400" dirty="0" smtClean="0"/>
              <a:t>he Drill Bit is made of </a:t>
            </a:r>
            <a:r>
              <a:rPr lang="en-US" sz="2400" b="1" dirty="0" smtClean="0">
                <a:solidFill>
                  <a:schemeClr val="accent2"/>
                </a:solidFill>
              </a:rPr>
              <a:t>Titanium-Ti</a:t>
            </a:r>
            <a:r>
              <a:rPr lang="en-US" sz="2400" b="1" dirty="0" smtClean="0"/>
              <a:t>                </a:t>
            </a:r>
            <a:endParaRPr lang="en-US" sz="2400" b="1" dirty="0" smtClean="0">
              <a:latin typeface="Berlin Sans FB Demi" pitchFamily="34" charset="0"/>
            </a:endParaRPr>
          </a:p>
          <a:p>
            <a:r>
              <a:rPr lang="en-US" sz="2400" dirty="0" smtClean="0"/>
              <a:t>It’s usually </a:t>
            </a:r>
            <a:r>
              <a:rPr lang="en-US" sz="2400" b="1" dirty="0" smtClean="0"/>
              <a:t>Silver, Gold or Gray.  </a:t>
            </a:r>
            <a:r>
              <a:rPr lang="en-US" sz="2400" dirty="0" smtClean="0"/>
              <a:t>The hardness of the titanium is </a:t>
            </a:r>
            <a:r>
              <a:rPr lang="en-US" sz="2400" b="1" dirty="0" smtClean="0"/>
              <a:t>4. </a:t>
            </a:r>
            <a:r>
              <a:rPr lang="en-US" sz="2400" dirty="0" smtClean="0"/>
              <a:t> The magnetism is weak and </a:t>
            </a:r>
            <a:r>
              <a:rPr lang="en-US" sz="2400" b="1" dirty="0" smtClean="0">
                <a:solidFill>
                  <a:schemeClr val="accent2"/>
                </a:solidFill>
              </a:rPr>
              <a:t>Titanium</a:t>
            </a:r>
            <a:r>
              <a:rPr lang="en-US" sz="2400" b="1" dirty="0" smtClean="0"/>
              <a:t> </a:t>
            </a:r>
            <a:r>
              <a:rPr lang="en-US" sz="2400" dirty="0" smtClean="0"/>
              <a:t>has a little attraction to a magnet.</a:t>
            </a:r>
          </a:p>
          <a:p>
            <a:r>
              <a:rPr lang="en-US" sz="2400" b="1" dirty="0" smtClean="0">
                <a:latin typeface="Berlin Sans FB Demi" pitchFamily="34" charset="0"/>
              </a:rPr>
              <a:t> </a:t>
            </a:r>
            <a:r>
              <a:rPr lang="en-US" sz="2400" dirty="0"/>
              <a:t>It is the </a:t>
            </a:r>
            <a:r>
              <a:rPr lang="en-US" sz="2400" dirty="0">
                <a:solidFill>
                  <a:schemeClr val="tx1">
                    <a:lumMod val="95000"/>
                    <a:lumOff val="5000"/>
                  </a:schemeClr>
                </a:solidFill>
              </a:rPr>
              <a:t>ninth-most </a:t>
            </a:r>
            <a:r>
              <a:rPr lang="en-US" sz="2400" dirty="0" smtClean="0">
                <a:solidFill>
                  <a:schemeClr val="tx1">
                    <a:lumMod val="95000"/>
                    <a:lumOff val="5000"/>
                  </a:schemeClr>
                </a:solidFill>
              </a:rPr>
              <a:t>abundant element </a:t>
            </a:r>
            <a:r>
              <a:rPr lang="en-US" sz="2400" dirty="0">
                <a:solidFill>
                  <a:schemeClr val="tx1">
                    <a:lumMod val="95000"/>
                    <a:lumOff val="5000"/>
                  </a:schemeClr>
                </a:solidFill>
              </a:rPr>
              <a:t>in the </a:t>
            </a:r>
            <a:r>
              <a:rPr lang="en-US" sz="2400" dirty="0" smtClean="0">
                <a:solidFill>
                  <a:schemeClr val="tx1">
                    <a:lumMod val="95000"/>
                    <a:lumOff val="5000"/>
                  </a:schemeClr>
                </a:solidFill>
              </a:rPr>
              <a:t>Earth’s </a:t>
            </a:r>
            <a:r>
              <a:rPr lang="en-US" sz="2400" dirty="0">
                <a:solidFill>
                  <a:schemeClr val="tx1">
                    <a:lumMod val="95000"/>
                    <a:lumOff val="5000"/>
                  </a:schemeClr>
                </a:solidFill>
              </a:rPr>
              <a:t>crust </a:t>
            </a:r>
            <a:r>
              <a:rPr lang="en-US" sz="2400" dirty="0" smtClean="0">
                <a:solidFill>
                  <a:schemeClr val="tx1">
                    <a:lumMod val="95000"/>
                    <a:lumOff val="5000"/>
                  </a:schemeClr>
                </a:solidFill>
              </a:rPr>
              <a:t>and </a:t>
            </a:r>
            <a:r>
              <a:rPr lang="en-US" sz="2400" dirty="0">
                <a:solidFill>
                  <a:schemeClr val="tx1">
                    <a:lumMod val="95000"/>
                    <a:lumOff val="5000"/>
                  </a:schemeClr>
                </a:solidFill>
              </a:rPr>
              <a:t>the seventh-most abundant </a:t>
            </a:r>
            <a:r>
              <a:rPr lang="en-US" sz="2400" dirty="0">
                <a:solidFill>
                  <a:srgbClr val="FF0000"/>
                </a:solidFill>
              </a:rPr>
              <a:t>metal</a:t>
            </a:r>
            <a:r>
              <a:rPr lang="en-US" sz="2400" dirty="0" smtClean="0">
                <a:solidFill>
                  <a:schemeClr val="tx1">
                    <a:lumMod val="95000"/>
                    <a:lumOff val="5000"/>
                  </a:schemeClr>
                </a:solidFill>
              </a:rPr>
              <a:t>. </a:t>
            </a:r>
          </a:p>
          <a:p>
            <a:r>
              <a:rPr lang="en-US" sz="2400" dirty="0" smtClean="0">
                <a:solidFill>
                  <a:schemeClr val="tx1">
                    <a:lumMod val="95000"/>
                    <a:lumOff val="5000"/>
                  </a:schemeClr>
                </a:solidFill>
              </a:rPr>
              <a:t> </a:t>
            </a:r>
            <a:r>
              <a:rPr lang="en-US" sz="2400" dirty="0">
                <a:solidFill>
                  <a:schemeClr val="tx1">
                    <a:lumMod val="95000"/>
                    <a:lumOff val="5000"/>
                  </a:schemeClr>
                </a:solidFill>
              </a:rPr>
              <a:t>It is present in most </a:t>
            </a:r>
            <a:r>
              <a:rPr lang="en-US" sz="2400" dirty="0" smtClean="0">
                <a:solidFill>
                  <a:schemeClr val="tx1">
                    <a:lumMod val="95000"/>
                    <a:lumOff val="5000"/>
                  </a:schemeClr>
                </a:solidFill>
              </a:rPr>
              <a:t>Igneous Rocks</a:t>
            </a:r>
            <a:r>
              <a:rPr lang="en-US" sz="2400" dirty="0" smtClean="0">
                <a:solidFill>
                  <a:schemeClr val="tx1">
                    <a:lumMod val="95000"/>
                    <a:lumOff val="5000"/>
                  </a:schemeClr>
                </a:solidFill>
              </a:rPr>
              <a:t>.</a:t>
            </a:r>
          </a:p>
          <a:p>
            <a:r>
              <a:rPr lang="en-US" sz="2400" dirty="0"/>
              <a:t>Top </a:t>
            </a:r>
            <a:r>
              <a:rPr lang="en-US" sz="2400" dirty="0" smtClean="0"/>
              <a:t>producing </a:t>
            </a:r>
            <a:r>
              <a:rPr lang="en-US" sz="2400" dirty="0"/>
              <a:t>countries: </a:t>
            </a:r>
          </a:p>
          <a:p>
            <a:pPr marL="0" indent="0">
              <a:buNone/>
            </a:pPr>
            <a:r>
              <a:rPr lang="en-US" sz="2400" dirty="0" smtClean="0"/>
              <a:t>Australia,  </a:t>
            </a:r>
            <a:r>
              <a:rPr lang="en-US" sz="2400" dirty="0"/>
              <a:t>South Africa, Canada, China</a:t>
            </a:r>
            <a:r>
              <a:rPr lang="en-US" sz="2400" dirty="0" smtClean="0"/>
              <a:t>,</a:t>
            </a:r>
          </a:p>
          <a:p>
            <a:pPr marL="0" indent="0">
              <a:buNone/>
            </a:pPr>
            <a:r>
              <a:rPr lang="en-US" sz="2400" dirty="0" smtClean="0"/>
              <a:t> Norway, India, Ukraine, Vietnam</a:t>
            </a:r>
            <a:endParaRPr lang="en-US" sz="2400" b="1" dirty="0">
              <a:solidFill>
                <a:schemeClr val="tx1">
                  <a:lumMod val="95000"/>
                  <a:lumOff val="5000"/>
                </a:schemeClr>
              </a:solidFill>
              <a:latin typeface="Berlin Sans FB Dem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2304274" cy="222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03744"/>
      </p:ext>
    </p:extLst>
  </p:cSld>
  <p:clrMapOvr>
    <a:masterClrMapping/>
  </p:clrMapOvr>
  <p:transition spd="slow" advClick="0" advTm="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Spouts and Thermometer</a:t>
            </a:r>
            <a:br>
              <a:rPr lang="en-US" dirty="0" smtClean="0"/>
            </a:br>
            <a:r>
              <a:rPr lang="en-US" dirty="0" smtClean="0">
                <a:solidFill>
                  <a:srgbClr val="0070C0"/>
                </a:solidFill>
              </a:rPr>
              <a:t>Stainless Steel</a:t>
            </a:r>
            <a:endParaRPr lang="en-US" dirty="0">
              <a:solidFill>
                <a:srgbClr val="0070C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98" y="609600"/>
            <a:ext cx="1549977" cy="154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2438400"/>
            <a:ext cx="8229600" cy="3687763"/>
          </a:xfrm>
        </p:spPr>
        <p:txBody>
          <a:bodyPr>
            <a:normAutofit fontScale="92500" lnSpcReduction="20000"/>
          </a:bodyPr>
          <a:lstStyle/>
          <a:p>
            <a:r>
              <a:rPr lang="en-US" sz="2400" dirty="0">
                <a:solidFill>
                  <a:srgbClr val="0070C0"/>
                </a:solidFill>
              </a:rPr>
              <a:t>Stainless steel </a:t>
            </a:r>
            <a:r>
              <a:rPr lang="en-US" sz="2400" dirty="0"/>
              <a:t>is made of</a:t>
            </a:r>
            <a:r>
              <a:rPr lang="en-US" sz="2400" dirty="0">
                <a:solidFill>
                  <a:schemeClr val="tx2">
                    <a:lumMod val="75000"/>
                  </a:schemeClr>
                </a:solidFill>
              </a:rPr>
              <a:t> iron</a:t>
            </a:r>
            <a:r>
              <a:rPr lang="en-US" sz="2400" dirty="0"/>
              <a:t> with around 12% </a:t>
            </a:r>
            <a:r>
              <a:rPr lang="en-US" sz="2400" dirty="0">
                <a:solidFill>
                  <a:schemeClr val="accent1">
                    <a:lumMod val="75000"/>
                  </a:schemeClr>
                </a:solidFill>
              </a:rPr>
              <a:t>Chromium</a:t>
            </a:r>
            <a:r>
              <a:rPr lang="en-US" sz="2400" dirty="0"/>
              <a:t> </a:t>
            </a:r>
            <a:endParaRPr lang="en-US" sz="2400" dirty="0" smtClean="0"/>
          </a:p>
          <a:p>
            <a:r>
              <a:rPr lang="en-US" sz="2400" dirty="0">
                <a:solidFill>
                  <a:schemeClr val="tx2">
                    <a:lumMod val="75000"/>
                  </a:schemeClr>
                </a:solidFill>
              </a:rPr>
              <a:t>Iron – Fe </a:t>
            </a:r>
            <a:r>
              <a:rPr lang="en-US" sz="2400" dirty="0"/>
              <a:t>when iron and oxygen react in the presence of water or moisture, rust (iron oxide) is </a:t>
            </a:r>
            <a:r>
              <a:rPr lang="en-US" sz="2400" dirty="0" smtClean="0"/>
              <a:t>formed</a:t>
            </a:r>
            <a:endParaRPr lang="en-US" sz="2400" dirty="0" smtClean="0">
              <a:solidFill>
                <a:schemeClr val="accent1">
                  <a:lumMod val="60000"/>
                  <a:lumOff val="40000"/>
                </a:schemeClr>
              </a:solidFill>
            </a:endParaRPr>
          </a:p>
          <a:p>
            <a:r>
              <a:rPr lang="en-US" sz="2400" dirty="0" smtClean="0">
                <a:solidFill>
                  <a:schemeClr val="accent1">
                    <a:lumMod val="75000"/>
                  </a:schemeClr>
                </a:solidFill>
              </a:rPr>
              <a:t>Chromium – Cr </a:t>
            </a:r>
            <a:r>
              <a:rPr lang="en-US" sz="2400" dirty="0" smtClean="0"/>
              <a:t>is </a:t>
            </a:r>
            <a:r>
              <a:rPr lang="en-US" sz="2400" dirty="0"/>
              <a:t>a silver-gray metal that shines brightly when </a:t>
            </a:r>
            <a:r>
              <a:rPr lang="en-US" sz="2400" dirty="0" smtClean="0"/>
              <a:t>polished</a:t>
            </a:r>
          </a:p>
          <a:p>
            <a:r>
              <a:rPr lang="en-US" sz="2400" dirty="0" smtClean="0"/>
              <a:t>Other </a:t>
            </a:r>
            <a:r>
              <a:rPr lang="en-US" sz="2400" dirty="0"/>
              <a:t>alloying elements are </a:t>
            </a:r>
            <a:r>
              <a:rPr lang="en-US" sz="2400" dirty="0" smtClean="0"/>
              <a:t>added to make </a:t>
            </a:r>
            <a:r>
              <a:rPr lang="en-US" sz="2400" dirty="0" smtClean="0">
                <a:solidFill>
                  <a:schemeClr val="tx2">
                    <a:lumMod val="60000"/>
                    <a:lumOff val="40000"/>
                  </a:schemeClr>
                </a:solidFill>
              </a:rPr>
              <a:t>Stainless Steel  </a:t>
            </a:r>
            <a:r>
              <a:rPr lang="en-US" sz="2400" dirty="0" smtClean="0"/>
              <a:t>These </a:t>
            </a:r>
            <a:r>
              <a:rPr lang="en-US" sz="2400" dirty="0"/>
              <a:t>include </a:t>
            </a:r>
            <a:r>
              <a:rPr lang="en-US" sz="2400" dirty="0">
                <a:solidFill>
                  <a:srgbClr val="FF0000"/>
                </a:solidFill>
              </a:rPr>
              <a:t>metals</a:t>
            </a:r>
            <a:r>
              <a:rPr lang="en-US" sz="2400" dirty="0"/>
              <a:t> such </a:t>
            </a:r>
            <a:r>
              <a:rPr lang="en-US" sz="2400" dirty="0" smtClean="0"/>
              <a:t>as: - Nickel -Molybdenum -Titanium -Copper </a:t>
            </a:r>
            <a:endParaRPr lang="en-US" sz="2400" dirty="0"/>
          </a:p>
          <a:p>
            <a:r>
              <a:rPr lang="en-US" sz="2400" dirty="0"/>
              <a:t>Non-</a:t>
            </a:r>
            <a:r>
              <a:rPr lang="en-US" sz="2400" dirty="0">
                <a:solidFill>
                  <a:srgbClr val="FF0000"/>
                </a:solidFill>
              </a:rPr>
              <a:t>metal </a:t>
            </a:r>
            <a:r>
              <a:rPr lang="en-US" sz="2400" dirty="0"/>
              <a:t>additions are also made, the main ones being</a:t>
            </a:r>
            <a:r>
              <a:rPr lang="en-US" sz="2400" dirty="0" smtClean="0"/>
              <a:t>: -Carbon -Nitrogen </a:t>
            </a:r>
            <a:endParaRPr lang="en-US" sz="2400" dirty="0" smtClean="0"/>
          </a:p>
          <a:p>
            <a:r>
              <a:rPr lang="en-US" sz="2400" dirty="0" smtClean="0"/>
              <a:t>Some top producing Countries:  Luxembourg, China, South Korea and Japan to name a few </a:t>
            </a:r>
            <a:endParaRPr lang="en-US" sz="2400"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84" y="1013440"/>
            <a:ext cx="1600200" cy="138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966433"/>
      </p:ext>
    </p:extLst>
  </p:cSld>
  <p:clrMapOvr>
    <a:masterClrMapping/>
  </p:clrMapOvr>
  <p:transition spd="slow" advClick="0" advTm="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Buckets</a:t>
            </a:r>
            <a:br>
              <a:rPr lang="en-US" dirty="0" smtClean="0"/>
            </a:br>
            <a:r>
              <a:rPr lang="en-US" dirty="0" smtClean="0"/>
              <a:t>Aluminum-Al</a:t>
            </a:r>
            <a:endParaRPr lang="en-US" dirty="0"/>
          </a:p>
        </p:txBody>
      </p:sp>
      <p:sp>
        <p:nvSpPr>
          <p:cNvPr id="3" name="Content Placeholder 2"/>
          <p:cNvSpPr>
            <a:spLocks noGrp="1"/>
          </p:cNvSpPr>
          <p:nvPr>
            <p:ph idx="1"/>
          </p:nvPr>
        </p:nvSpPr>
        <p:spPr>
          <a:xfrm>
            <a:off x="838200" y="1600200"/>
            <a:ext cx="7876309" cy="4525963"/>
          </a:xfrm>
        </p:spPr>
        <p:txBody>
          <a:bodyPr>
            <a:normAutofit/>
          </a:bodyPr>
          <a:lstStyle/>
          <a:p>
            <a:pPr lvl="4">
              <a:buFont typeface="Wingdings" pitchFamily="2" charset="2"/>
              <a:buChar char="§"/>
            </a:pPr>
            <a:r>
              <a:rPr lang="en-US" sz="2400" dirty="0" smtClean="0">
                <a:solidFill>
                  <a:srgbClr val="FF33CC"/>
                </a:solidFill>
              </a:rPr>
              <a:t>Aluminum </a:t>
            </a:r>
            <a:r>
              <a:rPr lang="en-US" sz="2400" dirty="0" smtClean="0"/>
              <a:t>buckets are silver when it’s freshly made.  Most cans in the U.S.A  &amp; Canada are made out of recycled </a:t>
            </a:r>
            <a:r>
              <a:rPr lang="en-US" sz="2400" dirty="0" smtClean="0">
                <a:solidFill>
                  <a:srgbClr val="FF33CC"/>
                </a:solidFill>
              </a:rPr>
              <a:t>aluminum</a:t>
            </a:r>
            <a:r>
              <a:rPr lang="en-US" sz="2400" dirty="0" smtClean="0"/>
              <a:t>.  </a:t>
            </a:r>
            <a:endParaRPr lang="en-US" sz="2400" dirty="0"/>
          </a:p>
          <a:p>
            <a:pPr lvl="4">
              <a:buFont typeface="Wingdings" pitchFamily="2" charset="2"/>
              <a:buChar char="§"/>
            </a:pPr>
            <a:r>
              <a:rPr lang="en-US" sz="2400" dirty="0" smtClean="0">
                <a:solidFill>
                  <a:srgbClr val="FF33CC"/>
                </a:solidFill>
              </a:rPr>
              <a:t>Aluminum</a:t>
            </a:r>
            <a:r>
              <a:rPr lang="en-US" sz="2400" dirty="0" smtClean="0"/>
              <a:t> is strong and a good conductor of electricity.  It’s durable, unaffected by water  and gas also it’s light in weight.</a:t>
            </a:r>
            <a:endParaRPr lang="en-US" sz="2400" dirty="0"/>
          </a:p>
          <a:p>
            <a:pPr lvl="4">
              <a:buFont typeface="Wingdings" pitchFamily="2" charset="2"/>
              <a:buChar char="§"/>
            </a:pPr>
            <a:r>
              <a:rPr lang="en-US" sz="2400" dirty="0" smtClean="0">
                <a:solidFill>
                  <a:srgbClr val="FF33CC"/>
                </a:solidFill>
              </a:rPr>
              <a:t>Aluminum</a:t>
            </a:r>
            <a:r>
              <a:rPr lang="en-US" sz="2400" dirty="0" smtClean="0"/>
              <a:t> </a:t>
            </a:r>
            <a:r>
              <a:rPr lang="en-US" sz="2400" dirty="0"/>
              <a:t>is the most common </a:t>
            </a:r>
            <a:r>
              <a:rPr lang="en-US" sz="2400" dirty="0">
                <a:solidFill>
                  <a:srgbClr val="FF0000"/>
                </a:solidFill>
              </a:rPr>
              <a:t>metal</a:t>
            </a:r>
            <a:r>
              <a:rPr lang="en-US" sz="2400" dirty="0"/>
              <a:t> </a:t>
            </a:r>
            <a:r>
              <a:rPr lang="en-US" sz="2400" dirty="0" smtClean="0"/>
              <a:t>found </a:t>
            </a:r>
            <a:r>
              <a:rPr lang="en-US" sz="2400" dirty="0"/>
              <a:t>in the Earth's </a:t>
            </a:r>
            <a:r>
              <a:rPr lang="en-US" sz="2400" dirty="0" smtClean="0"/>
              <a:t>crust</a:t>
            </a:r>
          </a:p>
          <a:p>
            <a:pPr lvl="4">
              <a:buFont typeface="Wingdings" pitchFamily="2" charset="2"/>
              <a:buChar char="§"/>
            </a:pPr>
            <a:r>
              <a:rPr lang="en-US" sz="2400" dirty="0" smtClean="0"/>
              <a:t>Some top producing countries: China, Russia, Canada, USA, Australia</a:t>
            </a:r>
            <a:endParaRPr lang="en-US" sz="2400" dirty="0"/>
          </a:p>
        </p:txBody>
      </p:sp>
      <p:pic>
        <p:nvPicPr>
          <p:cNvPr id="2050" name="Picture 2" descr="C:\Users\User\Desktop\contest\2013-04-01 phone2013\phone2013 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1981200" cy="327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4445"/>
      </p:ext>
    </p:extLst>
  </p:cSld>
  <p:clrMapOvr>
    <a:masterClrMapping/>
  </p:clrMapOvr>
  <p:transition spd="slow" advClick="0" advTm="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Wood Stove</a:t>
            </a:r>
            <a:br>
              <a:rPr lang="en-US" dirty="0" smtClean="0"/>
            </a:br>
            <a:r>
              <a:rPr lang="en-US" dirty="0" smtClean="0"/>
              <a:t>Heavy plate steel</a:t>
            </a:r>
            <a:endParaRPr lang="en-US" dirty="0"/>
          </a:p>
        </p:txBody>
      </p:sp>
      <p:sp>
        <p:nvSpPr>
          <p:cNvPr id="3" name="Content Placeholder 2"/>
          <p:cNvSpPr>
            <a:spLocks noGrp="1"/>
          </p:cNvSpPr>
          <p:nvPr>
            <p:ph idx="1"/>
          </p:nvPr>
        </p:nvSpPr>
        <p:spPr>
          <a:xfrm>
            <a:off x="3200400" y="1600200"/>
            <a:ext cx="5486399" cy="4525963"/>
          </a:xfrm>
        </p:spPr>
        <p:txBody>
          <a:bodyPr>
            <a:normAutofit/>
          </a:bodyPr>
          <a:lstStyle/>
          <a:p>
            <a:r>
              <a:rPr lang="en-US" sz="2400" dirty="0">
                <a:solidFill>
                  <a:schemeClr val="accent4">
                    <a:lumMod val="60000"/>
                    <a:lumOff val="40000"/>
                  </a:schemeClr>
                </a:solidFill>
              </a:rPr>
              <a:t>Steel</a:t>
            </a:r>
            <a:r>
              <a:rPr lang="en-US" sz="2400" dirty="0"/>
              <a:t> is </a:t>
            </a:r>
            <a:r>
              <a:rPr lang="en-US" sz="2400" dirty="0" smtClean="0"/>
              <a:t>a combination </a:t>
            </a:r>
            <a:r>
              <a:rPr lang="en-US" sz="2400" dirty="0"/>
              <a:t>of </a:t>
            </a:r>
            <a:r>
              <a:rPr lang="en-US" sz="2400" dirty="0" smtClean="0">
                <a:solidFill>
                  <a:srgbClr val="FF0000"/>
                </a:solidFill>
              </a:rPr>
              <a:t>metals</a:t>
            </a:r>
            <a:r>
              <a:rPr lang="en-US" sz="2400" dirty="0" smtClean="0"/>
              <a:t> </a:t>
            </a:r>
            <a:r>
              <a:rPr lang="en-US" sz="2400" dirty="0"/>
              <a:t>that is created from a mixture of </a:t>
            </a:r>
            <a:r>
              <a:rPr lang="en-US" sz="2400" dirty="0">
                <a:solidFill>
                  <a:srgbClr val="FF0000"/>
                </a:solidFill>
              </a:rPr>
              <a:t>metals</a:t>
            </a:r>
            <a:r>
              <a:rPr lang="en-US" sz="2400" dirty="0"/>
              <a:t>, mostly </a:t>
            </a:r>
            <a:r>
              <a:rPr lang="en-US" sz="2400" dirty="0">
                <a:solidFill>
                  <a:srgbClr val="7030A0"/>
                </a:solidFill>
              </a:rPr>
              <a:t>iron. </a:t>
            </a:r>
            <a:r>
              <a:rPr lang="en-US" sz="2400" dirty="0"/>
              <a:t>There are many different types of </a:t>
            </a:r>
            <a:r>
              <a:rPr lang="en-US" sz="2400" dirty="0">
                <a:solidFill>
                  <a:schemeClr val="accent4">
                    <a:lumMod val="60000"/>
                    <a:lumOff val="40000"/>
                  </a:schemeClr>
                </a:solidFill>
              </a:rPr>
              <a:t>steel</a:t>
            </a:r>
            <a:r>
              <a:rPr lang="en-US" sz="2400" dirty="0"/>
              <a:t> including stainless </a:t>
            </a:r>
            <a:r>
              <a:rPr lang="en-US" sz="2400" dirty="0">
                <a:solidFill>
                  <a:schemeClr val="accent4">
                    <a:lumMod val="60000"/>
                    <a:lumOff val="40000"/>
                  </a:schemeClr>
                </a:solidFill>
              </a:rPr>
              <a:t>steel</a:t>
            </a:r>
            <a:r>
              <a:rPr lang="en-US" sz="2400" dirty="0"/>
              <a:t>, galvanized </a:t>
            </a:r>
            <a:r>
              <a:rPr lang="en-US" sz="2400" dirty="0">
                <a:solidFill>
                  <a:schemeClr val="accent4">
                    <a:lumMod val="60000"/>
                    <a:lumOff val="40000"/>
                  </a:schemeClr>
                </a:solidFill>
              </a:rPr>
              <a:t>steel </a:t>
            </a:r>
            <a:r>
              <a:rPr lang="en-US" sz="2400" dirty="0"/>
              <a:t>and carbon </a:t>
            </a:r>
            <a:r>
              <a:rPr lang="en-US" sz="2400" dirty="0">
                <a:solidFill>
                  <a:schemeClr val="accent4">
                    <a:lumMod val="60000"/>
                    <a:lumOff val="40000"/>
                  </a:schemeClr>
                </a:solidFill>
              </a:rPr>
              <a:t>steel</a:t>
            </a:r>
            <a:r>
              <a:rPr lang="en-US" sz="2400" dirty="0"/>
              <a:t>. </a:t>
            </a:r>
            <a:endParaRPr lang="en-US" sz="2400" dirty="0" smtClean="0"/>
          </a:p>
          <a:p>
            <a:r>
              <a:rPr lang="en-US" sz="2400" dirty="0" smtClean="0">
                <a:solidFill>
                  <a:schemeClr val="accent4">
                    <a:lumMod val="60000"/>
                    <a:lumOff val="40000"/>
                  </a:schemeClr>
                </a:solidFill>
              </a:rPr>
              <a:t>Steel</a:t>
            </a:r>
            <a:r>
              <a:rPr lang="en-US" sz="2400" dirty="0" smtClean="0"/>
              <a:t> </a:t>
            </a:r>
            <a:r>
              <a:rPr lang="en-US" sz="2400" dirty="0"/>
              <a:t>is commonly used to make a number of products including knives, machines, train rails, cars, motors and </a:t>
            </a:r>
            <a:r>
              <a:rPr lang="en-US" sz="2400" dirty="0" smtClean="0"/>
              <a:t>stoves</a:t>
            </a:r>
            <a:r>
              <a:rPr lang="en-US" sz="2400" dirty="0" smtClean="0"/>
              <a:t>.</a:t>
            </a:r>
          </a:p>
          <a:p>
            <a:r>
              <a:rPr lang="en-US" sz="2400" dirty="0" smtClean="0"/>
              <a:t>Top producing countries: China, Japan, Russia, USA, India </a:t>
            </a:r>
            <a:endParaRPr lang="en-US" sz="2400" dirty="0"/>
          </a:p>
        </p:txBody>
      </p:sp>
      <p:pic>
        <p:nvPicPr>
          <p:cNvPr id="3074" name="Picture 2" descr="C:\Users\User\Desktop\contest\2013-04-01 phone2013\phone2013 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320040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871768"/>
      </p:ext>
    </p:extLst>
  </p:cSld>
  <p:clrMapOvr>
    <a:masterClrMapping/>
  </p:clrMapOvr>
  <p:transition spd="slow" advClick="0" advTm="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Fiberglass Gloves</a:t>
            </a:r>
            <a:endParaRPr lang="en-US" dirty="0"/>
          </a:p>
        </p:txBody>
      </p:sp>
      <p:sp>
        <p:nvSpPr>
          <p:cNvPr id="3" name="Content Placeholder 2"/>
          <p:cNvSpPr>
            <a:spLocks noGrp="1"/>
          </p:cNvSpPr>
          <p:nvPr>
            <p:ph idx="1"/>
          </p:nvPr>
        </p:nvSpPr>
        <p:spPr/>
        <p:txBody>
          <a:bodyPr>
            <a:normAutofit/>
          </a:bodyPr>
          <a:lstStyle/>
          <a:p>
            <a:r>
              <a:rPr lang="en-US" sz="2400" dirty="0" smtClean="0"/>
              <a:t>Fiberglass gloves are made out of extremely little fine fiber of </a:t>
            </a:r>
            <a:r>
              <a:rPr lang="en-US" sz="2400" dirty="0" smtClean="0">
                <a:solidFill>
                  <a:srgbClr val="92D050"/>
                </a:solidFill>
              </a:rPr>
              <a:t>glass</a:t>
            </a:r>
            <a:r>
              <a:rPr lang="en-US" sz="2400" dirty="0" smtClean="0"/>
              <a:t>.  </a:t>
            </a:r>
          </a:p>
          <a:p>
            <a:r>
              <a:rPr lang="en-US" sz="2400" dirty="0" smtClean="0"/>
              <a:t>It was invented in 1938 as a material to be used as insulation.</a:t>
            </a:r>
          </a:p>
          <a:p>
            <a:r>
              <a:rPr lang="en-US" sz="2400" dirty="0"/>
              <a:t>It has no true melting </a:t>
            </a:r>
            <a:r>
              <a:rPr lang="en-US" sz="2400" dirty="0" smtClean="0"/>
              <a:t>point but </a:t>
            </a:r>
            <a:r>
              <a:rPr lang="en-US" sz="2400" dirty="0"/>
              <a:t>softens up to </a:t>
            </a:r>
            <a:r>
              <a:rPr lang="en-US" sz="2400" dirty="0" smtClean="0"/>
              <a:t>1200°C this is one reason why it makes a perfect material to make these gloves.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733800"/>
            <a:ext cx="26765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529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631561"/>
      </p:ext>
    </p:extLst>
  </p:cSld>
  <p:clrMapOvr>
    <a:masterClrMapping/>
  </p:clrMapOvr>
  <p:transition spd="slow" advClick="0" advTm="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Bottling Syrup</a:t>
            </a:r>
            <a:br>
              <a:rPr lang="en-US" dirty="0" smtClean="0"/>
            </a:br>
            <a:r>
              <a:rPr lang="en-US" dirty="0" smtClean="0">
                <a:solidFill>
                  <a:srgbClr val="92D050"/>
                </a:solidFill>
              </a:rPr>
              <a:t>Glass</a:t>
            </a:r>
            <a:endParaRPr lang="en-US" dirty="0">
              <a:solidFill>
                <a:srgbClr val="92D050"/>
              </a:solidFill>
            </a:endParaRPr>
          </a:p>
        </p:txBody>
      </p:sp>
      <p:sp>
        <p:nvSpPr>
          <p:cNvPr id="3" name="Content Placeholder 2"/>
          <p:cNvSpPr>
            <a:spLocks noGrp="1"/>
          </p:cNvSpPr>
          <p:nvPr>
            <p:ph idx="1"/>
          </p:nvPr>
        </p:nvSpPr>
        <p:spPr>
          <a:xfrm>
            <a:off x="304800" y="1493837"/>
            <a:ext cx="8534400" cy="4068763"/>
          </a:xfrm>
        </p:spPr>
        <p:txBody>
          <a:bodyPr>
            <a:normAutofit/>
          </a:bodyPr>
          <a:lstStyle/>
          <a:p>
            <a:r>
              <a:rPr lang="en-US" sz="2400" dirty="0" smtClean="0"/>
              <a:t>Is a form of matter</a:t>
            </a:r>
          </a:p>
          <a:p>
            <a:r>
              <a:rPr lang="en-US" sz="2400" dirty="0" smtClean="0">
                <a:solidFill>
                  <a:srgbClr val="00B050"/>
                </a:solidFill>
              </a:rPr>
              <a:t>Glass</a:t>
            </a:r>
            <a:r>
              <a:rPr lang="en-US" sz="2400" dirty="0" smtClean="0"/>
              <a:t> </a:t>
            </a:r>
            <a:r>
              <a:rPr lang="en-US" sz="2400" dirty="0"/>
              <a:t>is a made by melting a mixture of sand and other minerals </a:t>
            </a:r>
          </a:p>
          <a:p>
            <a:pPr marL="0" indent="0">
              <a:buNone/>
            </a:pPr>
            <a:r>
              <a:rPr lang="en-US" sz="2400" dirty="0" smtClean="0"/>
              <a:t>     like </a:t>
            </a:r>
            <a:r>
              <a:rPr lang="en-US" sz="2400" dirty="0" smtClean="0"/>
              <a:t>silica </a:t>
            </a:r>
            <a:r>
              <a:rPr lang="en-US" sz="2400" dirty="0"/>
              <a:t>(sand), potassium or soda, </a:t>
            </a:r>
            <a:r>
              <a:rPr lang="en-US" sz="2400" dirty="0" smtClean="0"/>
              <a:t>lime to name a few.</a:t>
            </a:r>
          </a:p>
          <a:p>
            <a:r>
              <a:rPr lang="en-US" sz="2400" dirty="0" smtClean="0"/>
              <a:t>While </a:t>
            </a:r>
            <a:r>
              <a:rPr lang="en-US" sz="2400" dirty="0"/>
              <a:t>it is still </a:t>
            </a:r>
            <a:r>
              <a:rPr lang="en-US" sz="2400" dirty="0" smtClean="0"/>
              <a:t>a </a:t>
            </a:r>
            <a:r>
              <a:rPr lang="en-US" sz="2400" dirty="0"/>
              <a:t>hot </a:t>
            </a:r>
            <a:r>
              <a:rPr lang="en-US" sz="2400" dirty="0" smtClean="0"/>
              <a:t>liquid, </a:t>
            </a:r>
            <a:r>
              <a:rPr lang="en-US" sz="2400" dirty="0">
                <a:solidFill>
                  <a:srgbClr val="92D050"/>
                </a:solidFill>
              </a:rPr>
              <a:t>glass</a:t>
            </a:r>
            <a:r>
              <a:rPr lang="en-US" sz="2400" dirty="0"/>
              <a:t> can be manipulated by </a:t>
            </a:r>
            <a:r>
              <a:rPr lang="en-US" sz="2400" dirty="0">
                <a:solidFill>
                  <a:srgbClr val="92D050"/>
                </a:solidFill>
              </a:rPr>
              <a:t>glass </a:t>
            </a:r>
            <a:r>
              <a:rPr lang="en-US" sz="2400" dirty="0"/>
              <a:t>blowers to form bottles and other </a:t>
            </a:r>
            <a:r>
              <a:rPr lang="en-US" sz="2400" dirty="0" smtClean="0"/>
              <a:t>decorations. </a:t>
            </a:r>
            <a:r>
              <a:rPr lang="en-US" sz="2400" dirty="0"/>
              <a:t>They blow air into the liquid </a:t>
            </a:r>
            <a:r>
              <a:rPr lang="en-US" sz="2400" dirty="0">
                <a:solidFill>
                  <a:srgbClr val="92D050"/>
                </a:solidFill>
              </a:rPr>
              <a:t>glass</a:t>
            </a:r>
            <a:r>
              <a:rPr lang="en-US" sz="2400" dirty="0"/>
              <a:t> through a long </a:t>
            </a:r>
            <a:r>
              <a:rPr lang="en-US" sz="2400" dirty="0" smtClean="0"/>
              <a:t>pipe and </a:t>
            </a:r>
            <a:r>
              <a:rPr lang="en-US" sz="2400" dirty="0" smtClean="0"/>
              <a:t>shapes </a:t>
            </a:r>
            <a:r>
              <a:rPr lang="en-US" sz="2400" dirty="0" smtClean="0"/>
              <a:t>the </a:t>
            </a:r>
            <a:r>
              <a:rPr lang="en-US" sz="2400" dirty="0" smtClean="0">
                <a:solidFill>
                  <a:srgbClr val="92D050"/>
                </a:solidFill>
              </a:rPr>
              <a:t>glass</a:t>
            </a:r>
            <a:r>
              <a:rPr lang="en-US" sz="2400" dirty="0" smtClean="0">
                <a:solidFill>
                  <a:srgbClr val="92D050"/>
                </a:solidFill>
              </a:rPr>
              <a:t>.</a:t>
            </a:r>
          </a:p>
          <a:p>
            <a:r>
              <a:rPr lang="en-US" sz="2400" dirty="0" smtClean="0"/>
              <a:t>Top manufacturing countries: France, Japan, USA, Germany</a:t>
            </a:r>
            <a:endParaRPr lang="en-US" sz="2000" dirty="0" smtClean="0"/>
          </a:p>
          <a:p>
            <a:pPr marL="0" indent="0">
              <a:buNone/>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85648"/>
            <a:ext cx="3100523" cy="203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455212"/>
      </p:ext>
    </p:extLst>
  </p:cSld>
  <p:clrMapOvr>
    <a:masterClrMapping/>
  </p:clrMapOvr>
  <p:transition spd="slow" advClick="0" advTm="500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1399</TotalTime>
  <Words>755</Words>
  <Application>Microsoft Office PowerPoint</Application>
  <PresentationFormat>On-screen Show (4:3)</PresentationFormat>
  <Paragraphs>73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Mother Nature’s Golden Treasure</vt:lpstr>
      <vt:lpstr>HISTORY OF Maple Syrup</vt:lpstr>
      <vt:lpstr>Metals</vt:lpstr>
      <vt:lpstr>The Drill </vt:lpstr>
      <vt:lpstr>Spouts and Thermometer Stainless Steel</vt:lpstr>
      <vt:lpstr>Buckets Aluminum-Al</vt:lpstr>
      <vt:lpstr>Wood Stove Heavy plate steel</vt:lpstr>
      <vt:lpstr>Fiberglass Gloves</vt:lpstr>
      <vt:lpstr>Bottling Syrup Glass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61</cp:revision>
  <dcterms:created xsi:type="dcterms:W3CDTF">2013-04-01T13:44:27Z</dcterms:created>
  <dcterms:modified xsi:type="dcterms:W3CDTF">2013-04-12T00:24:19Z</dcterms:modified>
</cp:coreProperties>
</file>