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61" r:id="rId7"/>
    <p:sldId id="264" r:id="rId8"/>
    <p:sldId id="262" r:id="rId9"/>
    <p:sldId id="263" r:id="rId10"/>
    <p:sldId id="265" r:id="rId11"/>
    <p:sldId id="266"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FF33CC"/>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37" autoAdjust="0"/>
    <p:restoredTop sz="94660"/>
  </p:normalViewPr>
  <p:slideViewPr>
    <p:cSldViewPr>
      <p:cViewPr varScale="1">
        <p:scale>
          <a:sx n="69" d="100"/>
          <a:sy n="69" d="100"/>
        </p:scale>
        <p:origin x="-558"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fld id="{C888012B-3E5F-4358-9A1E-D61B47440413}" type="datetimeFigureOut">
              <a:rPr lang="en-CA" smtClean="0"/>
              <a:pPr/>
              <a:t>14/04/2013</a:t>
            </a:fld>
            <a:endParaRPr lang="en-CA" dirty="0"/>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endParaRPr lang="en-CA" dirty="0"/>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A2899FB0-ADC4-47B1-8B07-388CF5F052B5}" type="slidenum">
              <a:rPr lang="en-CA" smtClean="0"/>
              <a:pPr/>
              <a:t>‹#›</a:t>
            </a:fld>
            <a:endParaRPr lang="en-CA"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888012B-3E5F-4358-9A1E-D61B47440413}" type="datetimeFigureOut">
              <a:rPr lang="en-CA" smtClean="0"/>
              <a:pPr/>
              <a:t>14/04/2013</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A2899FB0-ADC4-47B1-8B07-388CF5F052B5}" type="slidenum">
              <a:rPr lang="en-CA" smtClean="0"/>
              <a:pPr/>
              <a:t>‹#›</a:t>
            </a:fld>
            <a:endParaRPr lang="en-CA"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888012B-3E5F-4358-9A1E-D61B47440413}" type="datetimeFigureOut">
              <a:rPr lang="en-CA" smtClean="0"/>
              <a:pPr/>
              <a:t>14/04/2013</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A2899FB0-ADC4-47B1-8B07-388CF5F052B5}" type="slidenum">
              <a:rPr lang="en-CA" smtClean="0"/>
              <a:pPr/>
              <a:t>‹#›</a:t>
            </a:fld>
            <a:endParaRPr lang="en-CA"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fld id="{C888012B-3E5F-4358-9A1E-D61B47440413}" type="datetimeFigureOut">
              <a:rPr lang="en-CA" smtClean="0"/>
              <a:pPr/>
              <a:t>14/04/2013</a:t>
            </a:fld>
            <a:endParaRPr lang="en-CA" dirty="0"/>
          </a:p>
        </p:txBody>
      </p:sp>
      <p:sp>
        <p:nvSpPr>
          <p:cNvPr id="5" name="Footer Placeholder 4"/>
          <p:cNvSpPr>
            <a:spLocks noGrp="1"/>
          </p:cNvSpPr>
          <p:nvPr>
            <p:ph type="ftr" sz="quarter" idx="11"/>
          </p:nvPr>
        </p:nvSpPr>
        <p:spPr>
          <a:xfrm>
            <a:off x="457200" y="6480969"/>
            <a:ext cx="4260056" cy="300831"/>
          </a:xfrm>
        </p:spPr>
        <p:txBody>
          <a:bodyPr/>
          <a:lstStyle/>
          <a:p>
            <a:endParaRPr lang="en-CA" dirty="0"/>
          </a:p>
        </p:txBody>
      </p:sp>
      <p:sp>
        <p:nvSpPr>
          <p:cNvPr id="6" name="Slide Number Placeholder 5"/>
          <p:cNvSpPr>
            <a:spLocks noGrp="1"/>
          </p:cNvSpPr>
          <p:nvPr>
            <p:ph type="sldNum" sz="quarter" idx="12"/>
          </p:nvPr>
        </p:nvSpPr>
        <p:spPr/>
        <p:txBody>
          <a:bodyPr/>
          <a:lstStyle/>
          <a:p>
            <a:fld id="{A2899FB0-ADC4-47B1-8B07-388CF5F052B5}" type="slidenum">
              <a:rPr lang="en-CA" smtClean="0"/>
              <a:pPr/>
              <a:t>‹#›</a:t>
            </a:fld>
            <a:endParaRPr lang="en-CA"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dirty="0">
              <a:solidFill>
                <a:schemeClr val="lt1"/>
              </a:solidFill>
              <a:latin typeface="+mn-lt"/>
              <a:ea typeface="+mn-ea"/>
              <a:cs typeface="+mn-cs"/>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Date Placeholder 3"/>
          <p:cNvSpPr>
            <a:spLocks noGrp="1"/>
          </p:cNvSpPr>
          <p:nvPr>
            <p:ph type="dt" sz="half" idx="10"/>
          </p:nvPr>
        </p:nvSpPr>
        <p:spPr>
          <a:xfrm>
            <a:off x="6955632" y="6477000"/>
            <a:ext cx="2133600" cy="304800"/>
          </a:xfrm>
        </p:spPr>
        <p:txBody>
          <a:bodyPr/>
          <a:lstStyle/>
          <a:p>
            <a:fld id="{C888012B-3E5F-4358-9A1E-D61B47440413}" type="datetimeFigureOut">
              <a:rPr lang="en-CA" smtClean="0"/>
              <a:pPr/>
              <a:t>14/04/2013</a:t>
            </a:fld>
            <a:endParaRPr lang="en-CA" dirty="0"/>
          </a:p>
        </p:txBody>
      </p:sp>
      <p:sp>
        <p:nvSpPr>
          <p:cNvPr id="5" name="Footer Placeholder 4"/>
          <p:cNvSpPr>
            <a:spLocks noGrp="1"/>
          </p:cNvSpPr>
          <p:nvPr>
            <p:ph type="ftr" sz="quarter" idx="11"/>
          </p:nvPr>
        </p:nvSpPr>
        <p:spPr>
          <a:xfrm>
            <a:off x="2619376" y="6480969"/>
            <a:ext cx="4260056" cy="300831"/>
          </a:xfrm>
        </p:spPr>
        <p:txBody>
          <a:bodyPr/>
          <a:lstStyle/>
          <a:p>
            <a:endParaRPr lang="en-CA" dirty="0"/>
          </a:p>
        </p:txBody>
      </p:sp>
      <p:sp>
        <p:nvSpPr>
          <p:cNvPr id="6" name="Slide Number Placeholder 5"/>
          <p:cNvSpPr>
            <a:spLocks noGrp="1"/>
          </p:cNvSpPr>
          <p:nvPr>
            <p:ph type="sldNum" sz="quarter" idx="12"/>
          </p:nvPr>
        </p:nvSpPr>
        <p:spPr>
          <a:xfrm>
            <a:off x="8451056" y="809624"/>
            <a:ext cx="502920" cy="300831"/>
          </a:xfrm>
        </p:spPr>
        <p:txBody>
          <a:bodyPr/>
          <a:lstStyle/>
          <a:p>
            <a:fld id="{A2899FB0-ADC4-47B1-8B07-388CF5F052B5}" type="slidenum">
              <a:rPr lang="en-CA" smtClean="0"/>
              <a:pPr/>
              <a:t>‹#›</a:t>
            </a:fld>
            <a:endParaRPr lang="en-CA" dirty="0"/>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fld id="{C888012B-3E5F-4358-9A1E-D61B47440413}" type="datetimeFigureOut">
              <a:rPr lang="en-CA" smtClean="0"/>
              <a:pPr/>
              <a:t>14/04/2013</a:t>
            </a:fld>
            <a:endParaRPr lang="en-CA" dirty="0"/>
          </a:p>
        </p:txBody>
      </p:sp>
      <p:sp>
        <p:nvSpPr>
          <p:cNvPr id="6" name="Footer Placeholder 5"/>
          <p:cNvSpPr>
            <a:spLocks noGrp="1"/>
          </p:cNvSpPr>
          <p:nvPr>
            <p:ph type="ftr" sz="quarter" idx="11"/>
          </p:nvPr>
        </p:nvSpPr>
        <p:spPr>
          <a:xfrm>
            <a:off x="457200" y="6480969"/>
            <a:ext cx="4260056" cy="301752"/>
          </a:xfrm>
        </p:spPr>
        <p:txBody>
          <a:bodyPr/>
          <a:lstStyle/>
          <a:p>
            <a:endParaRPr lang="en-CA" dirty="0"/>
          </a:p>
        </p:txBody>
      </p:sp>
      <p:sp>
        <p:nvSpPr>
          <p:cNvPr id="7" name="Slide Number Placeholder 6"/>
          <p:cNvSpPr>
            <a:spLocks noGrp="1"/>
          </p:cNvSpPr>
          <p:nvPr>
            <p:ph type="sldNum" sz="quarter" idx="12"/>
          </p:nvPr>
        </p:nvSpPr>
        <p:spPr>
          <a:xfrm>
            <a:off x="7589520" y="6480969"/>
            <a:ext cx="502920" cy="301752"/>
          </a:xfrm>
        </p:spPr>
        <p:txBody>
          <a:bodyPr/>
          <a:lstStyle/>
          <a:p>
            <a:fld id="{A2899FB0-ADC4-47B1-8B07-388CF5F052B5}" type="slidenum">
              <a:rPr lang="en-CA" smtClean="0"/>
              <a:pPr/>
              <a:t>‹#›</a:t>
            </a:fld>
            <a:endParaRPr lang="en-CA"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fld id="{C888012B-3E5F-4358-9A1E-D61B47440413}" type="datetimeFigureOut">
              <a:rPr lang="en-CA" smtClean="0"/>
              <a:pPr/>
              <a:t>14/04/2013</a:t>
            </a:fld>
            <a:endParaRPr lang="en-CA" dirty="0"/>
          </a:p>
        </p:txBody>
      </p:sp>
      <p:sp>
        <p:nvSpPr>
          <p:cNvPr id="8" name="Footer Placeholder 7"/>
          <p:cNvSpPr>
            <a:spLocks noGrp="1"/>
          </p:cNvSpPr>
          <p:nvPr>
            <p:ph type="ftr" sz="quarter" idx="11"/>
          </p:nvPr>
        </p:nvSpPr>
        <p:spPr>
          <a:xfrm>
            <a:off x="457200" y="6480969"/>
            <a:ext cx="4261104" cy="301752"/>
          </a:xfrm>
        </p:spPr>
        <p:txBody>
          <a:bodyPr/>
          <a:lstStyle/>
          <a:p>
            <a:endParaRPr lang="en-CA" dirty="0"/>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fld id="{A2899FB0-ADC4-47B1-8B07-388CF5F052B5}" type="slidenum">
              <a:rPr lang="en-CA" smtClean="0"/>
              <a:pPr/>
              <a:t>‹#›</a:t>
            </a:fld>
            <a:endParaRPr lang="en-CA" dirty="0"/>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888012B-3E5F-4358-9A1E-D61B47440413}" type="datetimeFigureOut">
              <a:rPr lang="en-CA" smtClean="0"/>
              <a:pPr/>
              <a:t>14/04/2013</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fld id="{A2899FB0-ADC4-47B1-8B07-388CF5F052B5}" type="slidenum">
              <a:rPr lang="en-CA" smtClean="0"/>
              <a:pPr/>
              <a:t>‹#›</a:t>
            </a:fld>
            <a:endParaRPr lang="en-CA"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fld id="{C888012B-3E5F-4358-9A1E-D61B47440413}" type="datetimeFigureOut">
              <a:rPr lang="en-CA" smtClean="0"/>
              <a:pPr/>
              <a:t>14/04/2013</a:t>
            </a:fld>
            <a:endParaRPr lang="en-CA" dirty="0"/>
          </a:p>
        </p:txBody>
      </p:sp>
      <p:sp>
        <p:nvSpPr>
          <p:cNvPr id="3" name="Footer Placeholder 2"/>
          <p:cNvSpPr>
            <a:spLocks noGrp="1"/>
          </p:cNvSpPr>
          <p:nvPr>
            <p:ph type="ftr" sz="quarter" idx="11"/>
          </p:nvPr>
        </p:nvSpPr>
        <p:spPr>
          <a:xfrm>
            <a:off x="457200" y="6481890"/>
            <a:ext cx="4260056" cy="300831"/>
          </a:xfrm>
        </p:spPr>
        <p:txBody>
          <a:bodyPr/>
          <a:lstStyle/>
          <a:p>
            <a:endParaRPr lang="en-CA" dirty="0"/>
          </a:p>
        </p:txBody>
      </p:sp>
      <p:sp>
        <p:nvSpPr>
          <p:cNvPr id="4" name="Slide Number Placeholder 3"/>
          <p:cNvSpPr>
            <a:spLocks noGrp="1"/>
          </p:cNvSpPr>
          <p:nvPr>
            <p:ph type="sldNum" sz="quarter" idx="12"/>
          </p:nvPr>
        </p:nvSpPr>
        <p:spPr>
          <a:xfrm>
            <a:off x="7589520" y="6480969"/>
            <a:ext cx="502920" cy="301752"/>
          </a:xfrm>
        </p:spPr>
        <p:txBody>
          <a:bodyPr/>
          <a:lstStyle/>
          <a:p>
            <a:fld id="{A2899FB0-ADC4-47B1-8B07-388CF5F052B5}" type="slidenum">
              <a:rPr lang="en-CA" smtClean="0"/>
              <a:pPr/>
              <a:t>‹#›</a:t>
            </a:fld>
            <a:endParaRPr lang="en-CA"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fld id="{C888012B-3E5F-4358-9A1E-D61B47440413}" type="datetimeFigureOut">
              <a:rPr lang="en-CA" smtClean="0"/>
              <a:pPr/>
              <a:t>14/04/2013</a:t>
            </a:fld>
            <a:endParaRPr lang="en-CA" dirty="0"/>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endParaRPr lang="en-CA" dirty="0"/>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fld id="{A2899FB0-ADC4-47B1-8B07-388CF5F052B5}" type="slidenum">
              <a:rPr lang="en-CA" smtClean="0"/>
              <a:pPr/>
              <a:t>‹#›</a:t>
            </a:fld>
            <a:endParaRPr lang="en-CA" dirty="0"/>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fld id="{C888012B-3E5F-4358-9A1E-D61B47440413}" type="datetimeFigureOut">
              <a:rPr lang="en-CA" smtClean="0"/>
              <a:pPr/>
              <a:t>14/04/2013</a:t>
            </a:fld>
            <a:endParaRPr lang="en-CA" dirty="0"/>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endParaRPr lang="en-CA" dirty="0"/>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fld id="{A2899FB0-ADC4-47B1-8B07-388CF5F052B5}" type="slidenum">
              <a:rPr lang="en-CA" smtClean="0"/>
              <a:pPr/>
              <a:t>‹#›</a:t>
            </a:fld>
            <a:endParaRPr lang="en-CA"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C888012B-3E5F-4358-9A1E-D61B47440413}" type="datetimeFigureOut">
              <a:rPr lang="en-CA" smtClean="0"/>
              <a:pPr/>
              <a:t>14/04/2013</a:t>
            </a:fld>
            <a:endParaRPr lang="en-CA" dirty="0"/>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n-CA" dirty="0"/>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A2899FB0-ADC4-47B1-8B07-388CF5F052B5}" type="slidenum">
              <a:rPr lang="en-CA" smtClean="0"/>
              <a:pPr/>
              <a:t>‹#›</a:t>
            </a:fld>
            <a:endParaRPr lang="en-CA" dirty="0"/>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http://greenliving.lovetoknow.com/Non_Renewable_Resources" TargetMode="External"/><Relationship Id="rId13" Type="http://schemas.openxmlformats.org/officeDocument/2006/relationships/hyperlink" Target="http://www.venocoinc.com/community/learning/primarypetrol.pdf" TargetMode="External"/><Relationship Id="rId18" Type="http://schemas.openxmlformats.org/officeDocument/2006/relationships/hyperlink" Target="http://school.eb.com/eb/search?query=where+does+quartz+sand+come+from?&amp;ct=eb&amp;fuzzy=true&amp;autobounce=true" TargetMode="External"/><Relationship Id="rId26" Type="http://schemas.openxmlformats.org/officeDocument/2006/relationships/hyperlink" Target="http://www.indexmundi.com/en/commodities/minerals/silica/silica_t11.html" TargetMode="External"/><Relationship Id="rId39" Type="http://schemas.openxmlformats.org/officeDocument/2006/relationships/hyperlink" Target="http://www.metalreference.com/INFO_Copper_Alloy_.html" TargetMode="External"/><Relationship Id="rId3" Type="http://schemas.openxmlformats.org/officeDocument/2006/relationships/hyperlink" Target="http://www.enotes.com/lava-lamp-reference/lava-lamp" TargetMode="External"/><Relationship Id="rId21" Type="http://schemas.openxmlformats.org/officeDocument/2006/relationships/hyperlink" Target="http://go.grolier.com/" TargetMode="External"/><Relationship Id="rId34" Type="http://schemas.openxmlformats.org/officeDocument/2006/relationships/hyperlink" Target="http://aluminium.org.au/FAQRetrieve.aspx?ID=42259" TargetMode="External"/><Relationship Id="rId42" Type="http://schemas.openxmlformats.org/officeDocument/2006/relationships/hyperlink" Target="http://education.jlab.org/itselemental/ele029.html" TargetMode="External"/><Relationship Id="rId47" Type="http://schemas.openxmlformats.org/officeDocument/2006/relationships/hyperlink" Target="http://school.eb.com/eb/article-9026194?query=Copper&amp;ct=null" TargetMode="External"/><Relationship Id="rId7" Type="http://schemas.openxmlformats.org/officeDocument/2006/relationships/hyperlink" Target="http://inventors.about.com/od/lstartinventions/a/lava_lamp.htm" TargetMode="External"/><Relationship Id="rId12" Type="http://schemas.openxmlformats.org/officeDocument/2006/relationships/hyperlink" Target="http://www.quoteoil.com/oil-imports.html" TargetMode="External"/><Relationship Id="rId17" Type="http://schemas.openxmlformats.org/officeDocument/2006/relationships/hyperlink" Target="http://school.eb.com/eb" TargetMode="External"/><Relationship Id="rId25" Type="http://schemas.openxmlformats.org/officeDocument/2006/relationships/hyperlink" Target="http://www.galleries.com/Quartz" TargetMode="External"/><Relationship Id="rId33" Type="http://schemas.openxmlformats.org/officeDocument/2006/relationships/hyperlink" Target="http://wiki.answers.com/Q/Where_does_aluminum_come_from" TargetMode="External"/><Relationship Id="rId38" Type="http://schemas.openxmlformats.org/officeDocument/2006/relationships/hyperlink" Target="http://www.elementalmatter.info/element-copper.htm" TargetMode="External"/><Relationship Id="rId46" Type="http://schemas.openxmlformats.org/officeDocument/2006/relationships/hyperlink" Target="http://www.copper.org/education/Kids/copperandkids_wheredoescopper.html" TargetMode="External"/><Relationship Id="rId2" Type="http://schemas.openxmlformats.org/officeDocument/2006/relationships/hyperlink" Target="http://earthsciencescanada.com/where/" TargetMode="External"/><Relationship Id="rId16" Type="http://schemas.openxmlformats.org/officeDocument/2006/relationships/hyperlink" Target="http://www.youtube.com/watch?v=4j1hafqSyG0" TargetMode="External"/><Relationship Id="rId20" Type="http://schemas.openxmlformats.org/officeDocument/2006/relationships/hyperlink" Target="http://school.eb.com/eb/article-9065435?query=where%20does%20quartz%20sand%20come%20from?&amp;ct=eb" TargetMode="External"/><Relationship Id="rId29" Type="http://schemas.openxmlformats.org/officeDocument/2006/relationships/hyperlink" Target="http://www.aluminumfoils.com/foil-production/aluminum-made.html" TargetMode="External"/><Relationship Id="rId41" Type="http://schemas.openxmlformats.org/officeDocument/2006/relationships/hyperlink" Target="http://answers.yahoo.com/question/index?qid=20071011153032AA6aYTE" TargetMode="External"/><Relationship Id="rId1" Type="http://schemas.openxmlformats.org/officeDocument/2006/relationships/slideLayout" Target="../slideLayouts/slideLayout2.xml"/><Relationship Id="rId6" Type="http://schemas.openxmlformats.org/officeDocument/2006/relationships/hyperlink" Target="http://en.wikipedia.org/wiki/Lava_lamp" TargetMode="External"/><Relationship Id="rId11" Type="http://schemas.openxmlformats.org/officeDocument/2006/relationships/hyperlink" Target="http://www.globalspec.com/learnmore/materials_chemicals_adhesives/industrial_oils_fluids/petroleum_mineral_oil_products" TargetMode="External"/><Relationship Id="rId24" Type="http://schemas.openxmlformats.org/officeDocument/2006/relationships/hyperlink" Target="http://www.gemstoneeducation.com/Quartz_2.htm" TargetMode="External"/><Relationship Id="rId32" Type="http://schemas.openxmlformats.org/officeDocument/2006/relationships/hyperlink" Target="http://www.youtube.com/watch?v=fa6KEwWY9HU" TargetMode="External"/><Relationship Id="rId37" Type="http://schemas.openxmlformats.org/officeDocument/2006/relationships/hyperlink" Target="http://en.wikipedia.org/wiki/Copper" TargetMode="External"/><Relationship Id="rId40" Type="http://schemas.openxmlformats.org/officeDocument/2006/relationships/hyperlink" Target="http://www.nwma.org/education/copper_facts.htm" TargetMode="External"/><Relationship Id="rId45" Type="http://schemas.openxmlformats.org/officeDocument/2006/relationships/hyperlink" Target="http://users.wpi.edu/~agilday/geology/where%20does%20copper.htm" TargetMode="External"/><Relationship Id="rId5" Type="http://schemas.openxmlformats.org/officeDocument/2006/relationships/hyperlink" Target="http://answers.yahoo.com/question/index?qid=20081114205339AACQ51m" TargetMode="External"/><Relationship Id="rId15" Type="http://schemas.openxmlformats.org/officeDocument/2006/relationships/hyperlink" Target="http://www.youtube.com/watch?v=DL3Ez9bxMTo" TargetMode="External"/><Relationship Id="rId23" Type="http://schemas.openxmlformats.org/officeDocument/2006/relationships/hyperlink" Target="http://nature.berkeley.edu/classes/eps2/wisc/Lect13.html" TargetMode="External"/><Relationship Id="rId28" Type="http://schemas.openxmlformats.org/officeDocument/2006/relationships/hyperlink" Target="http://en.wikipedia.org/wiki/Aluminium" TargetMode="External"/><Relationship Id="rId36" Type="http://schemas.openxmlformats.org/officeDocument/2006/relationships/hyperlink" Target="http://library.thinkquest.org/05aug/00461/bauxite.htm" TargetMode="External"/><Relationship Id="rId10" Type="http://schemas.openxmlformats.org/officeDocument/2006/relationships/hyperlink" Target="http://www.wisegeek.org/what-is-mineral-oil.htm" TargetMode="External"/><Relationship Id="rId19" Type="http://schemas.openxmlformats.org/officeDocument/2006/relationships/hyperlink" Target="http://school.eb.com/eb/article-9062182?query=where%20does%20quartz%20sand%20come%20from?&amp;ct=eb" TargetMode="External"/><Relationship Id="rId31" Type="http://schemas.openxmlformats.org/officeDocument/2006/relationships/hyperlink" Target="http://www.madehow.com/Volume-5/Aluminum.html" TargetMode="External"/><Relationship Id="rId44" Type="http://schemas.openxmlformats.org/officeDocument/2006/relationships/hyperlink" Target="http://www.whyzz.com/where-does-copper-come-from" TargetMode="External"/><Relationship Id="rId4" Type="http://schemas.openxmlformats.org/officeDocument/2006/relationships/hyperlink" Target="http://www.ehow.com/about_6690585_lava-lamps-made-out-of_.html" TargetMode="External"/><Relationship Id="rId9" Type="http://schemas.openxmlformats.org/officeDocument/2006/relationships/hyperlink" Target="http://en.wikipedia.org/wiki/Mineral_oil" TargetMode="External"/><Relationship Id="rId14" Type="http://schemas.openxmlformats.org/officeDocument/2006/relationships/hyperlink" Target="http://www.youtube.com/watch?v=Z8ErqynlvtY" TargetMode="External"/><Relationship Id="rId22" Type="http://schemas.openxmlformats.org/officeDocument/2006/relationships/hyperlink" Target="http://www.juniorgeo.co.uk/index.php?category=4&amp;sub_category=9" TargetMode="External"/><Relationship Id="rId27" Type="http://schemas.openxmlformats.org/officeDocument/2006/relationships/hyperlink" Target="http://www.chemicool.com/elements/aluminum.html" TargetMode="External"/><Relationship Id="rId30" Type="http://schemas.openxmlformats.org/officeDocument/2006/relationships/hyperlink" Target="http://www.aluminum.org/Content/NavigationMenu/TheIndustry/Alumina/default.htm" TargetMode="External"/><Relationship Id="rId35" Type="http://schemas.openxmlformats.org/officeDocument/2006/relationships/hyperlink" Target="http://www.mii.org/minerals/photoal.html" TargetMode="External"/><Relationship Id="rId43" Type="http://schemas.openxmlformats.org/officeDocument/2006/relationships/hyperlink" Target="http://www.madehow.com/Volume-4/Copper.html" TargetMode="External"/><Relationship Id="rId48" Type="http://schemas.openxmlformats.org/officeDocument/2006/relationships/hyperlink" Target="http://www.grc.nasa.gov/WWW/k-12/WindTunnel/Activities/buoy_Archimedes.html"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pic>
        <p:nvPicPr>
          <p:cNvPr id="13314" name="Picture 2" descr="http://hdwallpaper.ws/images/2012/09/-Lava-Lamps-Lamps-Fresh-New-Hd-Wallpaper--.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2" name="Title 1"/>
          <p:cNvSpPr>
            <a:spLocks noGrp="1"/>
          </p:cNvSpPr>
          <p:nvPr>
            <p:ph type="ctrTitle"/>
          </p:nvPr>
        </p:nvSpPr>
        <p:spPr>
          <a:xfrm>
            <a:off x="251520" y="764704"/>
            <a:ext cx="7560840" cy="1470025"/>
          </a:xfrm>
          <a:noFill/>
        </p:spPr>
        <p:txBody>
          <a:bodyPr>
            <a:normAutofit fontScale="90000"/>
          </a:bodyPr>
          <a:lstStyle/>
          <a:p>
            <a:pPr algn="ctr"/>
            <a:r>
              <a:rPr lang="en-US" dirty="0" smtClean="0">
                <a:solidFill>
                  <a:schemeClr val="accent2">
                    <a:lumMod val="60000"/>
                    <a:lumOff val="40000"/>
                  </a:schemeClr>
                </a:solidFill>
              </a:rPr>
              <a:t>2013 Grade 9 </a:t>
            </a:r>
            <a:br>
              <a:rPr lang="en-US" dirty="0" smtClean="0">
                <a:solidFill>
                  <a:schemeClr val="accent2">
                    <a:lumMod val="60000"/>
                    <a:lumOff val="40000"/>
                  </a:schemeClr>
                </a:solidFill>
              </a:rPr>
            </a:br>
            <a:r>
              <a:rPr lang="en-US" dirty="0" smtClean="0">
                <a:solidFill>
                  <a:schemeClr val="accent2">
                    <a:lumMod val="60000"/>
                    <a:lumOff val="40000"/>
                  </a:schemeClr>
                </a:solidFill>
              </a:rPr>
              <a:t>WHERE Challenge Project</a:t>
            </a:r>
            <a:endParaRPr lang="en-CA" dirty="0">
              <a:solidFill>
                <a:schemeClr val="accent2">
                  <a:lumMod val="60000"/>
                  <a:lumOff val="40000"/>
                </a:schemeClr>
              </a:solidFill>
            </a:endParaRPr>
          </a:p>
        </p:txBody>
      </p:sp>
      <p:sp>
        <p:nvSpPr>
          <p:cNvPr id="3" name="Subtitle 2"/>
          <p:cNvSpPr>
            <a:spLocks noGrp="1"/>
          </p:cNvSpPr>
          <p:nvPr>
            <p:ph type="subTitle" idx="1"/>
          </p:nvPr>
        </p:nvSpPr>
        <p:spPr>
          <a:xfrm>
            <a:off x="-252536" y="5805264"/>
            <a:ext cx="4464496" cy="648072"/>
          </a:xfrm>
        </p:spPr>
        <p:txBody>
          <a:bodyPr>
            <a:normAutofit/>
          </a:bodyPr>
          <a:lstStyle/>
          <a:p>
            <a:r>
              <a:rPr lang="en-US" sz="2800" dirty="0" smtClean="0"/>
              <a:t>By: Angela Ashley</a:t>
            </a:r>
            <a:endParaRPr lang="en-CA" sz="2800" dirty="0"/>
          </a:p>
        </p:txBody>
      </p:sp>
      <p:sp>
        <p:nvSpPr>
          <p:cNvPr id="7" name="TextBox 6"/>
          <p:cNvSpPr txBox="1"/>
          <p:nvPr/>
        </p:nvSpPr>
        <p:spPr>
          <a:xfrm>
            <a:off x="1979712" y="3212976"/>
            <a:ext cx="4680520" cy="707886"/>
          </a:xfrm>
          <a:prstGeom prst="rect">
            <a:avLst/>
          </a:prstGeom>
          <a:noFill/>
        </p:spPr>
        <p:txBody>
          <a:bodyPr wrap="square" rtlCol="0">
            <a:spAutoFit/>
          </a:bodyPr>
          <a:lstStyle/>
          <a:p>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4000" b="1" cap="all" dirty="0" smtClean="0">
                <a:ln w="9000" cmpd="sng">
                  <a:solidFill>
                    <a:schemeClr val="accent4">
                      <a:shade val="50000"/>
                      <a:satMod val="120000"/>
                    </a:schemeClr>
                  </a:solidFill>
                  <a:prstDash val="solid"/>
                </a:ln>
                <a:solidFill>
                  <a:srgbClr val="CC00CC"/>
                </a:solidFill>
                <a:effectLst>
                  <a:reflection blurRad="12700" stA="28000" endPos="45000" dist="1000" dir="5400000" sy="-100000" algn="bl" rotWithShape="0"/>
                </a:effectLst>
              </a:rPr>
              <a:t>The Lava Lamp</a:t>
            </a:r>
            <a:endParaRPr lang="en-CA" sz="4000" b="1" cap="all" dirty="0">
              <a:ln w="9000" cmpd="sng">
                <a:solidFill>
                  <a:schemeClr val="accent4">
                    <a:shade val="50000"/>
                    <a:satMod val="120000"/>
                  </a:schemeClr>
                </a:solidFill>
                <a:prstDash val="solid"/>
              </a:ln>
              <a:solidFill>
                <a:srgbClr val="CC00CC"/>
              </a:solidFill>
              <a:effectLst>
                <a:reflection blurRad="12700" stA="28000" endPos="45000" dist="1000" dir="5400000" sy="-100000" algn="bl" rotWithShape="0"/>
              </a:effectLst>
            </a:endParaRPr>
          </a:p>
        </p:txBody>
      </p:sp>
    </p:spTree>
  </p:cSld>
  <p:clrMapOvr>
    <a:masterClrMapping/>
  </p:clrMapOvr>
  <p:transition advClick="0" advTm="1000">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par>
                          <p:cTn id="8" fill="hold">
                            <p:stCondLst>
                              <p:cond delay="1500"/>
                            </p:stCondLst>
                            <p:childTnLst>
                              <p:par>
                                <p:cTn id="9" presetID="45" presetClass="entr" presetSubtype="0" fill="hold" grpId="0" nodeType="afterEffect">
                                  <p:stCondLst>
                                    <p:cond delay="0"/>
                                  </p:stCondLst>
                                  <p:iterate type="lt">
                                    <p:tmPct val="10000"/>
                                  </p:iterate>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anim calcmode="lin" valueType="num">
                                      <p:cBhvr>
                                        <p:cTn id="12" dur="5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3" dur="5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http://4.bp.blogspot.com/_UgJT7XB2G0Y/TTXgX_B1SZI/AAAAAAAAQBk/2dJP0tOKFGQ/s1600/lavalamp-wall5_1024x768.jpg"/>
          <p:cNvPicPr>
            <a:picLocks noChangeAspect="1" noChangeArrowheads="1"/>
          </p:cNvPicPr>
          <p:nvPr/>
        </p:nvPicPr>
        <p:blipFill>
          <a:blip r:embed="rId2" cstate="print"/>
          <a:srcRect/>
          <a:stretch>
            <a:fillRect/>
          </a:stretch>
        </p:blipFill>
        <p:spPr bwMode="auto">
          <a:xfrm>
            <a:off x="0" y="0"/>
            <a:ext cx="9143998" cy="6858000"/>
          </a:xfrm>
          <a:prstGeom prst="ellipse">
            <a:avLst/>
          </a:prstGeom>
          <a:ln>
            <a:noFill/>
          </a:ln>
          <a:effectLst>
            <a:softEdge rad="112500"/>
          </a:effectLst>
        </p:spPr>
      </p:pic>
      <p:sp>
        <p:nvSpPr>
          <p:cNvPr id="5" name="Rounded Rectangular Callout 4"/>
          <p:cNvSpPr/>
          <p:nvPr/>
        </p:nvSpPr>
        <p:spPr>
          <a:xfrm>
            <a:off x="3635896" y="1052736"/>
            <a:ext cx="4680520" cy="4248472"/>
          </a:xfrm>
          <a:prstGeom prst="wedgeRoundRectCallout">
            <a:avLst>
              <a:gd name="adj1" fmla="val -7626"/>
              <a:gd name="adj2" fmla="val 63015"/>
              <a:gd name="adj3" fmla="val 16667"/>
            </a:avLst>
          </a:prstGeom>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Title 1"/>
          <p:cNvSpPr>
            <a:spLocks noGrp="1"/>
          </p:cNvSpPr>
          <p:nvPr>
            <p:ph type="title"/>
          </p:nvPr>
        </p:nvSpPr>
        <p:spPr>
          <a:xfrm>
            <a:off x="395536" y="-171400"/>
            <a:ext cx="8229600" cy="1399032"/>
          </a:xfrm>
        </p:spPr>
        <p:txBody>
          <a:bodyPr/>
          <a:lstStyle/>
          <a:p>
            <a:pPr algn="ctr"/>
            <a:r>
              <a:rPr lang="en-US" dirty="0" smtClean="0"/>
              <a:t>And We’re Done!!!</a:t>
            </a:r>
            <a:endParaRPr lang="en-CA" dirty="0"/>
          </a:p>
        </p:txBody>
      </p:sp>
      <p:sp>
        <p:nvSpPr>
          <p:cNvPr id="3" name="Content Placeholder 2"/>
          <p:cNvSpPr>
            <a:spLocks noGrp="1"/>
          </p:cNvSpPr>
          <p:nvPr>
            <p:ph idx="1"/>
          </p:nvPr>
        </p:nvSpPr>
        <p:spPr>
          <a:xfrm>
            <a:off x="3203848" y="1124744"/>
            <a:ext cx="5328592" cy="4032448"/>
          </a:xfrm>
        </p:spPr>
        <p:txBody>
          <a:bodyPr>
            <a:normAutofit/>
          </a:bodyPr>
          <a:lstStyle/>
          <a:p>
            <a:pPr>
              <a:buNone/>
            </a:pPr>
            <a:r>
              <a:rPr lang="en-US" sz="2000" dirty="0" smtClean="0"/>
              <a:t>        Right on! More power to you my friends! You have successfully completed your journey into the soul of a Lava Lamp! Now you know the righteous non-renewable resources it can take to make something as wicked as your very own Lava Lamp! But don’t be so quick to split with this scientific contraption! All those resources used to make such a wondrous thing can take centuries to replace, almost as long as my van!      </a:t>
            </a:r>
            <a:endParaRPr lang="en-CA" sz="2000" dirty="0"/>
          </a:p>
        </p:txBody>
      </p:sp>
      <p:pic>
        <p:nvPicPr>
          <p:cNvPr id="4" name="Picture 3" descr="http://www.dreamstime.com/hippy-thumb1893469.jpg"/>
          <p:cNvPicPr>
            <a:picLocks noChangeAspect="1" noChangeArrowheads="1"/>
          </p:cNvPicPr>
          <p:nvPr/>
        </p:nvPicPr>
        <p:blipFill>
          <a:blip r:embed="rId3" cstate="print"/>
          <a:srcRect/>
          <a:stretch>
            <a:fillRect/>
          </a:stretch>
        </p:blipFill>
        <p:spPr bwMode="auto">
          <a:xfrm>
            <a:off x="5940152" y="4918998"/>
            <a:ext cx="1368152" cy="1939002"/>
          </a:xfrm>
          <a:prstGeom prst="rect">
            <a:avLst/>
          </a:prstGeom>
          <a:noFill/>
        </p:spPr>
      </p:pic>
      <p:sp>
        <p:nvSpPr>
          <p:cNvPr id="6" name="Cloud Callout 5"/>
          <p:cNvSpPr/>
          <p:nvPr/>
        </p:nvSpPr>
        <p:spPr>
          <a:xfrm>
            <a:off x="1403648" y="5445224"/>
            <a:ext cx="3024336" cy="1224136"/>
          </a:xfrm>
          <a:prstGeom prst="cloudCallout">
            <a:avLst>
              <a:gd name="adj1" fmla="val 83271"/>
              <a:gd name="adj2" fmla="val 14117"/>
            </a:avLst>
          </a:prstGeom>
          <a:effectLst>
            <a:outerShdw blurRad="50800" dist="38100" dir="5400000" algn="t" rotWithShape="0">
              <a:prstClr val="black">
                <a:alpha val="40000"/>
              </a:prstClr>
            </a:outerShdw>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n-CA" dirty="0"/>
          </a:p>
        </p:txBody>
      </p:sp>
      <p:sp>
        <p:nvSpPr>
          <p:cNvPr id="7" name="TextBox 6"/>
          <p:cNvSpPr txBox="1"/>
          <p:nvPr/>
        </p:nvSpPr>
        <p:spPr>
          <a:xfrm>
            <a:off x="1907704" y="5589240"/>
            <a:ext cx="2016224" cy="923330"/>
          </a:xfrm>
          <a:prstGeom prst="rect">
            <a:avLst/>
          </a:prstGeom>
          <a:noFill/>
        </p:spPr>
        <p:txBody>
          <a:bodyPr wrap="square" rtlCol="0">
            <a:spAutoFit/>
          </a:bodyPr>
          <a:lstStyle/>
          <a:p>
            <a:pPr algn="ctr"/>
            <a:r>
              <a:rPr lang="en-US" dirty="0" smtClean="0"/>
              <a:t>JUST KIDDING ABOUT THE VAN!</a:t>
            </a:r>
          </a:p>
          <a:p>
            <a:pPr algn="ctr"/>
            <a:r>
              <a:rPr lang="en-US" dirty="0" smtClean="0"/>
              <a:t>Peace Out!</a:t>
            </a:r>
            <a:endParaRPr lang="en-CA" dirty="0"/>
          </a:p>
        </p:txBody>
      </p:sp>
    </p:spTree>
  </p:cSld>
  <p:clrMapOvr>
    <a:masterClrMapping/>
  </p:clrMapOvr>
  <p:transition advClick="0" advTm="6000">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fill="hold" grpId="0" nodeType="afterEffect">
                                  <p:stCondLst>
                                    <p:cond delay="0"/>
                                  </p:stCondLst>
                                  <p:childTnLst>
                                    <p:animClr clrSpc="hsl" dir="cw">
                                      <p:cBhvr override="childStyle">
                                        <p:cTn id="6" dur="500" fill="hold"/>
                                        <p:tgtEl>
                                          <p:spTgt spid="2"/>
                                        </p:tgtEl>
                                        <p:attrNameLst>
                                          <p:attrName>style.color</p:attrName>
                                        </p:attrNameLst>
                                      </p:cBhvr>
                                      <p:by>
                                        <p:hsl h="7200000" s="0" l="0"/>
                                      </p:by>
                                    </p:animClr>
                                    <p:animClr clrSpc="hsl" dir="cw">
                                      <p:cBhvr>
                                        <p:cTn id="7" dur="500" fill="hold"/>
                                        <p:tgtEl>
                                          <p:spTgt spid="2"/>
                                        </p:tgtEl>
                                        <p:attrNameLst>
                                          <p:attrName>fillcolor</p:attrName>
                                        </p:attrNameLst>
                                      </p:cBhvr>
                                      <p:by>
                                        <p:hsl h="7200000" s="0" l="0"/>
                                      </p:by>
                                    </p:animClr>
                                    <p:animClr clrSpc="hsl" dir="cw">
                                      <p:cBhvr>
                                        <p:cTn id="8" dur="500" fill="hold"/>
                                        <p:tgtEl>
                                          <p:spTgt spid="2"/>
                                        </p:tgtEl>
                                        <p:attrNameLst>
                                          <p:attrName>stroke.color</p:attrName>
                                        </p:attrNameLst>
                                      </p:cBhvr>
                                      <p:by>
                                        <p:hsl h="7200000" s="0" l="0"/>
                                      </p:by>
                                    </p:animClr>
                                    <p:set>
                                      <p:cBhvr>
                                        <p:cTn id="9" dur="500" fill="hold"/>
                                        <p:tgtEl>
                                          <p:spTgt spid="2"/>
                                        </p:tgtEl>
                                        <p:attrNameLst>
                                          <p:attrName>fill.type</p:attrName>
                                        </p:attrNameLst>
                                      </p:cBhvr>
                                      <p:to>
                                        <p:strVal val="solid"/>
                                      </p:to>
                                    </p:set>
                                  </p:childTnLst>
                                </p:cTn>
                              </p:par>
                            </p:childTnLst>
                          </p:cTn>
                        </p:par>
                        <p:par>
                          <p:cTn id="10" fill="hold">
                            <p:stCondLst>
                              <p:cond delay="500"/>
                            </p:stCondLst>
                            <p:childTnLst>
                              <p:par>
                                <p:cTn id="11" presetID="48" presetClass="entr" presetSubtype="0" accel="5000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4" dur="1000" fill="hold"/>
                                        <p:tgtEl>
                                          <p:spTgt spid="5"/>
                                        </p:tgtEl>
                                        <p:attrNameLst>
                                          <p:attrName>ppt_x</p:attrName>
                                        </p:attrNameLst>
                                      </p:cBhvr>
                                      <p:tavLst>
                                        <p:tav tm="0">
                                          <p:val>
                                            <p:fltVal val="-1"/>
                                          </p:val>
                                        </p:tav>
                                        <p:tav tm="50000">
                                          <p:val>
                                            <p:fltVal val="0.95"/>
                                          </p:val>
                                        </p:tav>
                                        <p:tav tm="100000">
                                          <p:val>
                                            <p:strVal val="#ppt_x"/>
                                          </p:val>
                                        </p:tav>
                                      </p:tavLst>
                                    </p:anim>
                                    <p:anim calcmode="lin" valueType="num">
                                      <p:cBhvr>
                                        <p:cTn id="15" dur="1000" fill="hold"/>
                                        <p:tgtEl>
                                          <p:spTgt spid="5"/>
                                        </p:tgtEl>
                                        <p:attrNameLst>
                                          <p:attrName>ppt_y</p:attrName>
                                        </p:attrNameLst>
                                      </p:cBhvr>
                                      <p:tavLst>
                                        <p:tav tm="0">
                                          <p:val>
                                            <p:strVal val="#ppt_y"/>
                                          </p:val>
                                        </p:tav>
                                        <p:tav tm="100000">
                                          <p:val>
                                            <p:strVal val="#ppt_y"/>
                                          </p:val>
                                        </p:tav>
                                      </p:tavLst>
                                    </p:anim>
                                    <p:animEffect transition="in" filter="fade">
                                      <p:cBhvr>
                                        <p:cTn id="16" dur="1000"/>
                                        <p:tgtEl>
                                          <p:spTgt spid="5"/>
                                        </p:tgtEl>
                                      </p:cBhvr>
                                    </p:animEffect>
                                  </p:childTnLst>
                                </p:cTn>
                              </p:par>
                              <p:par>
                                <p:cTn id="17" presetID="48" presetClass="entr" presetSubtype="0" accel="50000" fill="hold" grpId="0" nodeType="with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p:cTn id="19" dur="500" fill="hold"/>
                                        <p:tgtEl>
                                          <p:spTgt spid="3">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0" dur="500" fill="hold"/>
                                        <p:tgtEl>
                                          <p:spTgt spid="3">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21" dur="5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22" dur="500"/>
                                        <p:tgtEl>
                                          <p:spTgt spid="3">
                                            <p:txEl>
                                              <p:pRg st="0" end="0"/>
                                            </p:txEl>
                                          </p:spTgt>
                                        </p:tgtEl>
                                      </p:cBhvr>
                                    </p:animEffect>
                                  </p:childTnLst>
                                </p:cTn>
                              </p:par>
                            </p:childTnLst>
                          </p:cTn>
                        </p:par>
                        <p:par>
                          <p:cTn id="23" fill="hold">
                            <p:stCondLst>
                              <p:cond delay="1500"/>
                            </p:stCondLst>
                            <p:childTnLst>
                              <p:par>
                                <p:cTn id="24" presetID="39" presetClass="entr" presetSubtype="0" accel="100000" fill="hold" grpId="0" nodeType="afterEffect">
                                  <p:stCondLst>
                                    <p:cond delay="200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ppt_h</p:attrName>
                                        </p:attrNameLst>
                                      </p:cBhvr>
                                      <p:tavLst>
                                        <p:tav tm="0">
                                          <p:val>
                                            <p:strVal val="#ppt_h/20"/>
                                          </p:val>
                                        </p:tav>
                                        <p:tav tm="50000">
                                          <p:val>
                                            <p:strVal val="#ppt_h/20"/>
                                          </p:val>
                                        </p:tav>
                                        <p:tav tm="100000">
                                          <p:val>
                                            <p:strVal val="#ppt_h"/>
                                          </p:val>
                                        </p:tav>
                                      </p:tavLst>
                                    </p:anim>
                                    <p:anim calcmode="lin" valueType="num">
                                      <p:cBhvr>
                                        <p:cTn id="27" dur="500" fill="hold"/>
                                        <p:tgtEl>
                                          <p:spTgt spid="6"/>
                                        </p:tgtEl>
                                        <p:attrNameLst>
                                          <p:attrName>ppt_w</p:attrName>
                                        </p:attrNameLst>
                                      </p:cBhvr>
                                      <p:tavLst>
                                        <p:tav tm="0">
                                          <p:val>
                                            <p:strVal val="#ppt_w+.3"/>
                                          </p:val>
                                        </p:tav>
                                        <p:tav tm="50000">
                                          <p:val>
                                            <p:strVal val="#ppt_w+.3"/>
                                          </p:val>
                                        </p:tav>
                                        <p:tav tm="100000">
                                          <p:val>
                                            <p:strVal val="#ppt_w"/>
                                          </p:val>
                                        </p:tav>
                                      </p:tavLst>
                                    </p:anim>
                                    <p:anim calcmode="lin" valueType="num">
                                      <p:cBhvr>
                                        <p:cTn id="28" dur="500" fill="hold"/>
                                        <p:tgtEl>
                                          <p:spTgt spid="6"/>
                                        </p:tgtEl>
                                        <p:attrNameLst>
                                          <p:attrName>ppt_x</p:attrName>
                                        </p:attrNameLst>
                                      </p:cBhvr>
                                      <p:tavLst>
                                        <p:tav tm="0">
                                          <p:val>
                                            <p:strVal val="#ppt_x-.3"/>
                                          </p:val>
                                        </p:tav>
                                        <p:tav tm="50000">
                                          <p:val>
                                            <p:strVal val="#ppt_x"/>
                                          </p:val>
                                        </p:tav>
                                        <p:tav tm="100000">
                                          <p:val>
                                            <p:strVal val="#ppt_x"/>
                                          </p:val>
                                        </p:tav>
                                      </p:tavLst>
                                    </p:anim>
                                    <p:anim calcmode="lin" valueType="num">
                                      <p:cBhvr>
                                        <p:cTn id="29" dur="500" fill="hold"/>
                                        <p:tgtEl>
                                          <p:spTgt spid="6"/>
                                        </p:tgtEl>
                                        <p:attrNameLst>
                                          <p:attrName>ppt_y</p:attrName>
                                        </p:attrNameLst>
                                      </p:cBhvr>
                                      <p:tavLst>
                                        <p:tav tm="0">
                                          <p:val>
                                            <p:strVal val="#ppt_y"/>
                                          </p:val>
                                        </p:tav>
                                        <p:tav tm="100000">
                                          <p:val>
                                            <p:strVal val="#ppt_y"/>
                                          </p:val>
                                        </p:tav>
                                      </p:tavLst>
                                    </p:anim>
                                  </p:childTnLst>
                                </p:cTn>
                              </p:par>
                              <p:par>
                                <p:cTn id="30" presetID="23" presetClass="entr" presetSubtype="16"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P spid="3" grpId="0" build="p"/>
      <p:bldP spid="6" grpId="0" animBg="1"/>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Process 4"/>
          <p:cNvSpPr/>
          <p:nvPr/>
        </p:nvSpPr>
        <p:spPr>
          <a:xfrm>
            <a:off x="0" y="908720"/>
            <a:ext cx="9144000" cy="594928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Title 1"/>
          <p:cNvSpPr>
            <a:spLocks noGrp="1"/>
          </p:cNvSpPr>
          <p:nvPr>
            <p:ph type="title"/>
          </p:nvPr>
        </p:nvSpPr>
        <p:spPr>
          <a:xfrm>
            <a:off x="1619672" y="-99392"/>
            <a:ext cx="8229600" cy="936104"/>
          </a:xfrm>
        </p:spPr>
        <p:txBody>
          <a:bodyPr/>
          <a:lstStyle/>
          <a:p>
            <a:pPr algn="ctr"/>
            <a:r>
              <a:rPr lang="en-US" sz="4000" dirty="0" smtClean="0"/>
              <a:t>Bibliography</a:t>
            </a:r>
            <a:r>
              <a:rPr lang="en-US" dirty="0" smtClean="0"/>
              <a:t>  </a:t>
            </a:r>
            <a:endParaRPr lang="en-CA" dirty="0"/>
          </a:p>
        </p:txBody>
      </p:sp>
      <p:sp>
        <p:nvSpPr>
          <p:cNvPr id="3" name="Content Placeholder 2"/>
          <p:cNvSpPr>
            <a:spLocks noGrp="1"/>
          </p:cNvSpPr>
          <p:nvPr>
            <p:ph idx="1"/>
          </p:nvPr>
        </p:nvSpPr>
        <p:spPr>
          <a:xfrm>
            <a:off x="0" y="692696"/>
            <a:ext cx="9144000" cy="6165304"/>
          </a:xfrm>
          <a:solidFill>
            <a:schemeClr val="bg1"/>
          </a:solidFill>
        </p:spPr>
        <p:style>
          <a:lnRef idx="1">
            <a:schemeClr val="dk1"/>
          </a:lnRef>
          <a:fillRef idx="3">
            <a:schemeClr val="dk1"/>
          </a:fillRef>
          <a:effectRef idx="2">
            <a:schemeClr val="dk1"/>
          </a:effectRef>
          <a:fontRef idx="minor">
            <a:schemeClr val="lt1"/>
          </a:fontRef>
        </p:style>
        <p:txBody>
          <a:bodyPr>
            <a:normAutofit fontScale="25000" lnSpcReduction="20000"/>
          </a:bodyPr>
          <a:lstStyle/>
          <a:p>
            <a:pPr>
              <a:buNone/>
            </a:pPr>
            <a:r>
              <a:rPr lang="en-US" sz="4800" dirty="0" smtClean="0"/>
              <a:t>A big thank you to these resources! …</a:t>
            </a:r>
          </a:p>
          <a:p>
            <a:pPr lvl="0"/>
            <a:r>
              <a:rPr lang="en-CA" sz="3200" u="sng" dirty="0" smtClean="0">
                <a:hlinkClick r:id="rId2"/>
              </a:rPr>
              <a:t>http://earthsciencescanada.com/where/#</a:t>
            </a:r>
            <a:r>
              <a:rPr lang="en-CA" sz="3200" dirty="0" smtClean="0"/>
              <a:t> </a:t>
            </a:r>
          </a:p>
          <a:p>
            <a:pPr lvl="0"/>
            <a:r>
              <a:rPr lang="en-CA" sz="3200" u="sng" dirty="0" smtClean="0">
                <a:hlinkClick r:id="rId3"/>
              </a:rPr>
              <a:t>http://www.enotes.com/lava-lamp-reference/lava-lamp</a:t>
            </a:r>
            <a:endParaRPr lang="en-CA" sz="3200" dirty="0" smtClean="0"/>
          </a:p>
          <a:p>
            <a:pPr lvl="0"/>
            <a:r>
              <a:rPr lang="en-CA" sz="3200" u="sng" dirty="0" smtClean="0">
                <a:hlinkClick r:id="rId4"/>
              </a:rPr>
              <a:t>http://www.ehow.com/about_6690585_lava-lamps-made-out-of_.html</a:t>
            </a:r>
            <a:endParaRPr lang="en-CA" sz="3200" dirty="0" smtClean="0"/>
          </a:p>
          <a:p>
            <a:pPr lvl="0"/>
            <a:r>
              <a:rPr lang="en-CA" sz="3200" u="sng" dirty="0" smtClean="0">
                <a:hlinkClick r:id="rId5"/>
              </a:rPr>
              <a:t>http://answers.yahoo.com/question/index?qid=20081114205339AACQ51m</a:t>
            </a:r>
            <a:endParaRPr lang="en-CA" sz="3200" dirty="0" smtClean="0"/>
          </a:p>
          <a:p>
            <a:pPr lvl="0"/>
            <a:r>
              <a:rPr lang="en-CA" sz="3200" u="sng" dirty="0" smtClean="0">
                <a:hlinkClick r:id="rId6"/>
              </a:rPr>
              <a:t>http://en.wikipedia.org/wiki/Lava_lamp</a:t>
            </a:r>
            <a:endParaRPr lang="en-CA" sz="3200" dirty="0" smtClean="0"/>
          </a:p>
          <a:p>
            <a:pPr lvl="0"/>
            <a:r>
              <a:rPr lang="en-CA" sz="3200" u="sng" dirty="0" smtClean="0">
                <a:hlinkClick r:id="rId7"/>
              </a:rPr>
              <a:t>http://inventors.about.com/od/lstartinventions/a/lava_lamp.htm</a:t>
            </a:r>
            <a:endParaRPr lang="en-CA" sz="3200" dirty="0" smtClean="0"/>
          </a:p>
          <a:p>
            <a:pPr lvl="0"/>
            <a:r>
              <a:rPr lang="en-CA" sz="3200" u="sng" dirty="0" smtClean="0">
                <a:hlinkClick r:id="rId8"/>
              </a:rPr>
              <a:t>http://greenliving.lovetoknow.com/Non_Renewable_Resources</a:t>
            </a:r>
            <a:endParaRPr lang="en-CA" sz="3200" dirty="0" smtClean="0"/>
          </a:p>
          <a:p>
            <a:pPr lvl="0"/>
            <a:r>
              <a:rPr lang="en-CA" sz="3200" u="sng" dirty="0" smtClean="0">
                <a:hlinkClick r:id="rId9"/>
              </a:rPr>
              <a:t>http://en.wikipedia.org/wiki/Mineral_oil</a:t>
            </a:r>
            <a:endParaRPr lang="en-CA" sz="3200" dirty="0" smtClean="0"/>
          </a:p>
          <a:p>
            <a:pPr lvl="0"/>
            <a:r>
              <a:rPr lang="en-CA" sz="3200" u="sng" dirty="0" smtClean="0">
                <a:hlinkClick r:id="rId10"/>
              </a:rPr>
              <a:t>http://www.wisegeek.org/what-is-mineral-oil.htm</a:t>
            </a:r>
            <a:r>
              <a:rPr lang="en-CA" sz="3200" dirty="0" smtClean="0"/>
              <a:t> </a:t>
            </a:r>
          </a:p>
          <a:p>
            <a:pPr lvl="0"/>
            <a:r>
              <a:rPr lang="en-CA" sz="3200" u="sng" dirty="0" smtClean="0">
                <a:hlinkClick r:id="rId11"/>
              </a:rPr>
              <a:t>http://www.globalspec.com/learnmore/materials_chemicals_adhesives/industrial_oils_fluids/petroleum_mineral_oil_products</a:t>
            </a:r>
            <a:r>
              <a:rPr lang="en-CA" sz="3200" dirty="0" smtClean="0"/>
              <a:t> </a:t>
            </a:r>
          </a:p>
          <a:p>
            <a:pPr lvl="0"/>
            <a:r>
              <a:rPr lang="en-CA" sz="3200" u="sng" dirty="0" smtClean="0">
                <a:hlinkClick r:id="rId12"/>
              </a:rPr>
              <a:t>http://www.quoteoil.com/oil-imports.html</a:t>
            </a:r>
            <a:r>
              <a:rPr lang="en-CA" sz="3200" dirty="0" smtClean="0"/>
              <a:t> </a:t>
            </a:r>
          </a:p>
          <a:p>
            <a:pPr lvl="0"/>
            <a:r>
              <a:rPr lang="en-CA" sz="3200" u="sng" dirty="0" smtClean="0">
                <a:hlinkClick r:id="rId13"/>
              </a:rPr>
              <a:t>http://www.venocoinc.com/community/learning/primarypetrol.pdf</a:t>
            </a:r>
            <a:r>
              <a:rPr lang="en-CA" sz="3200" dirty="0" smtClean="0"/>
              <a:t> </a:t>
            </a:r>
          </a:p>
          <a:p>
            <a:r>
              <a:rPr lang="en-CA" sz="3200" u="sng" dirty="0" smtClean="0">
                <a:hlinkClick r:id="rId14"/>
              </a:rPr>
              <a:t>http://www.youtube.com/watch?v=Z8ErqynlvtY</a:t>
            </a:r>
            <a:r>
              <a:rPr lang="en-CA" sz="3200" dirty="0" smtClean="0"/>
              <a:t> </a:t>
            </a:r>
            <a:r>
              <a:rPr lang="en-CA" sz="3200" u="sng" dirty="0" smtClean="0">
                <a:hlinkClick r:id="rId15"/>
              </a:rPr>
              <a:t>http://www.youtube.com/watch?v=DL3Ez9bxMTo</a:t>
            </a:r>
            <a:r>
              <a:rPr lang="en-CA" sz="3200" dirty="0" smtClean="0"/>
              <a:t> </a:t>
            </a:r>
          </a:p>
          <a:p>
            <a:r>
              <a:rPr lang="en-CA" sz="3200" u="sng" dirty="0" smtClean="0">
                <a:hlinkClick r:id="rId16"/>
              </a:rPr>
              <a:t>http://www.youtube.com/watch?v=4j1hafqSyG0</a:t>
            </a:r>
            <a:r>
              <a:rPr lang="en-CA" sz="3200" dirty="0" smtClean="0"/>
              <a:t> </a:t>
            </a:r>
          </a:p>
          <a:p>
            <a:r>
              <a:rPr lang="en-CA" sz="3200" u="sng" dirty="0" smtClean="0">
                <a:hlinkClick r:id="rId17"/>
              </a:rPr>
              <a:t>http://school.eb.com/eb</a:t>
            </a:r>
            <a:r>
              <a:rPr lang="en-CA" sz="3200" dirty="0" smtClean="0"/>
              <a:t>  :</a:t>
            </a:r>
          </a:p>
          <a:p>
            <a:pPr lvl="0"/>
            <a:r>
              <a:rPr lang="en-CA" sz="3200" u="sng" dirty="0" smtClean="0">
                <a:hlinkClick r:id="rId18"/>
              </a:rPr>
              <a:t>http://school.eb.com/eb/search?query=where+does+quartz+sand+come+from%3F&amp;ct=eb&amp;fuzzy=true&amp;autobounce=true</a:t>
            </a:r>
            <a:r>
              <a:rPr lang="en-CA" sz="3200" dirty="0" smtClean="0"/>
              <a:t> </a:t>
            </a:r>
          </a:p>
          <a:p>
            <a:pPr lvl="0"/>
            <a:r>
              <a:rPr lang="en-CA" sz="3200" u="sng" dirty="0" smtClean="0">
                <a:hlinkClick r:id="rId19"/>
              </a:rPr>
              <a:t>http://school.eb.com/eb/article-9062182?query=where%20does%20quartz%20sand%20come%20from%3F&amp;ct=eb</a:t>
            </a:r>
            <a:r>
              <a:rPr lang="en-CA" sz="3200" dirty="0" smtClean="0"/>
              <a:t> </a:t>
            </a:r>
          </a:p>
          <a:p>
            <a:pPr lvl="0"/>
            <a:r>
              <a:rPr lang="en-CA" sz="3200" u="sng" dirty="0" smtClean="0">
                <a:hlinkClick r:id="rId20"/>
              </a:rPr>
              <a:t>http://school.eb.com/eb/article-9065435?query=where%20does%20quartz%20sand%20come%20from%3F&amp;ct=eb</a:t>
            </a:r>
            <a:r>
              <a:rPr lang="en-CA" sz="3200" dirty="0" smtClean="0"/>
              <a:t>  </a:t>
            </a:r>
          </a:p>
          <a:p>
            <a:r>
              <a:rPr lang="en-CA" sz="3200" u="sng" dirty="0" smtClean="0">
                <a:hlinkClick r:id="rId21"/>
              </a:rPr>
              <a:t>http://go.grolier.com/</a:t>
            </a:r>
            <a:r>
              <a:rPr lang="en-CA" sz="3200" dirty="0" smtClean="0"/>
              <a:t> </a:t>
            </a:r>
          </a:p>
          <a:p>
            <a:r>
              <a:rPr lang="en-CA" sz="3200" u="sng" dirty="0" smtClean="0">
                <a:hlinkClick r:id="rId22"/>
              </a:rPr>
              <a:t>http://www.juniorgeo.co.uk/index.php?category=4&amp;sub_category=9#quartz</a:t>
            </a:r>
            <a:r>
              <a:rPr lang="en-CA" sz="3200" dirty="0" smtClean="0"/>
              <a:t> </a:t>
            </a:r>
          </a:p>
          <a:p>
            <a:r>
              <a:rPr lang="en-CA" sz="3200" u="sng" dirty="0" smtClean="0">
                <a:hlinkClick r:id="rId23"/>
              </a:rPr>
              <a:t>http://nature.berkeley.edu/classes/eps2//wisc/Lect13.html</a:t>
            </a:r>
            <a:r>
              <a:rPr lang="en-CA" sz="3200" dirty="0" smtClean="0"/>
              <a:t> </a:t>
            </a:r>
          </a:p>
          <a:p>
            <a:r>
              <a:rPr lang="en-CA" sz="3200" u="sng" dirty="0" smtClean="0">
                <a:hlinkClick r:id="rId24"/>
              </a:rPr>
              <a:t>http://www.gemstoneeducation.com/Quartz_2.htm</a:t>
            </a:r>
            <a:r>
              <a:rPr lang="en-CA" sz="3200" dirty="0" smtClean="0"/>
              <a:t> </a:t>
            </a:r>
          </a:p>
          <a:p>
            <a:r>
              <a:rPr lang="en-CA" sz="3200" u="sng" dirty="0" smtClean="0">
                <a:hlinkClick r:id="rId25"/>
              </a:rPr>
              <a:t>http://www.galleries.com/Quartz#p</a:t>
            </a:r>
            <a:endParaRPr lang="en-CA" sz="3200" dirty="0" smtClean="0"/>
          </a:p>
          <a:p>
            <a:r>
              <a:rPr lang="en-CA" sz="3200" u="sng" dirty="0" smtClean="0">
                <a:hlinkClick r:id="rId26"/>
              </a:rPr>
              <a:t>http://www.indexmundi.com/en/commodities/minerals/silica/silica_t11.html</a:t>
            </a:r>
            <a:r>
              <a:rPr lang="en-CA" sz="3200" dirty="0" smtClean="0"/>
              <a:t> </a:t>
            </a:r>
          </a:p>
          <a:p>
            <a:r>
              <a:rPr lang="en-CA" sz="3200" u="sng" dirty="0" smtClean="0">
                <a:hlinkClick r:id="rId27"/>
              </a:rPr>
              <a:t>http://www.chemicool.com/elements/aluminum.html</a:t>
            </a:r>
            <a:r>
              <a:rPr lang="en-CA" sz="3200" dirty="0" smtClean="0"/>
              <a:t> </a:t>
            </a:r>
          </a:p>
          <a:p>
            <a:r>
              <a:rPr lang="en-CA" sz="3200" u="sng" dirty="0" smtClean="0">
                <a:hlinkClick r:id="rId28"/>
              </a:rPr>
              <a:t>http://en.wikipedia.org/wiki/Aluminium</a:t>
            </a:r>
            <a:r>
              <a:rPr lang="en-CA" sz="3200" dirty="0" smtClean="0"/>
              <a:t> </a:t>
            </a:r>
          </a:p>
          <a:p>
            <a:r>
              <a:rPr lang="en-CA" sz="3200" u="sng" dirty="0" smtClean="0">
                <a:hlinkClick r:id="rId29"/>
              </a:rPr>
              <a:t>http://www.aluminumfoils.com/foil-production/aluminum-made.html</a:t>
            </a:r>
            <a:r>
              <a:rPr lang="en-CA" sz="3200" dirty="0" smtClean="0"/>
              <a:t> </a:t>
            </a:r>
          </a:p>
          <a:p>
            <a:r>
              <a:rPr lang="en-CA" sz="3200" u="sng" dirty="0" smtClean="0">
                <a:hlinkClick r:id="rId30"/>
              </a:rPr>
              <a:t>http://www.aluminum.org/Content/NavigationMenu/TheIndustry/Alumina/default.htm</a:t>
            </a:r>
            <a:r>
              <a:rPr lang="en-CA" sz="3200" dirty="0" smtClean="0"/>
              <a:t> </a:t>
            </a:r>
          </a:p>
          <a:p>
            <a:r>
              <a:rPr lang="en-CA" sz="3200" u="sng" dirty="0" smtClean="0">
                <a:hlinkClick r:id="rId31"/>
              </a:rPr>
              <a:t>http://www.madehow.com/Volume-5/Aluminum.html</a:t>
            </a:r>
            <a:r>
              <a:rPr lang="en-CA" sz="3200" dirty="0" smtClean="0"/>
              <a:t> </a:t>
            </a:r>
          </a:p>
          <a:p>
            <a:r>
              <a:rPr lang="en-CA" sz="3200" u="sng" dirty="0" smtClean="0">
                <a:hlinkClick r:id="rId32"/>
              </a:rPr>
              <a:t>http://www.youtube.com/watch?v=fa6KEwWY9HU</a:t>
            </a:r>
            <a:r>
              <a:rPr lang="en-CA" sz="3200" dirty="0" smtClean="0"/>
              <a:t> </a:t>
            </a:r>
          </a:p>
          <a:p>
            <a:r>
              <a:rPr lang="en-CA" sz="3200" u="sng" dirty="0" smtClean="0">
                <a:hlinkClick r:id="rId33"/>
              </a:rPr>
              <a:t>http://wiki.answers.com/Q/Where_does_aluminum_come_from</a:t>
            </a:r>
            <a:r>
              <a:rPr lang="en-CA" sz="3200" dirty="0" smtClean="0"/>
              <a:t> </a:t>
            </a:r>
          </a:p>
          <a:p>
            <a:r>
              <a:rPr lang="en-CA" sz="3200" u="sng" dirty="0" smtClean="0">
                <a:hlinkClick r:id="rId34"/>
              </a:rPr>
              <a:t>http://aluminium.org.au/FAQRetrieve.aspx?ID=42259</a:t>
            </a:r>
            <a:r>
              <a:rPr lang="en-CA" sz="3200" dirty="0" smtClean="0"/>
              <a:t> </a:t>
            </a:r>
          </a:p>
          <a:p>
            <a:r>
              <a:rPr lang="en-CA" sz="3200" u="sng" dirty="0" smtClean="0">
                <a:hlinkClick r:id="rId35"/>
              </a:rPr>
              <a:t>http://www.mii.org/minerals/photoal.html</a:t>
            </a:r>
            <a:r>
              <a:rPr lang="en-CA" sz="3200" dirty="0" smtClean="0"/>
              <a:t> </a:t>
            </a:r>
          </a:p>
          <a:p>
            <a:r>
              <a:rPr lang="en-CA" sz="3200" u="sng" dirty="0" smtClean="0">
                <a:hlinkClick r:id="rId36"/>
              </a:rPr>
              <a:t>http://library.thinkquest.org/05aug/00461/bauxite.htm</a:t>
            </a:r>
            <a:r>
              <a:rPr lang="en-CA" sz="3200" dirty="0" smtClean="0"/>
              <a:t> </a:t>
            </a:r>
          </a:p>
          <a:p>
            <a:r>
              <a:rPr lang="en-CA" sz="3200" u="sng" dirty="0" smtClean="0">
                <a:hlinkClick r:id="rId37"/>
              </a:rPr>
              <a:t>http://en.wikipedia.org/wiki/Copper</a:t>
            </a:r>
            <a:r>
              <a:rPr lang="en-CA" sz="3200" dirty="0" smtClean="0"/>
              <a:t> </a:t>
            </a:r>
          </a:p>
          <a:p>
            <a:r>
              <a:rPr lang="en-CA" sz="3200" u="sng" dirty="0" smtClean="0">
                <a:hlinkClick r:id="rId38"/>
              </a:rPr>
              <a:t>http://www.elementalmatter.info/element-copper.htm</a:t>
            </a:r>
            <a:r>
              <a:rPr lang="en-CA" sz="3200" dirty="0" smtClean="0"/>
              <a:t> </a:t>
            </a:r>
          </a:p>
          <a:p>
            <a:r>
              <a:rPr lang="en-CA" sz="3200" u="sng" dirty="0" smtClean="0">
                <a:hlinkClick r:id="rId39"/>
              </a:rPr>
              <a:t>http://www.metalreference.com/INFO_Copper_Alloy_.html</a:t>
            </a:r>
            <a:r>
              <a:rPr lang="en-CA" sz="3200" dirty="0" smtClean="0"/>
              <a:t> </a:t>
            </a:r>
          </a:p>
          <a:p>
            <a:r>
              <a:rPr lang="en-CA" sz="3200" u="sng" dirty="0" smtClean="0">
                <a:hlinkClick r:id="rId40"/>
              </a:rPr>
              <a:t>http://www.nwma.org/education/copper_facts.htm</a:t>
            </a:r>
            <a:r>
              <a:rPr lang="en-CA" sz="3200" dirty="0" smtClean="0"/>
              <a:t> </a:t>
            </a:r>
          </a:p>
          <a:p>
            <a:r>
              <a:rPr lang="en-CA" sz="3200" u="sng" dirty="0" smtClean="0">
                <a:hlinkClick r:id="rId41"/>
              </a:rPr>
              <a:t>http://answers.yahoo.com/question/index?qid=20071011153032AA6aYTE</a:t>
            </a:r>
            <a:r>
              <a:rPr lang="en-CA" sz="3200" dirty="0" smtClean="0"/>
              <a:t> </a:t>
            </a:r>
          </a:p>
          <a:p>
            <a:r>
              <a:rPr lang="en-CA" sz="3200" u="sng" dirty="0" smtClean="0">
                <a:hlinkClick r:id="rId42"/>
              </a:rPr>
              <a:t>http://education.jlab.org/itselemental/ele029.html</a:t>
            </a:r>
            <a:r>
              <a:rPr lang="en-CA" sz="3200" dirty="0" smtClean="0"/>
              <a:t>  </a:t>
            </a:r>
          </a:p>
          <a:p>
            <a:r>
              <a:rPr lang="en-CA" sz="3200" u="sng" dirty="0" smtClean="0">
                <a:hlinkClick r:id="rId43"/>
              </a:rPr>
              <a:t>http://www.madehow.com/Volume-4/Copper.html</a:t>
            </a:r>
            <a:r>
              <a:rPr lang="en-CA" sz="3200" dirty="0" smtClean="0"/>
              <a:t> </a:t>
            </a:r>
          </a:p>
          <a:p>
            <a:r>
              <a:rPr lang="en-CA" sz="3200" u="sng" dirty="0" smtClean="0">
                <a:hlinkClick r:id="rId44"/>
              </a:rPr>
              <a:t>http://www.whyzz.com/where-does-copper-come-from</a:t>
            </a:r>
            <a:r>
              <a:rPr lang="en-CA" sz="3200" dirty="0" smtClean="0"/>
              <a:t> </a:t>
            </a:r>
          </a:p>
          <a:p>
            <a:r>
              <a:rPr lang="en-CA" sz="3200" u="sng" dirty="0" smtClean="0">
                <a:hlinkClick r:id="rId45"/>
              </a:rPr>
              <a:t>http://users.wpi.edu/~agilday/geology/where%20does%20copper.htm</a:t>
            </a:r>
            <a:r>
              <a:rPr lang="en-CA" sz="3200" dirty="0" smtClean="0"/>
              <a:t> </a:t>
            </a:r>
          </a:p>
          <a:p>
            <a:r>
              <a:rPr lang="en-CA" sz="3200" u="sng" dirty="0" smtClean="0">
                <a:hlinkClick r:id="rId46"/>
              </a:rPr>
              <a:t>http://www.copper.org/education/Kids/copperandkids_wheredoescopper.html</a:t>
            </a:r>
            <a:r>
              <a:rPr lang="en-CA" sz="3200" dirty="0" smtClean="0"/>
              <a:t> </a:t>
            </a:r>
          </a:p>
          <a:p>
            <a:r>
              <a:rPr lang="en-CA" sz="3200" u="sng" dirty="0" smtClean="0">
                <a:hlinkClick r:id="rId47"/>
              </a:rPr>
              <a:t>http://school.eb.com/eb/article-9026194?query=Copper&amp;ct=null</a:t>
            </a:r>
            <a:r>
              <a:rPr lang="en-CA" sz="3200" dirty="0" smtClean="0"/>
              <a:t> </a:t>
            </a:r>
          </a:p>
          <a:p>
            <a:r>
              <a:rPr lang="en-CA" sz="3200" u="sng" dirty="0" smtClean="0">
                <a:hlinkClick r:id="rId48"/>
              </a:rPr>
              <a:t>http://www.grc.nasa.gov/WWW/k-12/WindTunnel/Activities/buoy_Archimedes.html</a:t>
            </a:r>
            <a:r>
              <a:rPr lang="en-CA" sz="3200" dirty="0" smtClean="0"/>
              <a:t> </a:t>
            </a:r>
          </a:p>
          <a:p>
            <a:pPr>
              <a:buNone/>
            </a:pPr>
            <a:endParaRPr lang="en-CA" sz="1400" dirty="0"/>
          </a:p>
        </p:txBody>
      </p:sp>
    </p:spTree>
  </p:cSld>
  <p:clrMapOvr>
    <a:masterClrMapping/>
  </p:clrMapOvr>
  <p:transition spd="med" advClick="0" advTm="1000">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from="(-#ppt_w/2)" to="(#ppt_x)" calcmode="lin" valueType="num">
                                      <p:cBhvr>
                                        <p:cTn id="7" dur="300" fill="hold">
                                          <p:stCondLst>
                                            <p:cond delay="0"/>
                                          </p:stCondLst>
                                        </p:cTn>
                                        <p:tgtEl>
                                          <p:spTgt spid="2"/>
                                        </p:tgtEl>
                                        <p:attrNameLst>
                                          <p:attrName>ppt_x</p:attrName>
                                        </p:attrNameLst>
                                      </p:cBhvr>
                                    </p:anim>
                                    <p:anim from="0" to="-1.0" calcmode="lin" valueType="num">
                                      <p:cBhvr>
                                        <p:cTn id="8" dur="100" decel="50000" autoRev="1" fill="hold">
                                          <p:stCondLst>
                                            <p:cond delay="300"/>
                                          </p:stCondLst>
                                        </p:cTn>
                                        <p:tgtEl>
                                          <p:spTgt spid="2"/>
                                        </p:tgtEl>
                                        <p:attrNameLst>
                                          <p:attrName>xshear</p:attrName>
                                        </p:attrNameLst>
                                      </p:cBhvr>
                                    </p:anim>
                                    <p:animScale>
                                      <p:cBhvr>
                                        <p:cTn id="9" dur="100" decel="100000" autoRev="1" fill="hold">
                                          <p:stCondLst>
                                            <p:cond delay="300"/>
                                          </p:stCondLst>
                                        </p:cTn>
                                        <p:tgtEl>
                                          <p:spTgt spid="2"/>
                                        </p:tgtEl>
                                      </p:cBhvr>
                                      <p:from x="100000" y="100000"/>
                                      <p:to x="80000" y="100000"/>
                                    </p:animScale>
                                    <p:anim by="(#ppt_h/3+#ppt_w*0.1)" calcmode="lin" valueType="num">
                                      <p:cBhvr additive="sum">
                                        <p:cTn id="10" dur="100" decel="100000" autoRev="1" fill="hold">
                                          <p:stCondLst>
                                            <p:cond delay="300"/>
                                          </p:stCondLst>
                                        </p:cTn>
                                        <p:tgtEl>
                                          <p:spTgt spid="2"/>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0"/>
            <a:ext cx="8229600" cy="1210392"/>
          </a:xfrm>
          <a:noFill/>
          <a:ln>
            <a:noFill/>
          </a:ln>
        </p:spPr>
        <p:txBody>
          <a:bodyPr/>
          <a:lstStyle/>
          <a:p>
            <a:r>
              <a:rPr lang="en-US" dirty="0" smtClean="0"/>
              <a:t> The </a:t>
            </a:r>
            <a:r>
              <a:rPr lang="en-US" b="1" dirty="0" smtClean="0">
                <a:ln w="900" cmpd="sng">
                  <a:solidFill>
                    <a:schemeClr val="accent1">
                      <a:satMod val="190000"/>
                      <a:alpha val="55000"/>
                    </a:schemeClr>
                  </a:solidFill>
                  <a:prstDash val="solid"/>
                </a:ln>
                <a:solidFill>
                  <a:srgbClr val="FFFF00"/>
                </a:solidFill>
                <a:effectLst>
                  <a:innerShdw blurRad="101600" dist="76200" dir="5400000">
                    <a:schemeClr val="accent1">
                      <a:satMod val="190000"/>
                      <a:tint val="100000"/>
                      <a:alpha val="74000"/>
                    </a:schemeClr>
                  </a:innerShdw>
                </a:effectLst>
              </a:rPr>
              <a:t>Lava Lamp </a:t>
            </a:r>
            <a:endParaRPr lang="en-CA" dirty="0">
              <a:solidFill>
                <a:srgbClr val="FFFF00"/>
              </a:solidFill>
            </a:endParaRPr>
          </a:p>
        </p:txBody>
      </p:sp>
      <p:sp>
        <p:nvSpPr>
          <p:cNvPr id="3" name="Content Placeholder 2"/>
          <p:cNvSpPr>
            <a:spLocks noGrp="1"/>
          </p:cNvSpPr>
          <p:nvPr>
            <p:ph idx="1"/>
          </p:nvPr>
        </p:nvSpPr>
        <p:spPr>
          <a:xfrm>
            <a:off x="179512" y="980728"/>
            <a:ext cx="5472608" cy="5544616"/>
          </a:xfrm>
        </p:spPr>
        <p:txBody>
          <a:bodyPr>
            <a:normAutofit/>
          </a:bodyPr>
          <a:lstStyle/>
          <a:p>
            <a:pPr>
              <a:buNone/>
            </a:pPr>
            <a:r>
              <a:rPr lang="en-US" sz="2000" dirty="0" smtClean="0"/>
              <a:t>       The Lava Lamp, a glowing container of pure fascination for any young individual’s dorm room in the 60s and 70s. The glowing masterpiece was created by one, Craven Walker, who first got the idea from an early version in an English pub in the 1940s. The first round was put on display in the 1960s as “</a:t>
            </a:r>
            <a:r>
              <a:rPr lang="en-US" sz="2000" dirty="0" err="1" smtClean="0"/>
              <a:t>Astro</a:t>
            </a:r>
            <a:r>
              <a:rPr lang="en-US" sz="2000" dirty="0" smtClean="0"/>
              <a:t> Lamps”, where two American entrepreneurs bought the rights to manufacture them in North America. The name was changed to the popular “Lava Lamp” and today, is selling more than 400,000 lamps to stores around the world.             </a:t>
            </a:r>
            <a:endParaRPr lang="en-CA" sz="2000" dirty="0"/>
          </a:p>
        </p:txBody>
      </p:sp>
      <p:pic>
        <p:nvPicPr>
          <p:cNvPr id="19458" name="Picture 2" descr="http://www.deviantart.com/download/52951767/Blue_Lava_Lamp_Melted_Wax_58_by_FantasyStock.jpg"/>
          <p:cNvPicPr>
            <a:picLocks noChangeAspect="1" noChangeArrowheads="1"/>
          </p:cNvPicPr>
          <p:nvPr/>
        </p:nvPicPr>
        <p:blipFill>
          <a:blip r:embed="rId2" cstate="print"/>
          <a:srcRect/>
          <a:stretch>
            <a:fillRect/>
          </a:stretch>
        </p:blipFill>
        <p:spPr bwMode="auto">
          <a:xfrm>
            <a:off x="5796136" y="1124744"/>
            <a:ext cx="3114456" cy="4320480"/>
          </a:xfrm>
          <a:prstGeom prst="rect">
            <a:avLst/>
          </a:prstGeom>
          <a:ln>
            <a:noFill/>
          </a:ln>
          <a:effectLst>
            <a:outerShdw blurRad="190500" algn="tl" rotWithShape="0">
              <a:srgbClr val="000000">
                <a:alpha val="70000"/>
              </a:srgbClr>
            </a:outerShdw>
          </a:effectLst>
        </p:spPr>
      </p:pic>
    </p:spTree>
  </p:cSld>
  <p:clrMapOvr>
    <a:masterClrMapping/>
  </p:clrMapOvr>
  <p:transition advClick="0" advTm="11000">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1" nodeType="afterEffect">
                                  <p:stCondLst>
                                    <p:cond delay="0"/>
                                  </p:stCondLst>
                                  <p:iterate type="lt">
                                    <p:tmPct val="0"/>
                                  </p:iterate>
                                  <p:childTnLst>
                                    <p:set>
                                      <p:cBhvr>
                                        <p:cTn id="6" dur="1" fill="hold">
                                          <p:stCondLst>
                                            <p:cond delay="0"/>
                                          </p:stCondLst>
                                        </p:cTn>
                                        <p:tgtEl>
                                          <p:spTgt spid="2"/>
                                        </p:tgtEl>
                                        <p:attrNameLst>
                                          <p:attrName>style.visibility</p:attrName>
                                        </p:attrNameLst>
                                      </p:cBhvr>
                                      <p:to>
                                        <p:strVal val="visible"/>
                                      </p:to>
                                    </p:set>
                                    <p:animEffect transition="in" filter="wipe(down)">
                                      <p:cBhvr>
                                        <p:cTn id="7" dur="290">
                                          <p:stCondLst>
                                            <p:cond delay="0"/>
                                          </p:stCondLst>
                                        </p:cTn>
                                        <p:tgtEl>
                                          <p:spTgt spid="2"/>
                                        </p:tgtEl>
                                      </p:cBhvr>
                                    </p:animEffect>
                                    <p:anim calcmode="lin" valueType="num">
                                      <p:cBhvr>
                                        <p:cTn id="8" dur="911"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2"/>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2"/>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2"/>
                                        </p:tgtEl>
                                        <p:attrNameLst>
                                          <p:attrName>ppt_y</p:attrName>
                                        </p:attrNameLst>
                                      </p:cBhvr>
                                      <p:tavLst>
                                        <p:tav tm="0" fmla="#ppt_y-sin(pi*$)/81">
                                          <p:val>
                                            <p:fltVal val="0"/>
                                          </p:val>
                                        </p:tav>
                                        <p:tav tm="100000">
                                          <p:val>
                                            <p:fltVal val="1"/>
                                          </p:val>
                                        </p:tav>
                                      </p:tavLst>
                                    </p:anim>
                                    <p:animScale>
                                      <p:cBhvr>
                                        <p:cTn id="13" dur="13">
                                          <p:stCondLst>
                                            <p:cond delay="325"/>
                                          </p:stCondLst>
                                        </p:cTn>
                                        <p:tgtEl>
                                          <p:spTgt spid="2"/>
                                        </p:tgtEl>
                                      </p:cBhvr>
                                      <p:to x="100000" y="60000"/>
                                    </p:animScale>
                                    <p:animScale>
                                      <p:cBhvr>
                                        <p:cTn id="14" dur="83" decel="50000">
                                          <p:stCondLst>
                                            <p:cond delay="338"/>
                                          </p:stCondLst>
                                        </p:cTn>
                                        <p:tgtEl>
                                          <p:spTgt spid="2"/>
                                        </p:tgtEl>
                                      </p:cBhvr>
                                      <p:to x="100000" y="100000"/>
                                    </p:animScale>
                                    <p:animScale>
                                      <p:cBhvr>
                                        <p:cTn id="15" dur="13">
                                          <p:stCondLst>
                                            <p:cond delay="656"/>
                                          </p:stCondLst>
                                        </p:cTn>
                                        <p:tgtEl>
                                          <p:spTgt spid="2"/>
                                        </p:tgtEl>
                                      </p:cBhvr>
                                      <p:to x="100000" y="80000"/>
                                    </p:animScale>
                                    <p:animScale>
                                      <p:cBhvr>
                                        <p:cTn id="16" dur="83" decel="50000">
                                          <p:stCondLst>
                                            <p:cond delay="669"/>
                                          </p:stCondLst>
                                        </p:cTn>
                                        <p:tgtEl>
                                          <p:spTgt spid="2"/>
                                        </p:tgtEl>
                                      </p:cBhvr>
                                      <p:to x="100000" y="100000"/>
                                    </p:animScale>
                                    <p:animScale>
                                      <p:cBhvr>
                                        <p:cTn id="17" dur="13">
                                          <p:stCondLst>
                                            <p:cond delay="821"/>
                                          </p:stCondLst>
                                        </p:cTn>
                                        <p:tgtEl>
                                          <p:spTgt spid="2"/>
                                        </p:tgtEl>
                                      </p:cBhvr>
                                      <p:to x="100000" y="90000"/>
                                    </p:animScale>
                                    <p:animScale>
                                      <p:cBhvr>
                                        <p:cTn id="18" dur="83" decel="50000">
                                          <p:stCondLst>
                                            <p:cond delay="834"/>
                                          </p:stCondLst>
                                        </p:cTn>
                                        <p:tgtEl>
                                          <p:spTgt spid="2"/>
                                        </p:tgtEl>
                                      </p:cBhvr>
                                      <p:to x="100000" y="100000"/>
                                    </p:animScale>
                                    <p:animScale>
                                      <p:cBhvr>
                                        <p:cTn id="19" dur="13">
                                          <p:stCondLst>
                                            <p:cond delay="904"/>
                                          </p:stCondLst>
                                        </p:cTn>
                                        <p:tgtEl>
                                          <p:spTgt spid="2"/>
                                        </p:tgtEl>
                                      </p:cBhvr>
                                      <p:to x="100000" y="95000"/>
                                    </p:animScale>
                                    <p:animScale>
                                      <p:cBhvr>
                                        <p:cTn id="20" dur="83" decel="50000">
                                          <p:stCondLst>
                                            <p:cond delay="917"/>
                                          </p:stCondLst>
                                        </p:cTn>
                                        <p:tgtEl>
                                          <p:spTgt spid="2"/>
                                        </p:tgtEl>
                                      </p:cBhvr>
                                      <p:to x="100000" y="100000"/>
                                    </p:animScale>
                                  </p:childTnLst>
                                </p:cTn>
                              </p:par>
                            </p:childTnLst>
                          </p:cTn>
                        </p:par>
                        <p:par>
                          <p:cTn id="21" fill="hold">
                            <p:stCondLst>
                              <p:cond delay="1000"/>
                            </p:stCondLst>
                            <p:childTnLst>
                              <p:par>
                                <p:cTn id="22" presetID="5" presetClass="entr" presetSubtype="10" fill="hold" grpId="0" nodeType="after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Effect transition="in" filter="checkerboard(across)">
                                      <p:cBhvr>
                                        <p:cTn id="24" dur="500"/>
                                        <p:tgtEl>
                                          <p:spTgt spid="3">
                                            <p:txEl>
                                              <p:pRg st="0" end="0"/>
                                            </p:txEl>
                                          </p:spTgt>
                                        </p:tgtEl>
                                      </p:cBhvr>
                                    </p:animEffect>
                                  </p:childTnLst>
                                </p:cTn>
                              </p:par>
                            </p:childTnLst>
                          </p:cTn>
                        </p:par>
                        <p:par>
                          <p:cTn id="25" fill="hold">
                            <p:stCondLst>
                              <p:cond delay="1500"/>
                            </p:stCondLst>
                            <p:childTnLst>
                              <p:par>
                                <p:cTn id="26" presetID="8" presetClass="entr" presetSubtype="16" fill="hold" nodeType="afterEffect">
                                  <p:stCondLst>
                                    <p:cond delay="0"/>
                                  </p:stCondLst>
                                  <p:childTnLst>
                                    <p:set>
                                      <p:cBhvr>
                                        <p:cTn id="27" dur="1" fill="hold">
                                          <p:stCondLst>
                                            <p:cond delay="0"/>
                                          </p:stCondLst>
                                        </p:cTn>
                                        <p:tgtEl>
                                          <p:spTgt spid="19458"/>
                                        </p:tgtEl>
                                        <p:attrNameLst>
                                          <p:attrName>style.visibility</p:attrName>
                                        </p:attrNameLst>
                                      </p:cBhvr>
                                      <p:to>
                                        <p:strVal val="visible"/>
                                      </p:to>
                                    </p:set>
                                    <p:animEffect transition="in" filter="diamond(in)">
                                      <p:cBhvr>
                                        <p:cTn id="28" dur="500"/>
                                        <p:tgtEl>
                                          <p:spTgt spid="194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8229600" cy="1399032"/>
          </a:xfrm>
        </p:spPr>
        <p:txBody>
          <a:bodyPr/>
          <a:lstStyle/>
          <a:p>
            <a:pPr algn="ctr"/>
            <a:r>
              <a:rPr lang="en-US" dirty="0" smtClean="0"/>
              <a:t>Materials and Parts of the </a:t>
            </a:r>
            <a:r>
              <a:rPr lang="en-US" b="1" dirty="0" smtClean="0">
                <a:solidFill>
                  <a:schemeClr val="accent4">
                    <a:lumMod val="40000"/>
                    <a:lumOff val="60000"/>
                  </a:schemeClr>
                </a:solidFill>
              </a:rPr>
              <a:t>Lamp</a:t>
            </a:r>
            <a:endParaRPr lang="en-CA" b="1" dirty="0">
              <a:solidFill>
                <a:schemeClr val="accent4">
                  <a:lumMod val="40000"/>
                  <a:lumOff val="60000"/>
                </a:schemeClr>
              </a:solidFill>
            </a:endParaRPr>
          </a:p>
        </p:txBody>
      </p:sp>
      <p:pic>
        <p:nvPicPr>
          <p:cNvPr id="32770" name="Picture 2" descr="http://static.ddmcdn.com/gif/lava-lamp-diagram.gif"/>
          <p:cNvPicPr>
            <a:picLocks noChangeAspect="1" noChangeArrowheads="1"/>
          </p:cNvPicPr>
          <p:nvPr/>
        </p:nvPicPr>
        <p:blipFill>
          <a:blip r:embed="rId2" cstate="print"/>
          <a:srcRect/>
          <a:stretch>
            <a:fillRect/>
          </a:stretch>
        </p:blipFill>
        <p:spPr bwMode="auto">
          <a:xfrm>
            <a:off x="323528" y="1484784"/>
            <a:ext cx="3762580" cy="41764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Right Arrow 7"/>
          <p:cNvSpPr/>
          <p:nvPr/>
        </p:nvSpPr>
        <p:spPr>
          <a:xfrm rot="9877527">
            <a:off x="2496352" y="2130740"/>
            <a:ext cx="2728614" cy="211805"/>
          </a:xfrm>
          <a:prstGeom prst="rightArrow">
            <a:avLst>
              <a:gd name="adj1" fmla="val 50000"/>
              <a:gd name="adj2" fmla="val 4278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Right Arrow 8"/>
          <p:cNvSpPr/>
          <p:nvPr/>
        </p:nvSpPr>
        <p:spPr>
          <a:xfrm rot="10526543">
            <a:off x="2559973" y="2889873"/>
            <a:ext cx="2750651" cy="2151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Right Arrow 9"/>
          <p:cNvSpPr/>
          <p:nvPr/>
        </p:nvSpPr>
        <p:spPr>
          <a:xfrm rot="10800000">
            <a:off x="2627784" y="4365104"/>
            <a:ext cx="3456384"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Right Arrow 10"/>
          <p:cNvSpPr/>
          <p:nvPr/>
        </p:nvSpPr>
        <p:spPr>
          <a:xfrm rot="10041743">
            <a:off x="2548557" y="3847873"/>
            <a:ext cx="2536386" cy="2148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Right Arrow 11"/>
          <p:cNvSpPr/>
          <p:nvPr/>
        </p:nvSpPr>
        <p:spPr>
          <a:xfrm rot="11418910">
            <a:off x="2256474" y="4966127"/>
            <a:ext cx="3517397" cy="2381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3" name="TextBox 12"/>
          <p:cNvSpPr txBox="1"/>
          <p:nvPr/>
        </p:nvSpPr>
        <p:spPr>
          <a:xfrm>
            <a:off x="5292080" y="1628800"/>
            <a:ext cx="3672408" cy="369332"/>
          </a:xfrm>
          <a:prstGeom prst="rect">
            <a:avLst/>
          </a:prstGeom>
          <a:noFill/>
        </p:spPr>
        <p:txBody>
          <a:bodyPr wrap="square" rtlCol="0">
            <a:spAutoFit/>
          </a:bodyPr>
          <a:lstStyle/>
          <a:p>
            <a:r>
              <a:rPr lang="en-US" dirty="0" smtClean="0"/>
              <a:t>Glass Chamber (Quartz Sand) </a:t>
            </a:r>
            <a:endParaRPr lang="en-CA" dirty="0"/>
          </a:p>
        </p:txBody>
      </p:sp>
      <p:sp>
        <p:nvSpPr>
          <p:cNvPr id="14" name="TextBox 13"/>
          <p:cNvSpPr txBox="1"/>
          <p:nvPr/>
        </p:nvSpPr>
        <p:spPr>
          <a:xfrm>
            <a:off x="5436096" y="2636912"/>
            <a:ext cx="3312368" cy="646331"/>
          </a:xfrm>
          <a:prstGeom prst="rect">
            <a:avLst/>
          </a:prstGeom>
          <a:noFill/>
        </p:spPr>
        <p:txBody>
          <a:bodyPr wrap="square" rtlCol="0">
            <a:spAutoFit/>
          </a:bodyPr>
          <a:lstStyle/>
          <a:p>
            <a:r>
              <a:rPr lang="en-US" dirty="0" smtClean="0"/>
              <a:t>Wax compound in Watery Solution (Mineral Oil)</a:t>
            </a:r>
            <a:endParaRPr lang="en-CA" dirty="0"/>
          </a:p>
        </p:txBody>
      </p:sp>
      <p:sp>
        <p:nvSpPr>
          <p:cNvPr id="15" name="TextBox 14"/>
          <p:cNvSpPr txBox="1"/>
          <p:nvPr/>
        </p:nvSpPr>
        <p:spPr>
          <a:xfrm>
            <a:off x="5292080" y="3429000"/>
            <a:ext cx="3672408" cy="369332"/>
          </a:xfrm>
          <a:prstGeom prst="rect">
            <a:avLst/>
          </a:prstGeom>
          <a:noFill/>
        </p:spPr>
        <p:txBody>
          <a:bodyPr wrap="square" rtlCol="0">
            <a:spAutoFit/>
          </a:bodyPr>
          <a:lstStyle/>
          <a:p>
            <a:r>
              <a:rPr lang="en-US" dirty="0" smtClean="0"/>
              <a:t>Metallic Coil in Base (Copper)</a:t>
            </a:r>
            <a:endParaRPr lang="en-CA" dirty="0"/>
          </a:p>
        </p:txBody>
      </p:sp>
      <p:sp>
        <p:nvSpPr>
          <p:cNvPr id="16" name="TextBox 15"/>
          <p:cNvSpPr txBox="1"/>
          <p:nvPr/>
        </p:nvSpPr>
        <p:spPr>
          <a:xfrm>
            <a:off x="6300192" y="4221088"/>
            <a:ext cx="2592288" cy="369332"/>
          </a:xfrm>
          <a:prstGeom prst="rect">
            <a:avLst/>
          </a:prstGeom>
          <a:noFill/>
        </p:spPr>
        <p:txBody>
          <a:bodyPr wrap="square" rtlCol="0">
            <a:spAutoFit/>
          </a:bodyPr>
          <a:lstStyle/>
          <a:p>
            <a:r>
              <a:rPr lang="en-US" dirty="0" smtClean="0"/>
              <a:t>Base (Aluminum) </a:t>
            </a:r>
            <a:endParaRPr lang="en-CA" dirty="0"/>
          </a:p>
        </p:txBody>
      </p:sp>
      <p:sp>
        <p:nvSpPr>
          <p:cNvPr id="19" name="TextBox 18"/>
          <p:cNvSpPr txBox="1"/>
          <p:nvPr/>
        </p:nvSpPr>
        <p:spPr>
          <a:xfrm>
            <a:off x="5868144" y="5013176"/>
            <a:ext cx="3096344" cy="646331"/>
          </a:xfrm>
          <a:prstGeom prst="rect">
            <a:avLst/>
          </a:prstGeom>
          <a:noFill/>
        </p:spPr>
        <p:txBody>
          <a:bodyPr wrap="square" rtlCol="0">
            <a:spAutoFit/>
          </a:bodyPr>
          <a:lstStyle/>
          <a:p>
            <a:r>
              <a:rPr lang="en-US" dirty="0" smtClean="0"/>
              <a:t>Light bulb Energy Source, Glass (Quartz Sand) </a:t>
            </a:r>
            <a:endParaRPr lang="en-CA" dirty="0"/>
          </a:p>
        </p:txBody>
      </p:sp>
      <p:sp>
        <p:nvSpPr>
          <p:cNvPr id="20" name="TextBox 19"/>
          <p:cNvSpPr txBox="1"/>
          <p:nvPr/>
        </p:nvSpPr>
        <p:spPr>
          <a:xfrm>
            <a:off x="4427984" y="5877272"/>
            <a:ext cx="4464496" cy="923330"/>
          </a:xfrm>
          <a:prstGeom prst="rect">
            <a:avLst/>
          </a:prstGeom>
          <a:noFill/>
        </p:spPr>
        <p:txBody>
          <a:bodyPr wrap="square" rtlCol="0">
            <a:spAutoFit/>
          </a:bodyPr>
          <a:lstStyle/>
          <a:p>
            <a:r>
              <a:rPr lang="en-US" dirty="0" smtClean="0"/>
              <a:t>  Here are just a few of the basic components of a Lava Lamp, that will be discussed further on!</a:t>
            </a:r>
            <a:endParaRPr lang="en-CA" dirty="0"/>
          </a:p>
        </p:txBody>
      </p:sp>
    </p:spTree>
  </p:cSld>
  <p:clrMapOvr>
    <a:masterClrMapping/>
  </p:clrMapOvr>
  <p:transition advClick="0" advTm="5000">
    <p:pull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ppt_w</p:attrName>
                                        </p:attrNameLst>
                                      </p:cBhvr>
                                      <p:tavLst>
                                        <p:tav tm="0" fmla="#ppt_w*sin(2.5*pi*$)">
                                          <p:val>
                                            <p:fltVal val="0"/>
                                          </p:val>
                                        </p:tav>
                                        <p:tav tm="100000">
                                          <p:val>
                                            <p:fltVal val="1"/>
                                          </p:val>
                                        </p:tav>
                                      </p:tavLst>
                                    </p:anim>
                                    <p:anim calcmode="lin" valueType="num">
                                      <p:cBhvr>
                                        <p:cTn id="9" dur="500" fill="hold"/>
                                        <p:tgtEl>
                                          <p:spTgt spid="2"/>
                                        </p:tgtEl>
                                        <p:attrNameLst>
                                          <p:attrName>ppt_h</p:attrName>
                                        </p:attrNameLst>
                                      </p:cBhvr>
                                      <p:tavLst>
                                        <p:tav tm="0">
                                          <p:val>
                                            <p:strVal val="#ppt_h"/>
                                          </p:val>
                                        </p:tav>
                                        <p:tav tm="100000">
                                          <p:val>
                                            <p:strVal val="#ppt_h"/>
                                          </p:val>
                                        </p:tav>
                                      </p:tavLst>
                                    </p:anim>
                                  </p:childTnLst>
                                </p:cTn>
                              </p:par>
                              <p:par>
                                <p:cTn id="10" presetID="26" presetClass="emph" presetSubtype="0" fill="hold" nodeType="withEffect">
                                  <p:stCondLst>
                                    <p:cond delay="0"/>
                                  </p:stCondLst>
                                  <p:childTnLst>
                                    <p:animEffect transition="out" filter="fade">
                                      <p:cBhvr>
                                        <p:cTn id="11" dur="1000" tmFilter="0, 0; .2, .5; .8, .5; 1, 0"/>
                                        <p:tgtEl>
                                          <p:spTgt spid="32770"/>
                                        </p:tgtEl>
                                      </p:cBhvr>
                                    </p:animEffect>
                                    <p:animScale>
                                      <p:cBhvr>
                                        <p:cTn id="12" dur="500" autoRev="1" fill="hold"/>
                                        <p:tgtEl>
                                          <p:spTgt spid="32770"/>
                                        </p:tgtEl>
                                      </p:cBhvr>
                                      <p:by x="105000" y="105000"/>
                                    </p:animScale>
                                  </p:childTnLst>
                                </p:cTn>
                              </p:par>
                            </p:childTnLst>
                          </p:cTn>
                        </p:par>
                        <p:par>
                          <p:cTn id="13" fill="hold">
                            <p:stCondLst>
                              <p:cond delay="1750"/>
                            </p:stCondLst>
                            <p:childTnLst>
                              <p:par>
                                <p:cTn id="14" presetID="3" presetClass="entr" presetSubtype="1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blinds(horizontal)">
                                      <p:cBhvr>
                                        <p:cTn id="16" dur="500"/>
                                        <p:tgtEl>
                                          <p:spTgt spid="13"/>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dissolve">
                                      <p:cBhvr>
                                        <p:cTn id="19" dur="500"/>
                                        <p:tgtEl>
                                          <p:spTgt spid="8"/>
                                        </p:tgtEl>
                                      </p:cBhvr>
                                    </p:animEffect>
                                  </p:childTnLst>
                                </p:cTn>
                              </p:par>
                            </p:childTnLst>
                          </p:cTn>
                        </p:par>
                        <p:par>
                          <p:cTn id="20" fill="hold">
                            <p:stCondLst>
                              <p:cond delay="2250"/>
                            </p:stCondLst>
                            <p:childTnLst>
                              <p:par>
                                <p:cTn id="21" presetID="3" presetClass="entr" presetSubtype="10"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linds(horizontal)">
                                      <p:cBhvr>
                                        <p:cTn id="23" dur="500"/>
                                        <p:tgtEl>
                                          <p:spTgt spid="14"/>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dissolve">
                                      <p:cBhvr>
                                        <p:cTn id="26" dur="500"/>
                                        <p:tgtEl>
                                          <p:spTgt spid="9"/>
                                        </p:tgtEl>
                                      </p:cBhvr>
                                    </p:animEffect>
                                  </p:childTnLst>
                                </p:cTn>
                              </p:par>
                            </p:childTnLst>
                          </p:cTn>
                        </p:par>
                        <p:par>
                          <p:cTn id="27" fill="hold">
                            <p:stCondLst>
                              <p:cond delay="2750"/>
                            </p:stCondLst>
                            <p:childTnLst>
                              <p:par>
                                <p:cTn id="28" presetID="3" presetClass="entr" presetSubtype="10"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blinds(horizontal)">
                                      <p:cBhvr>
                                        <p:cTn id="30" dur="500"/>
                                        <p:tgtEl>
                                          <p:spTgt spid="15"/>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dissolve">
                                      <p:cBhvr>
                                        <p:cTn id="33" dur="500"/>
                                        <p:tgtEl>
                                          <p:spTgt spid="11"/>
                                        </p:tgtEl>
                                      </p:cBhvr>
                                    </p:animEffect>
                                  </p:childTnLst>
                                </p:cTn>
                              </p:par>
                            </p:childTnLst>
                          </p:cTn>
                        </p:par>
                        <p:par>
                          <p:cTn id="34" fill="hold">
                            <p:stCondLst>
                              <p:cond delay="3250"/>
                            </p:stCondLst>
                            <p:childTnLst>
                              <p:par>
                                <p:cTn id="35" presetID="3" presetClass="entr" presetSubtype="1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blinds(horizontal)">
                                      <p:cBhvr>
                                        <p:cTn id="37" dur="500"/>
                                        <p:tgtEl>
                                          <p:spTgt spid="16"/>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dissolve">
                                      <p:cBhvr>
                                        <p:cTn id="40" dur="500"/>
                                        <p:tgtEl>
                                          <p:spTgt spid="10"/>
                                        </p:tgtEl>
                                      </p:cBhvr>
                                    </p:animEffect>
                                  </p:childTnLst>
                                </p:cTn>
                              </p:par>
                            </p:childTnLst>
                          </p:cTn>
                        </p:par>
                        <p:par>
                          <p:cTn id="41" fill="hold">
                            <p:stCondLst>
                              <p:cond delay="3750"/>
                            </p:stCondLst>
                            <p:childTnLst>
                              <p:par>
                                <p:cTn id="42" presetID="3" presetClass="entr" presetSubtype="10"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blinds(horizontal)">
                                      <p:cBhvr>
                                        <p:cTn id="44" dur="500"/>
                                        <p:tgtEl>
                                          <p:spTgt spid="19"/>
                                        </p:tgtEl>
                                      </p:cBhvr>
                                    </p:animEffect>
                                  </p:childTnLst>
                                </p:cTn>
                              </p:par>
                              <p:par>
                                <p:cTn id="45" presetID="9" presetClass="entr" presetSubtype="0"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dissolve">
                                      <p:cBhvr>
                                        <p:cTn id="4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P spid="9" grpId="0" animBg="1"/>
      <p:bldP spid="10" grpId="0" animBg="1"/>
      <p:bldP spid="11" grpId="0" animBg="1"/>
      <p:bldP spid="12" grpId="0" animBg="1"/>
      <p:bldP spid="13" grpId="0"/>
      <p:bldP spid="14" grpId="0"/>
      <p:bldP spid="15" grpId="0"/>
      <p:bldP spid="16" grpId="0"/>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536" y="116632"/>
            <a:ext cx="9612560" cy="1440160"/>
          </a:xfrm>
        </p:spPr>
        <p:txBody>
          <a:bodyPr/>
          <a:lstStyle/>
          <a:p>
            <a:pPr algn="ctr"/>
            <a:r>
              <a:rPr lang="en-US" dirty="0" smtClean="0"/>
              <a:t>Wait! Aren’t we missing something?</a:t>
            </a:r>
            <a:endParaRPr lang="en-CA" dirty="0"/>
          </a:p>
        </p:txBody>
      </p:sp>
      <p:sp>
        <p:nvSpPr>
          <p:cNvPr id="3" name="Content Placeholder 2"/>
          <p:cNvSpPr>
            <a:spLocks noGrp="1"/>
          </p:cNvSpPr>
          <p:nvPr>
            <p:ph idx="1"/>
          </p:nvPr>
        </p:nvSpPr>
        <p:spPr>
          <a:xfrm>
            <a:off x="4427984" y="1844824"/>
            <a:ext cx="4572000" cy="4572000"/>
          </a:xfrm>
        </p:spPr>
        <p:txBody>
          <a:bodyPr>
            <a:normAutofit lnSpcReduction="10000"/>
          </a:bodyPr>
          <a:lstStyle/>
          <a:p>
            <a:pPr>
              <a:buNone/>
            </a:pPr>
            <a:r>
              <a:rPr lang="en-US" sz="2400" dirty="0" smtClean="0"/>
              <a:t>       Yes! We are! These resources used to make the lava lamp are NON-RENEWABLE! Meaning these resources must be mined, quarried, or pumped out of the Earth to be received.  They are natural substances that we use and consume faster than can be naturally sustained and replaced!     </a:t>
            </a:r>
            <a:endParaRPr lang="en-CA" sz="2400" dirty="0"/>
          </a:p>
        </p:txBody>
      </p:sp>
      <p:pic>
        <p:nvPicPr>
          <p:cNvPr id="17410" name="Picture 2" descr="http://commodityhq.com/wp-content/uploads/PD-Natural-Gas4.jpg"/>
          <p:cNvPicPr>
            <a:picLocks noChangeAspect="1" noChangeArrowheads="1"/>
          </p:cNvPicPr>
          <p:nvPr/>
        </p:nvPicPr>
        <p:blipFill>
          <a:blip r:embed="rId2" cstate="print"/>
          <a:srcRect/>
          <a:stretch>
            <a:fillRect/>
          </a:stretch>
        </p:blipFill>
        <p:spPr bwMode="auto">
          <a:xfrm>
            <a:off x="827584" y="1484784"/>
            <a:ext cx="3312368" cy="1728192"/>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5" name="TextBox 4"/>
          <p:cNvSpPr txBox="1"/>
          <p:nvPr/>
        </p:nvSpPr>
        <p:spPr>
          <a:xfrm>
            <a:off x="539552" y="3284984"/>
            <a:ext cx="3816424" cy="923330"/>
          </a:xfrm>
          <a:prstGeom prst="rect">
            <a:avLst/>
          </a:prstGeom>
          <a:noFill/>
        </p:spPr>
        <p:txBody>
          <a:bodyPr wrap="square" rtlCol="0">
            <a:spAutoFit/>
          </a:bodyPr>
          <a:lstStyle/>
          <a:p>
            <a:r>
              <a:rPr lang="en-US" dirty="0" smtClean="0"/>
              <a:t>Natural Gas is an example of a non-renewable resource; A fossil fuel! </a:t>
            </a:r>
            <a:endParaRPr lang="en-CA" dirty="0"/>
          </a:p>
        </p:txBody>
      </p:sp>
      <p:pic>
        <p:nvPicPr>
          <p:cNvPr id="17412" name="Picture 4" descr="http://www.dreamstime.com/hippy-thumb1893469.jpg"/>
          <p:cNvPicPr>
            <a:picLocks noChangeAspect="1" noChangeArrowheads="1"/>
          </p:cNvPicPr>
          <p:nvPr/>
        </p:nvPicPr>
        <p:blipFill>
          <a:blip r:embed="rId3" cstate="print"/>
          <a:srcRect/>
          <a:stretch>
            <a:fillRect/>
          </a:stretch>
        </p:blipFill>
        <p:spPr bwMode="auto">
          <a:xfrm>
            <a:off x="179512" y="4918998"/>
            <a:ext cx="1368152" cy="1939002"/>
          </a:xfrm>
          <a:prstGeom prst="rect">
            <a:avLst/>
          </a:prstGeom>
          <a:noFill/>
        </p:spPr>
      </p:pic>
      <p:sp>
        <p:nvSpPr>
          <p:cNvPr id="7" name="Oval Callout 6"/>
          <p:cNvSpPr/>
          <p:nvPr/>
        </p:nvSpPr>
        <p:spPr>
          <a:xfrm>
            <a:off x="1475656" y="3933056"/>
            <a:ext cx="3312368" cy="2304256"/>
          </a:xfrm>
          <a:prstGeom prst="wedgeEllipseCallout">
            <a:avLst/>
          </a:prstGeom>
          <a:effectLst>
            <a:outerShdw blurRad="50800" dist="38100" dir="16200000"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CA" dirty="0"/>
          </a:p>
        </p:txBody>
      </p:sp>
      <p:sp>
        <p:nvSpPr>
          <p:cNvPr id="8" name="TextBox 7"/>
          <p:cNvSpPr txBox="1"/>
          <p:nvPr/>
        </p:nvSpPr>
        <p:spPr>
          <a:xfrm>
            <a:off x="1907704" y="4077072"/>
            <a:ext cx="2448272" cy="2031325"/>
          </a:xfrm>
          <a:prstGeom prst="rect">
            <a:avLst/>
          </a:prstGeom>
          <a:noFill/>
        </p:spPr>
        <p:txBody>
          <a:bodyPr wrap="square" rtlCol="0">
            <a:spAutoFit/>
          </a:bodyPr>
          <a:lstStyle/>
          <a:p>
            <a:pPr algn="ctr"/>
            <a:r>
              <a:rPr lang="en-US" dirty="0" smtClean="0">
                <a:solidFill>
                  <a:schemeClr val="bg1"/>
                </a:solidFill>
              </a:rPr>
              <a:t> Whoa! Crazy man! </a:t>
            </a:r>
          </a:p>
          <a:p>
            <a:pPr algn="ctr"/>
            <a:r>
              <a:rPr lang="en-US" dirty="0" smtClean="0">
                <a:solidFill>
                  <a:schemeClr val="bg1"/>
                </a:solidFill>
              </a:rPr>
              <a:t>Names Bobby Buoyant! I’m here to take you on a sick journey into the soul man, the soul of a Lava Lamp!  </a:t>
            </a:r>
            <a:endParaRPr lang="en-CA" dirty="0">
              <a:solidFill>
                <a:schemeClr val="bg1"/>
              </a:solidFill>
            </a:endParaRPr>
          </a:p>
        </p:txBody>
      </p:sp>
    </p:spTree>
  </p:cSld>
  <p:clrMapOvr>
    <a:masterClrMapping/>
  </p:clrMapOvr>
  <p:transition advClick="0" advTm="8000">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withEffect">
                                  <p:stCondLst>
                                    <p:cond delay="0"/>
                                  </p:stCondLst>
                                  <p:childTnLst>
                                    <p:animRot by="21600000">
                                      <p:cBhvr>
                                        <p:cTn id="6" dur="500" fill="hold"/>
                                        <p:tgtEl>
                                          <p:spTgt spid="2"/>
                                        </p:tgtEl>
                                        <p:attrNameLst>
                                          <p:attrName>r</p:attrName>
                                        </p:attrNameLst>
                                      </p:cBhvr>
                                    </p:animRot>
                                  </p:childTnLst>
                                </p:cTn>
                              </p:par>
                            </p:childTnLst>
                          </p:cTn>
                        </p:par>
                        <p:par>
                          <p:cTn id="7" fill="hold">
                            <p:stCondLst>
                              <p:cond delay="500"/>
                            </p:stCondLst>
                            <p:childTnLst>
                              <p:par>
                                <p:cTn id="8" presetID="55" presetClass="entr" presetSubtype="0" fill="hold" grpId="0" nodeType="after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 calcmode="lin" valueType="num">
                                      <p:cBhvr>
                                        <p:cTn id="10" dur="5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1" dur="5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2" dur="500"/>
                                        <p:tgtEl>
                                          <p:spTgt spid="3">
                                            <p:txEl>
                                              <p:pRg st="0" end="0"/>
                                            </p:txEl>
                                          </p:spTgt>
                                        </p:tgtEl>
                                      </p:cBhvr>
                                    </p:animEffect>
                                  </p:childTnLst>
                                </p:cTn>
                              </p:par>
                              <p:par>
                                <p:cTn id="13" presetID="8" presetClass="entr" presetSubtype="16" fill="hold" nodeType="withEffect">
                                  <p:stCondLst>
                                    <p:cond delay="1000"/>
                                  </p:stCondLst>
                                  <p:childTnLst>
                                    <p:set>
                                      <p:cBhvr>
                                        <p:cTn id="14" dur="1" fill="hold">
                                          <p:stCondLst>
                                            <p:cond delay="0"/>
                                          </p:stCondLst>
                                        </p:cTn>
                                        <p:tgtEl>
                                          <p:spTgt spid="17410"/>
                                        </p:tgtEl>
                                        <p:attrNameLst>
                                          <p:attrName>style.visibility</p:attrName>
                                        </p:attrNameLst>
                                      </p:cBhvr>
                                      <p:to>
                                        <p:strVal val="visible"/>
                                      </p:to>
                                    </p:set>
                                    <p:animEffect transition="in" filter="diamond(in)">
                                      <p:cBhvr>
                                        <p:cTn id="15" dur="500"/>
                                        <p:tgtEl>
                                          <p:spTgt spid="17410"/>
                                        </p:tgtEl>
                                      </p:cBhvr>
                                    </p:animEffect>
                                  </p:childTnLst>
                                </p:cTn>
                              </p:par>
                              <p:par>
                                <p:cTn id="16" presetID="7" presetClass="entr" presetSubtype="8" fill="hold" grpId="0" nodeType="withEffect">
                                  <p:stCondLst>
                                    <p:cond delay="100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0-#ppt_w/2"/>
                                          </p:val>
                                        </p:tav>
                                        <p:tav tm="100000">
                                          <p:val>
                                            <p:strVal val="#ppt_x"/>
                                          </p:val>
                                        </p:tav>
                                      </p:tavLst>
                                    </p:anim>
                                    <p:anim calcmode="lin" valueType="num">
                                      <p:cBhvr additive="base">
                                        <p:cTn id="19" dur="500" fill="hold"/>
                                        <p:tgtEl>
                                          <p:spTgt spid="5"/>
                                        </p:tgtEl>
                                        <p:attrNameLst>
                                          <p:attrName>ppt_y</p:attrName>
                                        </p:attrNameLst>
                                      </p:cBhvr>
                                      <p:tavLst>
                                        <p:tav tm="0">
                                          <p:val>
                                            <p:strVal val="#ppt_y"/>
                                          </p:val>
                                        </p:tav>
                                        <p:tav tm="100000">
                                          <p:val>
                                            <p:strVal val="#ppt_y"/>
                                          </p:val>
                                        </p:tav>
                                      </p:tavLst>
                                    </p:anim>
                                  </p:childTnLst>
                                </p:cTn>
                              </p:par>
                            </p:childTnLst>
                          </p:cTn>
                        </p:par>
                        <p:par>
                          <p:cTn id="20" fill="hold">
                            <p:stCondLst>
                              <p:cond delay="2000"/>
                            </p:stCondLst>
                            <p:childTnLst>
                              <p:par>
                                <p:cTn id="21" presetID="48" presetClass="entr" presetSubtype="0" accel="50000" fill="hold" grpId="0" nodeType="afterEffect">
                                  <p:stCondLst>
                                    <p:cond delay="1500"/>
                                  </p:stCondLst>
                                  <p:childTnLst>
                                    <p:set>
                                      <p:cBhvr>
                                        <p:cTn id="22" dur="1" fill="hold">
                                          <p:stCondLst>
                                            <p:cond delay="0"/>
                                          </p:stCondLst>
                                        </p:cTn>
                                        <p:tgtEl>
                                          <p:spTgt spid="7"/>
                                        </p:tgtEl>
                                        <p:attrNameLst>
                                          <p:attrName>style.visibility</p:attrName>
                                        </p:attrNameLst>
                                      </p:cBhvr>
                                      <p:to>
                                        <p:strVal val="visible"/>
                                      </p:to>
                                    </p:set>
                                    <p:anim calcmode="lin" valueType="num">
                                      <p:cBhvr>
                                        <p:cTn id="23" dur="1000" fill="hold"/>
                                        <p:tgtEl>
                                          <p:spTgt spid="7"/>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4" dur="1000" fill="hold"/>
                                        <p:tgtEl>
                                          <p:spTgt spid="7"/>
                                        </p:tgtEl>
                                        <p:attrNameLst>
                                          <p:attrName>ppt_x</p:attrName>
                                        </p:attrNameLst>
                                      </p:cBhvr>
                                      <p:tavLst>
                                        <p:tav tm="0">
                                          <p:val>
                                            <p:fltVal val="-1"/>
                                          </p:val>
                                        </p:tav>
                                        <p:tav tm="50000">
                                          <p:val>
                                            <p:fltVal val="0.95"/>
                                          </p:val>
                                        </p:tav>
                                        <p:tav tm="100000">
                                          <p:val>
                                            <p:strVal val="#ppt_x"/>
                                          </p:val>
                                        </p:tav>
                                      </p:tavLst>
                                    </p:anim>
                                    <p:anim calcmode="lin" valueType="num">
                                      <p:cBhvr>
                                        <p:cTn id="25" dur="1000" fill="hold"/>
                                        <p:tgtEl>
                                          <p:spTgt spid="7"/>
                                        </p:tgtEl>
                                        <p:attrNameLst>
                                          <p:attrName>ppt_y</p:attrName>
                                        </p:attrNameLst>
                                      </p:cBhvr>
                                      <p:tavLst>
                                        <p:tav tm="0">
                                          <p:val>
                                            <p:strVal val="#ppt_y"/>
                                          </p:val>
                                        </p:tav>
                                        <p:tav tm="100000">
                                          <p:val>
                                            <p:strVal val="#ppt_y"/>
                                          </p:val>
                                        </p:tav>
                                      </p:tavLst>
                                    </p:anim>
                                    <p:animEffect transition="in" filter="fade">
                                      <p:cBhvr>
                                        <p:cTn id="26" dur="1000"/>
                                        <p:tgtEl>
                                          <p:spTgt spid="7"/>
                                        </p:tgtEl>
                                      </p:cBhvr>
                                    </p:animEffect>
                                  </p:childTnLst>
                                </p:cTn>
                              </p:par>
                              <p:par>
                                <p:cTn id="27" presetID="48" presetClass="entr" presetSubtype="0" accel="50000" fill="hold" grpId="0" nodeType="withEffect">
                                  <p:stCondLst>
                                    <p:cond delay="1500"/>
                                  </p:stCondLst>
                                  <p:childTnLst>
                                    <p:set>
                                      <p:cBhvr>
                                        <p:cTn id="28" dur="1" fill="hold">
                                          <p:stCondLst>
                                            <p:cond delay="0"/>
                                          </p:stCondLst>
                                        </p:cTn>
                                        <p:tgtEl>
                                          <p:spTgt spid="8"/>
                                        </p:tgtEl>
                                        <p:attrNameLst>
                                          <p:attrName>style.visibility</p:attrName>
                                        </p:attrNameLst>
                                      </p:cBhvr>
                                      <p:to>
                                        <p:strVal val="visible"/>
                                      </p:to>
                                    </p:set>
                                    <p:anim calcmode="lin" valueType="num">
                                      <p:cBhvr>
                                        <p:cTn id="29" dur="1000" fill="hold"/>
                                        <p:tgtEl>
                                          <p:spTgt spid="8"/>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0" dur="1000" fill="hold"/>
                                        <p:tgtEl>
                                          <p:spTgt spid="8"/>
                                        </p:tgtEl>
                                        <p:attrNameLst>
                                          <p:attrName>ppt_x</p:attrName>
                                        </p:attrNameLst>
                                      </p:cBhvr>
                                      <p:tavLst>
                                        <p:tav tm="0">
                                          <p:val>
                                            <p:fltVal val="-1"/>
                                          </p:val>
                                        </p:tav>
                                        <p:tav tm="50000">
                                          <p:val>
                                            <p:fltVal val="0.95"/>
                                          </p:val>
                                        </p:tav>
                                        <p:tav tm="100000">
                                          <p:val>
                                            <p:strVal val="#ppt_x"/>
                                          </p:val>
                                        </p:tav>
                                      </p:tavLst>
                                    </p:anim>
                                    <p:anim calcmode="lin" valueType="num">
                                      <p:cBhvr>
                                        <p:cTn id="31" dur="1000" fill="hold"/>
                                        <p:tgtEl>
                                          <p:spTgt spid="8"/>
                                        </p:tgtEl>
                                        <p:attrNameLst>
                                          <p:attrName>ppt_y</p:attrName>
                                        </p:attrNameLst>
                                      </p:cBhvr>
                                      <p:tavLst>
                                        <p:tav tm="0">
                                          <p:val>
                                            <p:strVal val="#ppt_y"/>
                                          </p:val>
                                        </p:tav>
                                        <p:tav tm="100000">
                                          <p:val>
                                            <p:strVal val="#ppt_y"/>
                                          </p:val>
                                        </p:tav>
                                      </p:tavLst>
                                    </p:anim>
                                    <p:animEffect transition="in" filter="fade">
                                      <p:cBhvr>
                                        <p:cTn id="3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p:bldP spid="7" grpId="0" animBg="1"/>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0"/>
            <a:ext cx="8229600" cy="1399032"/>
          </a:xfrm>
        </p:spPr>
        <p:txBody>
          <a:bodyPr/>
          <a:lstStyle/>
          <a:p>
            <a:pPr algn="r"/>
            <a:r>
              <a:rPr lang="en-US" dirty="0" smtClean="0"/>
              <a:t>Aluminum </a:t>
            </a:r>
            <a:endParaRPr lang="en-CA" dirty="0"/>
          </a:p>
        </p:txBody>
      </p:sp>
      <p:sp>
        <p:nvSpPr>
          <p:cNvPr id="4" name="Rounded Rectangular Callout 3"/>
          <p:cNvSpPr/>
          <p:nvPr/>
        </p:nvSpPr>
        <p:spPr>
          <a:xfrm>
            <a:off x="539552" y="188640"/>
            <a:ext cx="4392488" cy="4896544"/>
          </a:xfrm>
          <a:prstGeom prst="wedgeRoundRectCallout">
            <a:avLst/>
          </a:prstGeom>
          <a:effectLst>
            <a:glow rad="228600">
              <a:schemeClr val="accent3">
                <a:satMod val="175000"/>
                <a:alpha val="40000"/>
              </a:schemeClr>
            </a:glow>
            <a:outerShdw blurRad="63500" dist="25400" dir="14700000" algn="t" rotWithShape="0">
              <a:srgbClr val="000000">
                <a:alpha val="50000"/>
              </a:srgb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CA" dirty="0"/>
          </a:p>
        </p:txBody>
      </p:sp>
      <p:sp>
        <p:nvSpPr>
          <p:cNvPr id="6" name="Oval Callout 5"/>
          <p:cNvSpPr/>
          <p:nvPr/>
        </p:nvSpPr>
        <p:spPr>
          <a:xfrm>
            <a:off x="3923928" y="4221088"/>
            <a:ext cx="5220072" cy="2636912"/>
          </a:xfrm>
          <a:prstGeom prst="wedgeEllipseCallout">
            <a:avLst>
              <a:gd name="adj1" fmla="val -71776"/>
              <a:gd name="adj2" fmla="val 12445"/>
            </a:avLst>
          </a:prstGeom>
          <a:effectLst>
            <a:outerShdw blurRad="50800" dist="38100" dir="14700000" algn="t" rotWithShape="0">
              <a:srgbClr val="000000">
                <a:alpha val="60000"/>
              </a:srgbClr>
            </a:outerShdw>
            <a:softEdge rad="31750"/>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CA" dirty="0"/>
          </a:p>
        </p:txBody>
      </p:sp>
      <p:pic>
        <p:nvPicPr>
          <p:cNvPr id="5" name="Picture 4" descr="http://www.dreamstime.com/hippy-thumb1893469.jpg"/>
          <p:cNvPicPr>
            <a:picLocks noChangeAspect="1" noChangeArrowheads="1"/>
          </p:cNvPicPr>
          <p:nvPr/>
        </p:nvPicPr>
        <p:blipFill>
          <a:blip r:embed="rId2" cstate="print"/>
          <a:srcRect/>
          <a:stretch>
            <a:fillRect/>
          </a:stretch>
        </p:blipFill>
        <p:spPr bwMode="auto">
          <a:xfrm>
            <a:off x="251520" y="4918998"/>
            <a:ext cx="1368152" cy="1939002"/>
          </a:xfrm>
          <a:prstGeom prst="rect">
            <a:avLst/>
          </a:prstGeom>
          <a:noFill/>
        </p:spPr>
      </p:pic>
      <p:sp>
        <p:nvSpPr>
          <p:cNvPr id="3" name="Content Placeholder 2"/>
          <p:cNvSpPr>
            <a:spLocks noGrp="1"/>
          </p:cNvSpPr>
          <p:nvPr>
            <p:ph idx="1"/>
          </p:nvPr>
        </p:nvSpPr>
        <p:spPr>
          <a:xfrm>
            <a:off x="179512" y="404664"/>
            <a:ext cx="4752528" cy="4464496"/>
          </a:xfrm>
        </p:spPr>
        <p:txBody>
          <a:bodyPr>
            <a:normAutofit lnSpcReduction="10000"/>
          </a:bodyPr>
          <a:lstStyle/>
          <a:p>
            <a:pPr>
              <a:buNone/>
            </a:pPr>
            <a:r>
              <a:rPr lang="en-US" sz="1800" dirty="0" smtClean="0"/>
              <a:t>        </a:t>
            </a:r>
            <a:r>
              <a:rPr lang="en-US" sz="1800" dirty="0" smtClean="0">
                <a:solidFill>
                  <a:schemeClr val="accent4">
                    <a:lumMod val="75000"/>
                  </a:schemeClr>
                </a:solidFill>
              </a:rPr>
              <a:t>The first stop on our journey is the base of our psychedelic lamp, composed of Aluminum. Did you know Aluminum’s natural state in nature is in fact not a metal? It’s actually a composition of Bauxite Ore which is 45-60% Aluminum Oxide, mined frequently from Australia or Guinea. The Bauxite is sent through a refining process (Bayer process) to obtain Alumina, and enters a electrolysis process that smelts the Alumina with electrolyte, separating the Alumina into molten Aluminum metal.  Eventually crafted into our sick base!             </a:t>
            </a:r>
            <a:endParaRPr lang="en-CA" sz="1800" dirty="0">
              <a:solidFill>
                <a:schemeClr val="accent4">
                  <a:lumMod val="75000"/>
                </a:schemeClr>
              </a:solidFill>
            </a:endParaRPr>
          </a:p>
        </p:txBody>
      </p:sp>
      <p:pic>
        <p:nvPicPr>
          <p:cNvPr id="5122" name="Picture 2" descr="http://www.chinacrushermachine.com/solution/images/bauxite.jpg"/>
          <p:cNvPicPr>
            <a:picLocks noChangeAspect="1" noChangeArrowheads="1"/>
          </p:cNvPicPr>
          <p:nvPr/>
        </p:nvPicPr>
        <p:blipFill>
          <a:blip r:embed="rId3" cstate="print"/>
          <a:srcRect/>
          <a:stretch>
            <a:fillRect/>
          </a:stretch>
        </p:blipFill>
        <p:spPr bwMode="auto">
          <a:xfrm>
            <a:off x="5436096" y="1412776"/>
            <a:ext cx="3459984" cy="2232248"/>
          </a:xfrm>
          <a:prstGeom prst="rect">
            <a:avLst/>
          </a:prstGeom>
          <a:ln w="88900" cap="sq" cmpd="thickThin">
            <a:solidFill>
              <a:srgbClr val="92D050"/>
            </a:solidFill>
            <a:prstDash val="solid"/>
            <a:miter lim="800000"/>
          </a:ln>
          <a:effectLst>
            <a:innerShdw blurRad="63500" dist="50800" dir="13500000">
              <a:prstClr val="black">
                <a:alpha val="50000"/>
              </a:prstClr>
            </a:innerShdw>
          </a:effectLst>
        </p:spPr>
      </p:pic>
      <p:sp>
        <p:nvSpPr>
          <p:cNvPr id="9" name="TextBox 8"/>
          <p:cNvSpPr txBox="1"/>
          <p:nvPr/>
        </p:nvSpPr>
        <p:spPr>
          <a:xfrm>
            <a:off x="4391472" y="4725144"/>
            <a:ext cx="4752528" cy="1569660"/>
          </a:xfrm>
          <a:prstGeom prst="rect">
            <a:avLst/>
          </a:prstGeom>
          <a:noFill/>
        </p:spPr>
        <p:txBody>
          <a:bodyPr wrap="square" rtlCol="0">
            <a:spAutoFit/>
          </a:bodyPr>
          <a:lstStyle/>
          <a:p>
            <a:r>
              <a:rPr lang="en-US" sz="1600" dirty="0" smtClean="0"/>
              <a:t>    This is the Earth’s third most plentiful </a:t>
            </a:r>
          </a:p>
          <a:p>
            <a:r>
              <a:rPr lang="en-US" sz="1600" dirty="0" smtClean="0"/>
              <a:t>element (8%) and a recyclable product in things like cans. However, its Bauxite Ore content (as most Ores) takes thousands of years to produce more. That means Peace out Aluminum!   </a:t>
            </a:r>
            <a:endParaRPr lang="en-CA" sz="1600" dirty="0"/>
          </a:p>
        </p:txBody>
      </p:sp>
    </p:spTree>
  </p:cSld>
  <p:clrMapOvr>
    <a:masterClrMapping/>
  </p:clrMapOvr>
  <p:transition advClick="0" advTm="13000">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48" presetClass="entr" presetSubtype="0" accel="5000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3" dur="1000" fill="hold"/>
                                        <p:tgtEl>
                                          <p:spTgt spid="4"/>
                                        </p:tgtEl>
                                        <p:attrNameLst>
                                          <p:attrName>ppt_x</p:attrName>
                                        </p:attrNameLst>
                                      </p:cBhvr>
                                      <p:tavLst>
                                        <p:tav tm="0">
                                          <p:val>
                                            <p:fltVal val="-1"/>
                                          </p:val>
                                        </p:tav>
                                        <p:tav tm="50000">
                                          <p:val>
                                            <p:fltVal val="0.95"/>
                                          </p:val>
                                        </p:tav>
                                        <p:tav tm="100000">
                                          <p:val>
                                            <p:strVal val="#ppt_x"/>
                                          </p:val>
                                        </p:tav>
                                      </p:tavLst>
                                    </p:anim>
                                    <p:anim calcmode="lin" valueType="num">
                                      <p:cBhvr>
                                        <p:cTn id="14" dur="1000" fill="hold"/>
                                        <p:tgtEl>
                                          <p:spTgt spid="4"/>
                                        </p:tgtEl>
                                        <p:attrNameLst>
                                          <p:attrName>ppt_y</p:attrName>
                                        </p:attrNameLst>
                                      </p:cBhvr>
                                      <p:tavLst>
                                        <p:tav tm="0">
                                          <p:val>
                                            <p:strVal val="#ppt_y"/>
                                          </p:val>
                                        </p:tav>
                                        <p:tav tm="100000">
                                          <p:val>
                                            <p:strVal val="#ppt_y"/>
                                          </p:val>
                                        </p:tav>
                                      </p:tavLst>
                                    </p:anim>
                                    <p:animEffect transition="in" filter="fade">
                                      <p:cBhvr>
                                        <p:cTn id="15" dur="1000"/>
                                        <p:tgtEl>
                                          <p:spTgt spid="4"/>
                                        </p:tgtEl>
                                      </p:cBhvr>
                                    </p:animEffect>
                                  </p:childTnLst>
                                </p:cTn>
                              </p:par>
                              <p:par>
                                <p:cTn id="16" presetID="48" presetClass="entr" presetSubtype="0" accel="50000" fill="hold" grpId="0" nodeType="with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p:cTn id="18" dur="1000" fill="hold"/>
                                        <p:tgtEl>
                                          <p:spTgt spid="3">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9" dur="1000" fill="hold"/>
                                        <p:tgtEl>
                                          <p:spTgt spid="3">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20" dur="10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21" dur="1000"/>
                                        <p:tgtEl>
                                          <p:spTgt spid="3">
                                            <p:txEl>
                                              <p:pRg st="0" end="0"/>
                                            </p:txEl>
                                          </p:spTgt>
                                        </p:tgtEl>
                                      </p:cBhvr>
                                    </p:animEffect>
                                  </p:childTnLst>
                                </p:cTn>
                              </p:par>
                            </p:childTnLst>
                          </p:cTn>
                        </p:par>
                        <p:par>
                          <p:cTn id="22" fill="hold">
                            <p:stCondLst>
                              <p:cond delay="1500"/>
                            </p:stCondLst>
                            <p:childTnLst>
                              <p:par>
                                <p:cTn id="23" presetID="25" presetClass="entr" presetSubtype="0" fill="hold" nodeType="afterEffect">
                                  <p:stCondLst>
                                    <p:cond delay="1500"/>
                                  </p:stCondLst>
                                  <p:childTnLst>
                                    <p:set>
                                      <p:cBhvr>
                                        <p:cTn id="24" dur="1" fill="hold">
                                          <p:stCondLst>
                                            <p:cond delay="0"/>
                                          </p:stCondLst>
                                        </p:cTn>
                                        <p:tgtEl>
                                          <p:spTgt spid="5122"/>
                                        </p:tgtEl>
                                        <p:attrNameLst>
                                          <p:attrName>style.visibility</p:attrName>
                                        </p:attrNameLst>
                                      </p:cBhvr>
                                      <p:to>
                                        <p:strVal val="visible"/>
                                      </p:to>
                                    </p:set>
                                    <p:anim calcmode="lin" valueType="num">
                                      <p:cBhvr>
                                        <p:cTn id="25" dur="500" decel="50000" fill="hold">
                                          <p:stCondLst>
                                            <p:cond delay="0"/>
                                          </p:stCondLst>
                                        </p:cTn>
                                        <p:tgtEl>
                                          <p:spTgt spid="5122"/>
                                        </p:tgtEl>
                                        <p:attrNameLst>
                                          <p:attrName>style.rotation</p:attrName>
                                        </p:attrNameLst>
                                      </p:cBhvr>
                                      <p:tavLst>
                                        <p:tav tm="0">
                                          <p:val>
                                            <p:fltVal val="-90"/>
                                          </p:val>
                                        </p:tav>
                                        <p:tav tm="100000">
                                          <p:val>
                                            <p:fltVal val="0"/>
                                          </p:val>
                                        </p:tav>
                                      </p:tavLst>
                                    </p:anim>
                                    <p:anim calcmode="lin" valueType="num">
                                      <p:cBhvr>
                                        <p:cTn id="26" dur="500" decel="50000" fill="hold">
                                          <p:stCondLst>
                                            <p:cond delay="0"/>
                                          </p:stCondLst>
                                        </p:cTn>
                                        <p:tgtEl>
                                          <p:spTgt spid="5122"/>
                                        </p:tgtEl>
                                        <p:attrNameLst>
                                          <p:attrName>ppt_w</p:attrName>
                                        </p:attrNameLst>
                                      </p:cBhvr>
                                      <p:tavLst>
                                        <p:tav tm="0">
                                          <p:val>
                                            <p:strVal val="#ppt_w"/>
                                          </p:val>
                                        </p:tav>
                                        <p:tav tm="100000">
                                          <p:val>
                                            <p:strVal val="#ppt_w*.05"/>
                                          </p:val>
                                        </p:tav>
                                      </p:tavLst>
                                    </p:anim>
                                    <p:anim calcmode="lin" valueType="num">
                                      <p:cBhvr>
                                        <p:cTn id="27" dur="500" accel="50000" fill="hold">
                                          <p:stCondLst>
                                            <p:cond delay="500"/>
                                          </p:stCondLst>
                                        </p:cTn>
                                        <p:tgtEl>
                                          <p:spTgt spid="5122"/>
                                        </p:tgtEl>
                                        <p:attrNameLst>
                                          <p:attrName>ppt_w</p:attrName>
                                        </p:attrNameLst>
                                      </p:cBhvr>
                                      <p:tavLst>
                                        <p:tav tm="0">
                                          <p:val>
                                            <p:strVal val="#ppt_w*.05"/>
                                          </p:val>
                                        </p:tav>
                                        <p:tav tm="100000">
                                          <p:val>
                                            <p:strVal val="#ppt_w"/>
                                          </p:val>
                                        </p:tav>
                                      </p:tavLst>
                                    </p:anim>
                                    <p:anim calcmode="lin" valueType="num">
                                      <p:cBhvr>
                                        <p:cTn id="28" dur="1000" fill="hold"/>
                                        <p:tgtEl>
                                          <p:spTgt spid="5122"/>
                                        </p:tgtEl>
                                        <p:attrNameLst>
                                          <p:attrName>ppt_h</p:attrName>
                                        </p:attrNameLst>
                                      </p:cBhvr>
                                      <p:tavLst>
                                        <p:tav tm="0">
                                          <p:val>
                                            <p:strVal val="#ppt_h"/>
                                          </p:val>
                                        </p:tav>
                                        <p:tav tm="100000">
                                          <p:val>
                                            <p:strVal val="#ppt_h"/>
                                          </p:val>
                                        </p:tav>
                                      </p:tavLst>
                                    </p:anim>
                                    <p:anim calcmode="lin" valueType="num">
                                      <p:cBhvr>
                                        <p:cTn id="29" dur="500" decel="50000" fill="hold">
                                          <p:stCondLst>
                                            <p:cond delay="0"/>
                                          </p:stCondLst>
                                        </p:cTn>
                                        <p:tgtEl>
                                          <p:spTgt spid="5122"/>
                                        </p:tgtEl>
                                        <p:attrNameLst>
                                          <p:attrName>ppt_x</p:attrName>
                                        </p:attrNameLst>
                                      </p:cBhvr>
                                      <p:tavLst>
                                        <p:tav tm="0">
                                          <p:val>
                                            <p:strVal val="#ppt_x+.4"/>
                                          </p:val>
                                        </p:tav>
                                        <p:tav tm="100000">
                                          <p:val>
                                            <p:strVal val="#ppt_x"/>
                                          </p:val>
                                        </p:tav>
                                      </p:tavLst>
                                    </p:anim>
                                    <p:anim calcmode="lin" valueType="num">
                                      <p:cBhvr>
                                        <p:cTn id="30" dur="500" decel="50000" fill="hold">
                                          <p:stCondLst>
                                            <p:cond delay="0"/>
                                          </p:stCondLst>
                                        </p:cTn>
                                        <p:tgtEl>
                                          <p:spTgt spid="5122"/>
                                        </p:tgtEl>
                                        <p:attrNameLst>
                                          <p:attrName>ppt_y</p:attrName>
                                        </p:attrNameLst>
                                      </p:cBhvr>
                                      <p:tavLst>
                                        <p:tav tm="0">
                                          <p:val>
                                            <p:strVal val="#ppt_y-.2"/>
                                          </p:val>
                                        </p:tav>
                                        <p:tav tm="100000">
                                          <p:val>
                                            <p:strVal val="#ppt_y+.1"/>
                                          </p:val>
                                        </p:tav>
                                      </p:tavLst>
                                    </p:anim>
                                    <p:anim calcmode="lin" valueType="num">
                                      <p:cBhvr>
                                        <p:cTn id="31" dur="500" accel="50000" fill="hold">
                                          <p:stCondLst>
                                            <p:cond delay="500"/>
                                          </p:stCondLst>
                                        </p:cTn>
                                        <p:tgtEl>
                                          <p:spTgt spid="5122"/>
                                        </p:tgtEl>
                                        <p:attrNameLst>
                                          <p:attrName>ppt_y</p:attrName>
                                        </p:attrNameLst>
                                      </p:cBhvr>
                                      <p:tavLst>
                                        <p:tav tm="0">
                                          <p:val>
                                            <p:strVal val="#ppt_y+.1"/>
                                          </p:val>
                                        </p:tav>
                                        <p:tav tm="100000">
                                          <p:val>
                                            <p:strVal val="#ppt_y"/>
                                          </p:val>
                                        </p:tav>
                                      </p:tavLst>
                                    </p:anim>
                                    <p:animEffect transition="in" filter="fade">
                                      <p:cBhvr>
                                        <p:cTn id="32" dur="1000" decel="50000">
                                          <p:stCondLst>
                                            <p:cond delay="0"/>
                                          </p:stCondLst>
                                        </p:cTn>
                                        <p:tgtEl>
                                          <p:spTgt spid="5122"/>
                                        </p:tgtEl>
                                      </p:cBhvr>
                                    </p:animEffect>
                                  </p:childTnLst>
                                </p:cTn>
                              </p:par>
                            </p:childTnLst>
                          </p:cTn>
                        </p:par>
                        <p:par>
                          <p:cTn id="33" fill="hold">
                            <p:stCondLst>
                              <p:cond delay="4000"/>
                            </p:stCondLst>
                            <p:childTnLst>
                              <p:par>
                                <p:cTn id="34" presetID="48" presetClass="entr" presetSubtype="0" accel="50000"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1000" fill="hold"/>
                                        <p:tgtEl>
                                          <p:spTgt spid="6"/>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7" dur="1000" fill="hold"/>
                                        <p:tgtEl>
                                          <p:spTgt spid="6"/>
                                        </p:tgtEl>
                                        <p:attrNameLst>
                                          <p:attrName>ppt_x</p:attrName>
                                        </p:attrNameLst>
                                      </p:cBhvr>
                                      <p:tavLst>
                                        <p:tav tm="0">
                                          <p:val>
                                            <p:fltVal val="-1"/>
                                          </p:val>
                                        </p:tav>
                                        <p:tav tm="50000">
                                          <p:val>
                                            <p:fltVal val="0.95"/>
                                          </p:val>
                                        </p:tav>
                                        <p:tav tm="100000">
                                          <p:val>
                                            <p:strVal val="#ppt_x"/>
                                          </p:val>
                                        </p:tav>
                                      </p:tavLst>
                                    </p:anim>
                                    <p:anim calcmode="lin" valueType="num">
                                      <p:cBhvr>
                                        <p:cTn id="38" dur="1000" fill="hold"/>
                                        <p:tgtEl>
                                          <p:spTgt spid="6"/>
                                        </p:tgtEl>
                                        <p:attrNameLst>
                                          <p:attrName>ppt_y</p:attrName>
                                        </p:attrNameLst>
                                      </p:cBhvr>
                                      <p:tavLst>
                                        <p:tav tm="0">
                                          <p:val>
                                            <p:strVal val="#ppt_y"/>
                                          </p:val>
                                        </p:tav>
                                        <p:tav tm="100000">
                                          <p:val>
                                            <p:strVal val="#ppt_y"/>
                                          </p:val>
                                        </p:tav>
                                      </p:tavLst>
                                    </p:anim>
                                    <p:animEffect transition="in" filter="fade">
                                      <p:cBhvr>
                                        <p:cTn id="39" dur="1000"/>
                                        <p:tgtEl>
                                          <p:spTgt spid="6"/>
                                        </p:tgtEl>
                                      </p:cBhvr>
                                    </p:animEffect>
                                  </p:childTnLst>
                                </p:cTn>
                              </p:par>
                              <p:par>
                                <p:cTn id="40" presetID="48" presetClass="entr" presetSubtype="0" accel="50000" fill="hold" grpId="0" nodeType="with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1000" fill="hold"/>
                                        <p:tgtEl>
                                          <p:spTgt spid="9"/>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43" dur="1000" fill="hold"/>
                                        <p:tgtEl>
                                          <p:spTgt spid="9"/>
                                        </p:tgtEl>
                                        <p:attrNameLst>
                                          <p:attrName>ppt_x</p:attrName>
                                        </p:attrNameLst>
                                      </p:cBhvr>
                                      <p:tavLst>
                                        <p:tav tm="0">
                                          <p:val>
                                            <p:fltVal val="-1"/>
                                          </p:val>
                                        </p:tav>
                                        <p:tav tm="50000">
                                          <p:val>
                                            <p:fltVal val="0.95"/>
                                          </p:val>
                                        </p:tav>
                                        <p:tav tm="100000">
                                          <p:val>
                                            <p:strVal val="#ppt_x"/>
                                          </p:val>
                                        </p:tav>
                                      </p:tavLst>
                                    </p:anim>
                                    <p:anim calcmode="lin" valueType="num">
                                      <p:cBhvr>
                                        <p:cTn id="44" dur="1000" fill="hold"/>
                                        <p:tgtEl>
                                          <p:spTgt spid="9"/>
                                        </p:tgtEl>
                                        <p:attrNameLst>
                                          <p:attrName>ppt_y</p:attrName>
                                        </p:attrNameLst>
                                      </p:cBhvr>
                                      <p:tavLst>
                                        <p:tav tm="0">
                                          <p:val>
                                            <p:strVal val="#ppt_y"/>
                                          </p:val>
                                        </p:tav>
                                        <p:tav tm="100000">
                                          <p:val>
                                            <p:strVal val="#ppt_y"/>
                                          </p:val>
                                        </p:tav>
                                      </p:tavLst>
                                    </p:anim>
                                    <p:animEffect transition="in" filter="fade">
                                      <p:cBhvr>
                                        <p:cTn id="45"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6" grpId="0" animBg="1"/>
      <p:bldP spid="3" grpId="0" build="p"/>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ular Callout 3"/>
          <p:cNvSpPr/>
          <p:nvPr/>
        </p:nvSpPr>
        <p:spPr>
          <a:xfrm>
            <a:off x="4788024" y="260648"/>
            <a:ext cx="4104456" cy="4752528"/>
          </a:xfrm>
          <a:prstGeom prst="wedgeRoundRectCallout">
            <a:avLst>
              <a:gd name="adj1" fmla="val -11213"/>
              <a:gd name="adj2" fmla="val 61407"/>
              <a:gd name="adj3" fmla="val 16667"/>
            </a:avLst>
          </a:prstGeom>
          <a:effectLst>
            <a:glow rad="228600">
              <a:schemeClr val="accent6">
                <a:satMod val="175000"/>
                <a:alpha val="40000"/>
              </a:schemeClr>
            </a:glow>
            <a:outerShdw blurRad="63500" dist="25400" dir="14700000" algn="t" rotWithShape="0">
              <a:srgbClr val="000000">
                <a:alpha val="50000"/>
              </a:srgb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endParaRPr lang="en-CA" dirty="0"/>
          </a:p>
        </p:txBody>
      </p:sp>
      <p:sp>
        <p:nvSpPr>
          <p:cNvPr id="2" name="Title 1"/>
          <p:cNvSpPr>
            <a:spLocks noGrp="1"/>
          </p:cNvSpPr>
          <p:nvPr>
            <p:ph type="title"/>
          </p:nvPr>
        </p:nvSpPr>
        <p:spPr>
          <a:xfrm>
            <a:off x="755576" y="116632"/>
            <a:ext cx="8229600" cy="1399032"/>
          </a:xfrm>
        </p:spPr>
        <p:txBody>
          <a:bodyPr/>
          <a:lstStyle/>
          <a:p>
            <a:r>
              <a:rPr lang="en-US" dirty="0" smtClean="0"/>
              <a:t>Copper</a:t>
            </a:r>
            <a:endParaRPr lang="en-CA" dirty="0"/>
          </a:p>
        </p:txBody>
      </p:sp>
      <p:sp>
        <p:nvSpPr>
          <p:cNvPr id="3" name="Content Placeholder 2"/>
          <p:cNvSpPr>
            <a:spLocks noGrp="1"/>
          </p:cNvSpPr>
          <p:nvPr>
            <p:ph idx="1"/>
          </p:nvPr>
        </p:nvSpPr>
        <p:spPr>
          <a:xfrm>
            <a:off x="4427984" y="404664"/>
            <a:ext cx="4608512" cy="4752528"/>
          </a:xfrm>
        </p:spPr>
        <p:txBody>
          <a:bodyPr>
            <a:normAutofit lnSpcReduction="10000"/>
          </a:bodyPr>
          <a:lstStyle/>
          <a:p>
            <a:pPr>
              <a:buNone/>
            </a:pPr>
            <a:r>
              <a:rPr lang="en-US" sz="2000" dirty="0" smtClean="0"/>
              <a:t>        </a:t>
            </a:r>
            <a:r>
              <a:rPr lang="en-US" sz="1800" dirty="0" smtClean="0">
                <a:solidFill>
                  <a:schemeClr val="accent4">
                    <a:lumMod val="75000"/>
                  </a:schemeClr>
                </a:solidFill>
              </a:rPr>
              <a:t>Our next groovy stop on the lava soul ride is Copper! To create our crazy lava, the high thermal and electrical conductivity of Copper helps out in the base coil and electrical wires. This metallic element is not commonly found pure in nature, but mixed with other substances like Iron to create a Copper Ore. The Ore (most commonly a Sulfide called </a:t>
            </a:r>
            <a:r>
              <a:rPr lang="en-CA" sz="1800" b="1" dirty="0" smtClean="0">
                <a:solidFill>
                  <a:schemeClr val="accent4">
                    <a:lumMod val="75000"/>
                  </a:schemeClr>
                </a:solidFill>
              </a:rPr>
              <a:t>Chalcopyrite</a:t>
            </a:r>
            <a:r>
              <a:rPr lang="en-US" sz="1800" dirty="0" smtClean="0">
                <a:solidFill>
                  <a:schemeClr val="accent4">
                    <a:lumMod val="75000"/>
                  </a:schemeClr>
                </a:solidFill>
              </a:rPr>
              <a:t>) is mined mostly in the USA, Utah, Chile, and Peru as well as other places. It is concentrated, smelted, refined (to remove further impurities), and casted into long coils for our wires and base coils!    </a:t>
            </a:r>
            <a:endParaRPr lang="en-CA" sz="1800" dirty="0">
              <a:solidFill>
                <a:schemeClr val="accent4">
                  <a:lumMod val="75000"/>
                </a:schemeClr>
              </a:solidFill>
            </a:endParaRPr>
          </a:p>
        </p:txBody>
      </p:sp>
      <p:pic>
        <p:nvPicPr>
          <p:cNvPr id="5" name="Picture 4" descr="http://www.dreamstime.com/hippy-thumb1893469.jpg"/>
          <p:cNvPicPr>
            <a:picLocks noChangeAspect="1" noChangeArrowheads="1"/>
          </p:cNvPicPr>
          <p:nvPr/>
        </p:nvPicPr>
        <p:blipFill>
          <a:blip r:embed="rId2" cstate="print"/>
          <a:srcRect/>
          <a:stretch>
            <a:fillRect/>
          </a:stretch>
        </p:blipFill>
        <p:spPr bwMode="auto">
          <a:xfrm>
            <a:off x="7452320" y="4918998"/>
            <a:ext cx="1368152" cy="1939002"/>
          </a:xfrm>
          <a:prstGeom prst="rect">
            <a:avLst/>
          </a:prstGeom>
          <a:noFill/>
        </p:spPr>
      </p:pic>
      <p:sp>
        <p:nvSpPr>
          <p:cNvPr id="6" name="Cloud Callout 5"/>
          <p:cNvSpPr/>
          <p:nvPr/>
        </p:nvSpPr>
        <p:spPr>
          <a:xfrm>
            <a:off x="0" y="4365104"/>
            <a:ext cx="5508104" cy="2492896"/>
          </a:xfrm>
          <a:prstGeom prst="cloudCallout">
            <a:avLst>
              <a:gd name="adj1" fmla="val 82240"/>
              <a:gd name="adj2" fmla="val 36128"/>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CA" dirty="0"/>
          </a:p>
        </p:txBody>
      </p:sp>
      <p:sp>
        <p:nvSpPr>
          <p:cNvPr id="7" name="TextBox 6"/>
          <p:cNvSpPr txBox="1"/>
          <p:nvPr/>
        </p:nvSpPr>
        <p:spPr>
          <a:xfrm>
            <a:off x="611560" y="4725144"/>
            <a:ext cx="4824536" cy="1569660"/>
          </a:xfrm>
          <a:prstGeom prst="rect">
            <a:avLst/>
          </a:prstGeom>
          <a:noFill/>
        </p:spPr>
        <p:txBody>
          <a:bodyPr wrap="square" rtlCol="0">
            <a:spAutoFit/>
          </a:bodyPr>
          <a:lstStyle/>
          <a:p>
            <a:r>
              <a:rPr lang="en-US" sz="1600" dirty="0" smtClean="0"/>
              <a:t>Did you know…</a:t>
            </a:r>
          </a:p>
          <a:p>
            <a:r>
              <a:rPr lang="en-US" sz="1600" dirty="0" smtClean="0"/>
              <a:t>Copper is a hugely recycled material! </a:t>
            </a:r>
            <a:r>
              <a:rPr lang="en-CA" sz="1600" dirty="0" smtClean="0"/>
              <a:t>In North America, nearly half of all Copper used is from recycled material! But it is still a non-renewable resource mined from the Earth over thousands of years, quickly depleting! Bummer! </a:t>
            </a:r>
            <a:endParaRPr lang="en-CA" sz="1600" dirty="0"/>
          </a:p>
        </p:txBody>
      </p:sp>
      <p:pic>
        <p:nvPicPr>
          <p:cNvPr id="5122" name="Picture 2" descr="http://upload.wikimedia.org/wikipedia/commons/thumb/f/f0/NatCopper.jpg/250px-NatCopper.jpg"/>
          <p:cNvPicPr>
            <a:picLocks noChangeAspect="1" noChangeArrowheads="1"/>
          </p:cNvPicPr>
          <p:nvPr/>
        </p:nvPicPr>
        <p:blipFill>
          <a:blip r:embed="rId3" cstate="print"/>
          <a:srcRect/>
          <a:stretch>
            <a:fillRect/>
          </a:stretch>
        </p:blipFill>
        <p:spPr bwMode="auto">
          <a:xfrm>
            <a:off x="1043608" y="1412775"/>
            <a:ext cx="2736304" cy="2594017"/>
          </a:xfrm>
          <a:prstGeom prst="rect">
            <a:avLst/>
          </a:prstGeom>
          <a:ln w="127000" cap="sq">
            <a:solidFill>
              <a:srgbClr val="FFFF00"/>
            </a:solidFill>
            <a:miter lim="800000"/>
          </a:ln>
          <a:effectLst>
            <a:innerShdw blurRad="63500" dist="50800" dir="13500000">
              <a:prstClr val="black">
                <a:alpha val="50000"/>
              </a:prstClr>
            </a:innerShdw>
          </a:effectLst>
        </p:spPr>
      </p:pic>
    </p:spTree>
  </p:cSld>
  <p:clrMapOvr>
    <a:masterClrMapping/>
  </p:clrMapOvr>
  <p:transition advClick="0" advTm="16000">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par>
                          <p:cTn id="10" fill="hold">
                            <p:stCondLst>
                              <p:cond delay="1000"/>
                            </p:stCondLst>
                            <p:childTnLst>
                              <p:par>
                                <p:cTn id="11" presetID="48" presetClass="entr" presetSubtype="0" accel="5000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4" dur="1000" fill="hold"/>
                                        <p:tgtEl>
                                          <p:spTgt spid="4"/>
                                        </p:tgtEl>
                                        <p:attrNameLst>
                                          <p:attrName>ppt_x</p:attrName>
                                        </p:attrNameLst>
                                      </p:cBhvr>
                                      <p:tavLst>
                                        <p:tav tm="0">
                                          <p:val>
                                            <p:fltVal val="-1"/>
                                          </p:val>
                                        </p:tav>
                                        <p:tav tm="50000">
                                          <p:val>
                                            <p:fltVal val="0.95"/>
                                          </p:val>
                                        </p:tav>
                                        <p:tav tm="100000">
                                          <p:val>
                                            <p:strVal val="#ppt_x"/>
                                          </p:val>
                                        </p:tav>
                                      </p:tavLst>
                                    </p:anim>
                                    <p:anim calcmode="lin" valueType="num">
                                      <p:cBhvr>
                                        <p:cTn id="15" dur="1000" fill="hold"/>
                                        <p:tgtEl>
                                          <p:spTgt spid="4"/>
                                        </p:tgtEl>
                                        <p:attrNameLst>
                                          <p:attrName>ppt_y</p:attrName>
                                        </p:attrNameLst>
                                      </p:cBhvr>
                                      <p:tavLst>
                                        <p:tav tm="0">
                                          <p:val>
                                            <p:strVal val="#ppt_y"/>
                                          </p:val>
                                        </p:tav>
                                        <p:tav tm="100000">
                                          <p:val>
                                            <p:strVal val="#ppt_y"/>
                                          </p:val>
                                        </p:tav>
                                      </p:tavLst>
                                    </p:anim>
                                    <p:animEffect transition="in" filter="fade">
                                      <p:cBhvr>
                                        <p:cTn id="16" dur="1000"/>
                                        <p:tgtEl>
                                          <p:spTgt spid="4"/>
                                        </p:tgtEl>
                                      </p:cBhvr>
                                    </p:animEffect>
                                  </p:childTnLst>
                                </p:cTn>
                              </p:par>
                              <p:par>
                                <p:cTn id="17" presetID="48" presetClass="entr" presetSubtype="0" accel="50000" fill="hold" grpId="0" nodeType="with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p:cTn id="19" dur="1000" fill="hold"/>
                                        <p:tgtEl>
                                          <p:spTgt spid="3">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0" dur="1000" fill="hold"/>
                                        <p:tgtEl>
                                          <p:spTgt spid="3">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22" dur="1000"/>
                                        <p:tgtEl>
                                          <p:spTgt spid="3">
                                            <p:txEl>
                                              <p:pRg st="0" end="0"/>
                                            </p:txEl>
                                          </p:spTgt>
                                        </p:tgtEl>
                                      </p:cBhvr>
                                    </p:animEffect>
                                  </p:childTnLst>
                                </p:cTn>
                              </p:par>
                            </p:childTnLst>
                          </p:cTn>
                        </p:par>
                        <p:par>
                          <p:cTn id="23" fill="hold">
                            <p:stCondLst>
                              <p:cond delay="2000"/>
                            </p:stCondLst>
                            <p:childTnLst>
                              <p:par>
                                <p:cTn id="24" presetID="39" presetClass="entr" presetSubtype="0" accel="100000" fill="hold" nodeType="afterEffect">
                                  <p:stCondLst>
                                    <p:cond delay="1500"/>
                                  </p:stCondLst>
                                  <p:childTnLst>
                                    <p:set>
                                      <p:cBhvr>
                                        <p:cTn id="25" dur="1" fill="hold">
                                          <p:stCondLst>
                                            <p:cond delay="0"/>
                                          </p:stCondLst>
                                        </p:cTn>
                                        <p:tgtEl>
                                          <p:spTgt spid="5122"/>
                                        </p:tgtEl>
                                        <p:attrNameLst>
                                          <p:attrName>style.visibility</p:attrName>
                                        </p:attrNameLst>
                                      </p:cBhvr>
                                      <p:to>
                                        <p:strVal val="visible"/>
                                      </p:to>
                                    </p:set>
                                    <p:anim calcmode="lin" valueType="num">
                                      <p:cBhvr>
                                        <p:cTn id="26" dur="500" fill="hold"/>
                                        <p:tgtEl>
                                          <p:spTgt spid="5122"/>
                                        </p:tgtEl>
                                        <p:attrNameLst>
                                          <p:attrName>ppt_h</p:attrName>
                                        </p:attrNameLst>
                                      </p:cBhvr>
                                      <p:tavLst>
                                        <p:tav tm="0">
                                          <p:val>
                                            <p:strVal val="#ppt_h/20"/>
                                          </p:val>
                                        </p:tav>
                                        <p:tav tm="50000">
                                          <p:val>
                                            <p:strVal val="#ppt_h/20"/>
                                          </p:val>
                                        </p:tav>
                                        <p:tav tm="100000">
                                          <p:val>
                                            <p:strVal val="#ppt_h"/>
                                          </p:val>
                                        </p:tav>
                                      </p:tavLst>
                                    </p:anim>
                                    <p:anim calcmode="lin" valueType="num">
                                      <p:cBhvr>
                                        <p:cTn id="27" dur="500" fill="hold"/>
                                        <p:tgtEl>
                                          <p:spTgt spid="5122"/>
                                        </p:tgtEl>
                                        <p:attrNameLst>
                                          <p:attrName>ppt_w</p:attrName>
                                        </p:attrNameLst>
                                      </p:cBhvr>
                                      <p:tavLst>
                                        <p:tav tm="0">
                                          <p:val>
                                            <p:strVal val="#ppt_w+.3"/>
                                          </p:val>
                                        </p:tav>
                                        <p:tav tm="50000">
                                          <p:val>
                                            <p:strVal val="#ppt_w+.3"/>
                                          </p:val>
                                        </p:tav>
                                        <p:tav tm="100000">
                                          <p:val>
                                            <p:strVal val="#ppt_w"/>
                                          </p:val>
                                        </p:tav>
                                      </p:tavLst>
                                    </p:anim>
                                    <p:anim calcmode="lin" valueType="num">
                                      <p:cBhvr>
                                        <p:cTn id="28" dur="500" fill="hold"/>
                                        <p:tgtEl>
                                          <p:spTgt spid="5122"/>
                                        </p:tgtEl>
                                        <p:attrNameLst>
                                          <p:attrName>ppt_x</p:attrName>
                                        </p:attrNameLst>
                                      </p:cBhvr>
                                      <p:tavLst>
                                        <p:tav tm="0">
                                          <p:val>
                                            <p:strVal val="#ppt_x-.3"/>
                                          </p:val>
                                        </p:tav>
                                        <p:tav tm="50000">
                                          <p:val>
                                            <p:strVal val="#ppt_x"/>
                                          </p:val>
                                        </p:tav>
                                        <p:tav tm="100000">
                                          <p:val>
                                            <p:strVal val="#ppt_x"/>
                                          </p:val>
                                        </p:tav>
                                      </p:tavLst>
                                    </p:anim>
                                    <p:anim calcmode="lin" valueType="num">
                                      <p:cBhvr>
                                        <p:cTn id="29" dur="500" fill="hold"/>
                                        <p:tgtEl>
                                          <p:spTgt spid="5122"/>
                                        </p:tgtEl>
                                        <p:attrNameLst>
                                          <p:attrName>ppt_y</p:attrName>
                                        </p:attrNameLst>
                                      </p:cBhvr>
                                      <p:tavLst>
                                        <p:tav tm="0">
                                          <p:val>
                                            <p:strVal val="#ppt_y"/>
                                          </p:val>
                                        </p:tav>
                                        <p:tav tm="100000">
                                          <p:val>
                                            <p:strVal val="#ppt_y"/>
                                          </p:val>
                                        </p:tav>
                                      </p:tavLst>
                                    </p:anim>
                                  </p:childTnLst>
                                </p:cTn>
                              </p:par>
                            </p:childTnLst>
                          </p:cTn>
                        </p:par>
                        <p:par>
                          <p:cTn id="30" fill="hold">
                            <p:stCondLst>
                              <p:cond delay="4000"/>
                            </p:stCondLst>
                            <p:childTnLst>
                              <p:par>
                                <p:cTn id="31" presetID="48" presetClass="entr" presetSubtype="0" accel="50000" fill="hold" grpId="0" nodeType="afterEffect">
                                  <p:stCondLst>
                                    <p:cond delay="1000"/>
                                  </p:stCondLst>
                                  <p:childTnLst>
                                    <p:set>
                                      <p:cBhvr>
                                        <p:cTn id="32" dur="1" fill="hold">
                                          <p:stCondLst>
                                            <p:cond delay="0"/>
                                          </p:stCondLst>
                                        </p:cTn>
                                        <p:tgtEl>
                                          <p:spTgt spid="6"/>
                                        </p:tgtEl>
                                        <p:attrNameLst>
                                          <p:attrName>style.visibility</p:attrName>
                                        </p:attrNameLst>
                                      </p:cBhvr>
                                      <p:to>
                                        <p:strVal val="visible"/>
                                      </p:to>
                                    </p:set>
                                    <p:anim calcmode="lin" valueType="num">
                                      <p:cBhvr>
                                        <p:cTn id="33" dur="1000" fill="hold"/>
                                        <p:tgtEl>
                                          <p:spTgt spid="6"/>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4" dur="1000" fill="hold"/>
                                        <p:tgtEl>
                                          <p:spTgt spid="6"/>
                                        </p:tgtEl>
                                        <p:attrNameLst>
                                          <p:attrName>ppt_x</p:attrName>
                                        </p:attrNameLst>
                                      </p:cBhvr>
                                      <p:tavLst>
                                        <p:tav tm="0">
                                          <p:val>
                                            <p:fltVal val="-1"/>
                                          </p:val>
                                        </p:tav>
                                        <p:tav tm="50000">
                                          <p:val>
                                            <p:fltVal val="0.95"/>
                                          </p:val>
                                        </p:tav>
                                        <p:tav tm="100000">
                                          <p:val>
                                            <p:strVal val="#ppt_x"/>
                                          </p:val>
                                        </p:tav>
                                      </p:tavLst>
                                    </p:anim>
                                    <p:anim calcmode="lin" valueType="num">
                                      <p:cBhvr>
                                        <p:cTn id="35" dur="1000" fill="hold"/>
                                        <p:tgtEl>
                                          <p:spTgt spid="6"/>
                                        </p:tgtEl>
                                        <p:attrNameLst>
                                          <p:attrName>ppt_y</p:attrName>
                                        </p:attrNameLst>
                                      </p:cBhvr>
                                      <p:tavLst>
                                        <p:tav tm="0">
                                          <p:val>
                                            <p:strVal val="#ppt_y"/>
                                          </p:val>
                                        </p:tav>
                                        <p:tav tm="100000">
                                          <p:val>
                                            <p:strVal val="#ppt_y"/>
                                          </p:val>
                                        </p:tav>
                                      </p:tavLst>
                                    </p:anim>
                                    <p:animEffect transition="in" filter="fade">
                                      <p:cBhvr>
                                        <p:cTn id="36" dur="1000"/>
                                        <p:tgtEl>
                                          <p:spTgt spid="6"/>
                                        </p:tgtEl>
                                      </p:cBhvr>
                                    </p:animEffect>
                                  </p:childTnLst>
                                </p:cTn>
                              </p:par>
                              <p:par>
                                <p:cTn id="37" presetID="48" presetClass="entr" presetSubtype="0" accel="50000"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1000" fill="hold"/>
                                        <p:tgtEl>
                                          <p:spTgt spid="7"/>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40" dur="1000" fill="hold"/>
                                        <p:tgtEl>
                                          <p:spTgt spid="7"/>
                                        </p:tgtEl>
                                        <p:attrNameLst>
                                          <p:attrName>ppt_x</p:attrName>
                                        </p:attrNameLst>
                                      </p:cBhvr>
                                      <p:tavLst>
                                        <p:tav tm="0">
                                          <p:val>
                                            <p:fltVal val="-1"/>
                                          </p:val>
                                        </p:tav>
                                        <p:tav tm="50000">
                                          <p:val>
                                            <p:fltVal val="0.95"/>
                                          </p:val>
                                        </p:tav>
                                        <p:tav tm="100000">
                                          <p:val>
                                            <p:strVal val="#ppt_x"/>
                                          </p:val>
                                        </p:tav>
                                      </p:tavLst>
                                    </p:anim>
                                    <p:anim calcmode="lin" valueType="num">
                                      <p:cBhvr>
                                        <p:cTn id="41" dur="1000" fill="hold"/>
                                        <p:tgtEl>
                                          <p:spTgt spid="7"/>
                                        </p:tgtEl>
                                        <p:attrNameLst>
                                          <p:attrName>ppt_y</p:attrName>
                                        </p:attrNameLst>
                                      </p:cBhvr>
                                      <p:tavLst>
                                        <p:tav tm="0">
                                          <p:val>
                                            <p:strVal val="#ppt_y"/>
                                          </p:val>
                                        </p:tav>
                                        <p:tav tm="100000">
                                          <p:val>
                                            <p:strVal val="#ppt_y"/>
                                          </p:val>
                                        </p:tav>
                                      </p:tavLst>
                                    </p:anim>
                                    <p:animEffect transition="in" filter="fade">
                                      <p:cBhvr>
                                        <p:cTn id="4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P spid="3" grpId="0" build="p"/>
      <p:bldP spid="6" grpId="0" animBg="1"/>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399032"/>
          </a:xfrm>
        </p:spPr>
        <p:txBody>
          <a:bodyPr/>
          <a:lstStyle/>
          <a:p>
            <a:pPr algn="ctr"/>
            <a:r>
              <a:rPr lang="en-US" dirty="0" smtClean="0"/>
              <a:t>Hey Check This! Physics!!</a:t>
            </a:r>
            <a:endParaRPr lang="en-CA" dirty="0"/>
          </a:p>
        </p:txBody>
      </p:sp>
      <p:sp>
        <p:nvSpPr>
          <p:cNvPr id="3" name="Content Placeholder 2"/>
          <p:cNvSpPr>
            <a:spLocks noGrp="1"/>
          </p:cNvSpPr>
          <p:nvPr>
            <p:ph idx="1"/>
          </p:nvPr>
        </p:nvSpPr>
        <p:spPr>
          <a:xfrm>
            <a:off x="4499992" y="1052736"/>
            <a:ext cx="4320480" cy="5040560"/>
          </a:xfrm>
        </p:spPr>
        <p:txBody>
          <a:bodyPr>
            <a:normAutofit lnSpcReduction="10000"/>
          </a:bodyPr>
          <a:lstStyle/>
          <a:p>
            <a:pPr>
              <a:buNone/>
            </a:pPr>
            <a:r>
              <a:rPr lang="en-US" sz="2000" dirty="0" smtClean="0"/>
              <a:t>        Our Lava Lamp actually uses Archimedes Principle to create Lava! </a:t>
            </a:r>
            <a:r>
              <a:rPr lang="en-US" sz="2000" b="1" dirty="0" smtClean="0"/>
              <a:t>This states that the buoyant force on a submerged object is equal to the weight of the fluid that is displaced by the object! </a:t>
            </a:r>
            <a:r>
              <a:rPr lang="en-US" sz="2000" dirty="0" smtClean="0"/>
              <a:t>Meaning, as the light bulb heats up our copper coil, the wax at the bottom is heated and expanded to a lighter density (makes it float). As it cools at the top away from the heat it contracts to a greater density (sinks), repeating in a continuous cycle!  Wicked!!           </a:t>
            </a:r>
            <a:endParaRPr lang="en-CA" sz="2000" dirty="0"/>
          </a:p>
        </p:txBody>
      </p:sp>
      <p:pic>
        <p:nvPicPr>
          <p:cNvPr id="5" name="Picture 2" descr="http://static.ddmcdn.com/gif/lava-lamp-diagram.gif"/>
          <p:cNvPicPr>
            <a:picLocks noChangeAspect="1" noChangeArrowheads="1"/>
          </p:cNvPicPr>
          <p:nvPr/>
        </p:nvPicPr>
        <p:blipFill>
          <a:blip r:embed="rId2" cstate="print"/>
          <a:srcRect/>
          <a:stretch>
            <a:fillRect/>
          </a:stretch>
        </p:blipFill>
        <p:spPr bwMode="auto">
          <a:xfrm>
            <a:off x="323528" y="1268760"/>
            <a:ext cx="3957196" cy="43924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advClick="0" advTm="6000">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mph" presetSubtype="0" grpId="0" nodeType="afterEffect">
                                  <p:stCondLst>
                                    <p:cond delay="0"/>
                                  </p:stCondLst>
                                  <p:iterate type="lt">
                                    <p:tmAbs val="25"/>
                                  </p:iterate>
                                  <p:childTnLst>
                                    <p:set>
                                      <p:cBhvr override="childStyle">
                                        <p:cTn id="6" dur="indefinite"/>
                                        <p:tgtEl>
                                          <p:spTgt spid="2"/>
                                        </p:tgtEl>
                                        <p:attrNameLst>
                                          <p:attrName>style.fontWeight</p:attrName>
                                        </p:attrNameLst>
                                      </p:cBhvr>
                                      <p:to>
                                        <p:strVal val="bold"/>
                                      </p:to>
                                    </p:set>
                                  </p:childTnLst>
                                </p:cTn>
                              </p:par>
                            </p:childTnLst>
                          </p:cTn>
                        </p:par>
                        <p:par>
                          <p:cTn id="7" fill="hold">
                            <p:stCondLst>
                              <p:cond delay="350"/>
                            </p:stCondLst>
                            <p:childTnLst>
                              <p:par>
                                <p:cTn id="8" presetID="23" presetClass="entr" presetSubtype="16" fill="hold" grpId="0" nodeType="after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 calcmode="lin" valueType="num">
                                      <p:cBhvr>
                                        <p:cTn id="10"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1"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par>
                          <p:cTn id="12" fill="hold">
                            <p:stCondLst>
                              <p:cond delay="850"/>
                            </p:stCondLst>
                            <p:childTnLst>
                              <p:par>
                                <p:cTn id="13" presetID="49" presetClass="entr" presetSubtype="0" decel="100000" fill="hold" nodeType="afterEffect">
                                  <p:stCondLst>
                                    <p:cond delay="100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 calcmode="lin" valueType="num">
                                      <p:cBhvr>
                                        <p:cTn id="17" dur="500" fill="hold"/>
                                        <p:tgtEl>
                                          <p:spTgt spid="5"/>
                                        </p:tgtEl>
                                        <p:attrNameLst>
                                          <p:attrName>style.rotation</p:attrName>
                                        </p:attrNameLst>
                                      </p:cBhvr>
                                      <p:tavLst>
                                        <p:tav tm="0">
                                          <p:val>
                                            <p:fltVal val="360"/>
                                          </p:val>
                                        </p:tav>
                                        <p:tav tm="100000">
                                          <p:val>
                                            <p:fltVal val="0"/>
                                          </p:val>
                                        </p:tav>
                                      </p:tavLst>
                                    </p:anim>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ular Callout 3"/>
          <p:cNvSpPr/>
          <p:nvPr/>
        </p:nvSpPr>
        <p:spPr>
          <a:xfrm>
            <a:off x="251520" y="332656"/>
            <a:ext cx="4536504" cy="4896544"/>
          </a:xfrm>
          <a:prstGeom prst="wedgeRoundRectCallout">
            <a:avLst>
              <a:gd name="adj1" fmla="val -17521"/>
              <a:gd name="adj2" fmla="val 62719"/>
              <a:gd name="adj3" fmla="val 16667"/>
            </a:avLst>
          </a:prstGeom>
          <a:effectLst>
            <a:glow rad="228600">
              <a:schemeClr val="accent2">
                <a:satMod val="175000"/>
                <a:alpha val="40000"/>
              </a:schemeClr>
            </a:glow>
            <a:outerShdw blurRad="63500" dist="25400" dir="14700000" algn="t" rotWithShape="0">
              <a:srgbClr val="000000">
                <a:alpha val="50000"/>
              </a:srgbClr>
            </a:outerShd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CA" dirty="0"/>
          </a:p>
        </p:txBody>
      </p:sp>
      <p:sp>
        <p:nvSpPr>
          <p:cNvPr id="2" name="Title 1"/>
          <p:cNvSpPr>
            <a:spLocks noGrp="1"/>
          </p:cNvSpPr>
          <p:nvPr>
            <p:ph type="title"/>
          </p:nvPr>
        </p:nvSpPr>
        <p:spPr>
          <a:xfrm>
            <a:off x="2699792" y="0"/>
            <a:ext cx="8229600" cy="1399032"/>
          </a:xfrm>
        </p:spPr>
        <p:txBody>
          <a:bodyPr/>
          <a:lstStyle/>
          <a:p>
            <a:pPr algn="ctr"/>
            <a:r>
              <a:rPr lang="en-US" dirty="0" smtClean="0"/>
              <a:t>Quartz   </a:t>
            </a:r>
            <a:endParaRPr lang="en-CA" dirty="0"/>
          </a:p>
        </p:txBody>
      </p:sp>
      <p:sp>
        <p:nvSpPr>
          <p:cNvPr id="3" name="Content Placeholder 2"/>
          <p:cNvSpPr>
            <a:spLocks noGrp="1"/>
          </p:cNvSpPr>
          <p:nvPr>
            <p:ph idx="1"/>
          </p:nvPr>
        </p:nvSpPr>
        <p:spPr>
          <a:xfrm>
            <a:off x="0" y="548680"/>
            <a:ext cx="4788024" cy="4896544"/>
          </a:xfrm>
        </p:spPr>
        <p:txBody>
          <a:bodyPr>
            <a:normAutofit fontScale="62500" lnSpcReduction="20000"/>
          </a:bodyPr>
          <a:lstStyle/>
          <a:p>
            <a:pPr>
              <a:buNone/>
            </a:pPr>
            <a:r>
              <a:rPr lang="en-US" sz="2400" dirty="0" smtClean="0"/>
              <a:t>           </a:t>
            </a:r>
            <a:r>
              <a:rPr lang="en-US" sz="2900" dirty="0" smtClean="0">
                <a:solidFill>
                  <a:schemeClr val="accent6">
                    <a:lumMod val="75000"/>
                  </a:schemeClr>
                </a:solidFill>
              </a:rPr>
              <a:t>Hey man! We’re almost to end of our journey! Far out! Our next ingredient to our Lava Lamp is Quartz Sand (Silica Sand).  Quartz (the main substance) is the second most abundant mineral in the Earth’s crust which combined with other substances like Limestone, Soda Ash, and Gypsum form Glass. Quartz can be found in acid igneous, metamorphic, and sedimentary rocks found in Arkansas and Brazil (pretty much anywhere), which may break down, forming Quartz sand produced commonly in India and Australia. The substances are melted, refined, shaped, and cooled in the proper form creating our hip glass chambers! Right on!      </a:t>
            </a:r>
            <a:endParaRPr lang="en-CA" sz="2900" dirty="0" smtClean="0">
              <a:solidFill>
                <a:schemeClr val="accent6">
                  <a:lumMod val="75000"/>
                </a:schemeClr>
              </a:solidFill>
            </a:endParaRPr>
          </a:p>
          <a:p>
            <a:pPr>
              <a:buNone/>
            </a:pPr>
            <a:endParaRPr lang="en-CA" sz="2000" dirty="0" smtClean="0"/>
          </a:p>
          <a:p>
            <a:pPr>
              <a:buNone/>
            </a:pPr>
            <a:endParaRPr lang="en-CA" sz="2400" dirty="0"/>
          </a:p>
        </p:txBody>
      </p:sp>
      <p:pic>
        <p:nvPicPr>
          <p:cNvPr id="5" name="Picture 4" descr="http://www.dreamstime.com/hippy-thumb1893469.jpg"/>
          <p:cNvPicPr>
            <a:picLocks noChangeAspect="1" noChangeArrowheads="1"/>
          </p:cNvPicPr>
          <p:nvPr/>
        </p:nvPicPr>
        <p:blipFill>
          <a:blip r:embed="rId2" cstate="print"/>
          <a:srcRect/>
          <a:stretch>
            <a:fillRect/>
          </a:stretch>
        </p:blipFill>
        <p:spPr bwMode="auto">
          <a:xfrm>
            <a:off x="179512" y="4918998"/>
            <a:ext cx="1368152" cy="1939002"/>
          </a:xfrm>
          <a:prstGeom prst="rect">
            <a:avLst/>
          </a:prstGeom>
          <a:noFill/>
        </p:spPr>
      </p:pic>
      <p:sp>
        <p:nvSpPr>
          <p:cNvPr id="6" name="Explosion 1 5"/>
          <p:cNvSpPr/>
          <p:nvPr/>
        </p:nvSpPr>
        <p:spPr>
          <a:xfrm>
            <a:off x="3419872" y="4293096"/>
            <a:ext cx="5256584" cy="2780928"/>
          </a:xfrm>
          <a:prstGeom prst="irregularSeal1">
            <a:avLst/>
          </a:prstGeom>
          <a:effectLst>
            <a:outerShdw blurRad="50800" dist="38100" dir="14700000" algn="t" rotWithShape="0">
              <a:srgbClr val="000000">
                <a:alpha val="60000"/>
              </a:srgbClr>
            </a:outerShdw>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CA" dirty="0"/>
          </a:p>
        </p:txBody>
      </p:sp>
      <p:sp>
        <p:nvSpPr>
          <p:cNvPr id="7" name="TextBox 6"/>
          <p:cNvSpPr txBox="1"/>
          <p:nvPr/>
        </p:nvSpPr>
        <p:spPr>
          <a:xfrm>
            <a:off x="4355976" y="5085184"/>
            <a:ext cx="3816424" cy="1077218"/>
          </a:xfrm>
          <a:prstGeom prst="rect">
            <a:avLst/>
          </a:prstGeom>
          <a:noFill/>
        </p:spPr>
        <p:txBody>
          <a:bodyPr wrap="square" rtlCol="0">
            <a:spAutoFit/>
          </a:bodyPr>
          <a:lstStyle/>
          <a:p>
            <a:r>
              <a:rPr lang="en-US" sz="1600" dirty="0" smtClean="0"/>
              <a:t>Dig this, although seemingly abundant, Quartz is still non-renewable. It takes centuries For the earth to produce more! </a:t>
            </a:r>
            <a:endParaRPr lang="en-CA" sz="1600" dirty="0"/>
          </a:p>
        </p:txBody>
      </p:sp>
      <p:pic>
        <p:nvPicPr>
          <p:cNvPr id="4098" name="Picture 2" descr="quartz-corchia2"/>
          <p:cNvPicPr>
            <a:picLocks noChangeAspect="1" noChangeArrowheads="1"/>
          </p:cNvPicPr>
          <p:nvPr/>
        </p:nvPicPr>
        <p:blipFill>
          <a:blip r:embed="rId3" cstate="print"/>
          <a:srcRect/>
          <a:stretch>
            <a:fillRect/>
          </a:stretch>
        </p:blipFill>
        <p:spPr bwMode="auto">
          <a:xfrm>
            <a:off x="5004048" y="1196752"/>
            <a:ext cx="2619379" cy="1584176"/>
          </a:xfrm>
          <a:prstGeom prst="rect">
            <a:avLst/>
          </a:prstGeom>
          <a:ln w="88900" cap="sq" cmpd="thickThin">
            <a:solidFill>
              <a:srgbClr val="00B0F0"/>
            </a:solidFill>
            <a:prstDash val="solid"/>
            <a:miter lim="800000"/>
          </a:ln>
          <a:effectLst>
            <a:innerShdw blurRad="76200">
              <a:srgbClr val="000000"/>
            </a:innerShdw>
          </a:effectLst>
        </p:spPr>
      </p:pic>
      <p:pic>
        <p:nvPicPr>
          <p:cNvPr id="4100" name="Picture 4" descr="http://www.chuanshi.cn/prod/quartz03d.jpg"/>
          <p:cNvPicPr>
            <a:picLocks noChangeAspect="1" noChangeArrowheads="1"/>
          </p:cNvPicPr>
          <p:nvPr/>
        </p:nvPicPr>
        <p:blipFill>
          <a:blip r:embed="rId4" cstate="print"/>
          <a:srcRect/>
          <a:stretch>
            <a:fillRect/>
          </a:stretch>
        </p:blipFill>
        <p:spPr bwMode="auto">
          <a:xfrm>
            <a:off x="7308304" y="1124744"/>
            <a:ext cx="1475656" cy="1003447"/>
          </a:xfrm>
          <a:prstGeom prst="rect">
            <a:avLst/>
          </a:prstGeom>
          <a:ln w="38100" cap="sq">
            <a:solidFill>
              <a:srgbClr val="FFC000"/>
            </a:solidFill>
            <a:prstDash val="solid"/>
            <a:miter lim="800000"/>
          </a:ln>
          <a:effectLst>
            <a:outerShdw blurRad="50800" dist="38100" dir="2700000" algn="tl" rotWithShape="0">
              <a:srgbClr val="000000">
                <a:alpha val="43000"/>
              </a:srgbClr>
            </a:outerShdw>
          </a:effectLst>
        </p:spPr>
      </p:pic>
      <p:sp>
        <p:nvSpPr>
          <p:cNvPr id="10" name="Oval 9"/>
          <p:cNvSpPr/>
          <p:nvPr/>
        </p:nvSpPr>
        <p:spPr>
          <a:xfrm>
            <a:off x="4932040" y="2996952"/>
            <a:ext cx="4211960" cy="1368152"/>
          </a:xfrm>
          <a:prstGeom prst="ellipse">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TextBox 10"/>
          <p:cNvSpPr txBox="1"/>
          <p:nvPr/>
        </p:nvSpPr>
        <p:spPr>
          <a:xfrm>
            <a:off x="5220072" y="3284984"/>
            <a:ext cx="3923928" cy="738664"/>
          </a:xfrm>
          <a:prstGeom prst="rect">
            <a:avLst/>
          </a:prstGeom>
          <a:noFill/>
        </p:spPr>
        <p:txBody>
          <a:bodyPr wrap="square" rtlCol="0">
            <a:spAutoFit/>
          </a:bodyPr>
          <a:lstStyle/>
          <a:p>
            <a:r>
              <a:rPr lang="en-US" sz="1400" dirty="0" smtClean="0">
                <a:solidFill>
                  <a:schemeClr val="bg1"/>
                </a:solidFill>
              </a:rPr>
              <a:t>Did you know…</a:t>
            </a:r>
          </a:p>
          <a:p>
            <a:r>
              <a:rPr lang="en-US" sz="1400" dirty="0" smtClean="0">
                <a:solidFill>
                  <a:schemeClr val="bg1"/>
                </a:solidFill>
              </a:rPr>
              <a:t>People used to think Quartz crystals were fragments of fallen stars! </a:t>
            </a:r>
            <a:endParaRPr lang="en-CA" sz="1400" dirty="0">
              <a:solidFill>
                <a:schemeClr val="bg1"/>
              </a:solidFill>
            </a:endParaRPr>
          </a:p>
        </p:txBody>
      </p:sp>
    </p:spTree>
  </p:cSld>
  <p:clrMapOvr>
    <a:masterClrMapping/>
  </p:clrMapOvr>
  <p:transition advClick="0" advTm="14000">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5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500" decel="50000" fill="hold">
                                          <p:stCondLst>
                                            <p:cond delay="0"/>
                                          </p:stCondLst>
                                        </p:cTn>
                                        <p:tgtEl>
                                          <p:spTgt spid="2"/>
                                        </p:tgtEl>
                                        <p:attrNameLst>
                                          <p:attrName>ppt_x</p:attrName>
                                          <p:attrName>ppt_y</p:attrName>
                                        </p:attrNameLst>
                                      </p:cBhvr>
                                    </p:animMotion>
                                    <p:animEffect transition="in" filter="fade">
                                      <p:cBhvr>
                                        <p:cTn id="9" dur="500"/>
                                        <p:tgtEl>
                                          <p:spTgt spid="2"/>
                                        </p:tgtEl>
                                      </p:cBhvr>
                                    </p:animEffect>
                                  </p:childTnLst>
                                </p:cTn>
                              </p:par>
                            </p:childTnLst>
                          </p:cTn>
                        </p:par>
                        <p:par>
                          <p:cTn id="10" fill="hold">
                            <p:stCondLst>
                              <p:cond delay="500"/>
                            </p:stCondLst>
                            <p:childTnLst>
                              <p:par>
                                <p:cTn id="11" presetID="48" presetClass="entr" presetSubtype="0" accel="5000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4" dur="1000" fill="hold"/>
                                        <p:tgtEl>
                                          <p:spTgt spid="4"/>
                                        </p:tgtEl>
                                        <p:attrNameLst>
                                          <p:attrName>ppt_x</p:attrName>
                                        </p:attrNameLst>
                                      </p:cBhvr>
                                      <p:tavLst>
                                        <p:tav tm="0">
                                          <p:val>
                                            <p:fltVal val="-1"/>
                                          </p:val>
                                        </p:tav>
                                        <p:tav tm="50000">
                                          <p:val>
                                            <p:fltVal val="0.95"/>
                                          </p:val>
                                        </p:tav>
                                        <p:tav tm="100000">
                                          <p:val>
                                            <p:strVal val="#ppt_x"/>
                                          </p:val>
                                        </p:tav>
                                      </p:tavLst>
                                    </p:anim>
                                    <p:anim calcmode="lin" valueType="num">
                                      <p:cBhvr>
                                        <p:cTn id="15" dur="1000" fill="hold"/>
                                        <p:tgtEl>
                                          <p:spTgt spid="4"/>
                                        </p:tgtEl>
                                        <p:attrNameLst>
                                          <p:attrName>ppt_y</p:attrName>
                                        </p:attrNameLst>
                                      </p:cBhvr>
                                      <p:tavLst>
                                        <p:tav tm="0">
                                          <p:val>
                                            <p:strVal val="#ppt_y"/>
                                          </p:val>
                                        </p:tav>
                                        <p:tav tm="100000">
                                          <p:val>
                                            <p:strVal val="#ppt_y"/>
                                          </p:val>
                                        </p:tav>
                                      </p:tavLst>
                                    </p:anim>
                                    <p:animEffect transition="in" filter="fade">
                                      <p:cBhvr>
                                        <p:cTn id="16" dur="1000"/>
                                        <p:tgtEl>
                                          <p:spTgt spid="4"/>
                                        </p:tgtEl>
                                      </p:cBhvr>
                                    </p:animEffect>
                                  </p:childTnLst>
                                </p:cTn>
                              </p:par>
                              <p:par>
                                <p:cTn id="17" presetID="48" presetClass="entr" presetSubtype="0" accel="50000" fill="hold" grpId="0" nodeType="with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p:cTn id="19" dur="500" fill="hold"/>
                                        <p:tgtEl>
                                          <p:spTgt spid="3">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0" dur="500" fill="hold"/>
                                        <p:tgtEl>
                                          <p:spTgt spid="3">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21" dur="5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22" dur="500"/>
                                        <p:tgtEl>
                                          <p:spTgt spid="3">
                                            <p:txEl>
                                              <p:pRg st="0" end="0"/>
                                            </p:txEl>
                                          </p:spTgt>
                                        </p:tgtEl>
                                      </p:cBhvr>
                                    </p:animEffect>
                                  </p:childTnLst>
                                </p:cTn>
                              </p:par>
                            </p:childTnLst>
                          </p:cTn>
                        </p:par>
                        <p:par>
                          <p:cTn id="23" fill="hold">
                            <p:stCondLst>
                              <p:cond delay="1500"/>
                            </p:stCondLst>
                            <p:childTnLst>
                              <p:par>
                                <p:cTn id="24" presetID="54" presetClass="entr" presetSubtype="0" accel="100000" fill="hold" grpId="0" nodeType="afterEffect">
                                  <p:stCondLst>
                                    <p:cond delay="100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ppt_w</p:attrName>
                                        </p:attrNameLst>
                                      </p:cBhvr>
                                      <p:tavLst>
                                        <p:tav tm="0">
                                          <p:val>
                                            <p:strVal val="#ppt_w*0.05"/>
                                          </p:val>
                                        </p:tav>
                                        <p:tav tm="100000">
                                          <p:val>
                                            <p:strVal val="#ppt_w"/>
                                          </p:val>
                                        </p:tav>
                                      </p:tavLst>
                                    </p:anim>
                                    <p:anim calcmode="lin" valueType="num">
                                      <p:cBhvr>
                                        <p:cTn id="27" dur="500" fill="hold"/>
                                        <p:tgtEl>
                                          <p:spTgt spid="6"/>
                                        </p:tgtEl>
                                        <p:attrNameLst>
                                          <p:attrName>ppt_h</p:attrName>
                                        </p:attrNameLst>
                                      </p:cBhvr>
                                      <p:tavLst>
                                        <p:tav tm="0">
                                          <p:val>
                                            <p:strVal val="#ppt_h"/>
                                          </p:val>
                                        </p:tav>
                                        <p:tav tm="100000">
                                          <p:val>
                                            <p:strVal val="#ppt_h"/>
                                          </p:val>
                                        </p:tav>
                                      </p:tavLst>
                                    </p:anim>
                                    <p:anim calcmode="lin" valueType="num">
                                      <p:cBhvr>
                                        <p:cTn id="28" dur="500" fill="hold"/>
                                        <p:tgtEl>
                                          <p:spTgt spid="6"/>
                                        </p:tgtEl>
                                        <p:attrNameLst>
                                          <p:attrName>ppt_x</p:attrName>
                                        </p:attrNameLst>
                                      </p:cBhvr>
                                      <p:tavLst>
                                        <p:tav tm="0">
                                          <p:val>
                                            <p:strVal val="#ppt_x-.2"/>
                                          </p:val>
                                        </p:tav>
                                        <p:tav tm="100000">
                                          <p:val>
                                            <p:strVal val="#ppt_x"/>
                                          </p:val>
                                        </p:tav>
                                      </p:tavLst>
                                    </p:anim>
                                    <p:anim calcmode="lin" valueType="num">
                                      <p:cBhvr>
                                        <p:cTn id="29" dur="500" fill="hold"/>
                                        <p:tgtEl>
                                          <p:spTgt spid="6"/>
                                        </p:tgtEl>
                                        <p:attrNameLst>
                                          <p:attrName>ppt_y</p:attrName>
                                        </p:attrNameLst>
                                      </p:cBhvr>
                                      <p:tavLst>
                                        <p:tav tm="0">
                                          <p:val>
                                            <p:strVal val="#ppt_y"/>
                                          </p:val>
                                        </p:tav>
                                        <p:tav tm="100000">
                                          <p:val>
                                            <p:strVal val="#ppt_y"/>
                                          </p:val>
                                        </p:tav>
                                      </p:tavLst>
                                    </p:anim>
                                    <p:animEffect transition="in" filter="fade">
                                      <p:cBhvr>
                                        <p:cTn id="30" dur="500"/>
                                        <p:tgtEl>
                                          <p:spTgt spid="6"/>
                                        </p:tgtEl>
                                      </p:cBhvr>
                                    </p:animEffect>
                                  </p:childTnLst>
                                </p:cTn>
                              </p:par>
                              <p:par>
                                <p:cTn id="31" presetID="54" presetClass="entr" presetSubtype="0" accel="100000"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500" fill="hold"/>
                                        <p:tgtEl>
                                          <p:spTgt spid="7"/>
                                        </p:tgtEl>
                                        <p:attrNameLst>
                                          <p:attrName>ppt_w</p:attrName>
                                        </p:attrNameLst>
                                      </p:cBhvr>
                                      <p:tavLst>
                                        <p:tav tm="0">
                                          <p:val>
                                            <p:strVal val="#ppt_w*0.05"/>
                                          </p:val>
                                        </p:tav>
                                        <p:tav tm="100000">
                                          <p:val>
                                            <p:strVal val="#ppt_w"/>
                                          </p:val>
                                        </p:tav>
                                      </p:tavLst>
                                    </p:anim>
                                    <p:anim calcmode="lin" valueType="num">
                                      <p:cBhvr>
                                        <p:cTn id="34" dur="500" fill="hold"/>
                                        <p:tgtEl>
                                          <p:spTgt spid="7"/>
                                        </p:tgtEl>
                                        <p:attrNameLst>
                                          <p:attrName>ppt_h</p:attrName>
                                        </p:attrNameLst>
                                      </p:cBhvr>
                                      <p:tavLst>
                                        <p:tav tm="0">
                                          <p:val>
                                            <p:strVal val="#ppt_h"/>
                                          </p:val>
                                        </p:tav>
                                        <p:tav tm="100000">
                                          <p:val>
                                            <p:strVal val="#ppt_h"/>
                                          </p:val>
                                        </p:tav>
                                      </p:tavLst>
                                    </p:anim>
                                    <p:anim calcmode="lin" valueType="num">
                                      <p:cBhvr>
                                        <p:cTn id="35" dur="500" fill="hold"/>
                                        <p:tgtEl>
                                          <p:spTgt spid="7"/>
                                        </p:tgtEl>
                                        <p:attrNameLst>
                                          <p:attrName>ppt_x</p:attrName>
                                        </p:attrNameLst>
                                      </p:cBhvr>
                                      <p:tavLst>
                                        <p:tav tm="0">
                                          <p:val>
                                            <p:strVal val="#ppt_x-.2"/>
                                          </p:val>
                                        </p:tav>
                                        <p:tav tm="100000">
                                          <p:val>
                                            <p:strVal val="#ppt_x"/>
                                          </p:val>
                                        </p:tav>
                                      </p:tavLst>
                                    </p:anim>
                                    <p:anim calcmode="lin" valueType="num">
                                      <p:cBhvr>
                                        <p:cTn id="36" dur="500" fill="hold"/>
                                        <p:tgtEl>
                                          <p:spTgt spid="7"/>
                                        </p:tgtEl>
                                        <p:attrNameLst>
                                          <p:attrName>ppt_y</p:attrName>
                                        </p:attrNameLst>
                                      </p:cBhvr>
                                      <p:tavLst>
                                        <p:tav tm="0">
                                          <p:val>
                                            <p:strVal val="#ppt_y"/>
                                          </p:val>
                                        </p:tav>
                                        <p:tav tm="100000">
                                          <p:val>
                                            <p:strVal val="#ppt_y"/>
                                          </p:val>
                                        </p:tav>
                                      </p:tavLst>
                                    </p:anim>
                                    <p:animEffect transition="in" filter="fade">
                                      <p:cBhvr>
                                        <p:cTn id="37" dur="500"/>
                                        <p:tgtEl>
                                          <p:spTgt spid="7"/>
                                        </p:tgtEl>
                                      </p:cBhvr>
                                    </p:animEffect>
                                  </p:childTnLst>
                                </p:cTn>
                              </p:par>
                            </p:childTnLst>
                          </p:cTn>
                        </p:par>
                        <p:par>
                          <p:cTn id="38" fill="hold">
                            <p:stCondLst>
                              <p:cond delay="3000"/>
                            </p:stCondLst>
                            <p:childTnLst>
                              <p:par>
                                <p:cTn id="39" presetID="52" presetClass="entr" presetSubtype="0" fill="hold" nodeType="afterEffect">
                                  <p:stCondLst>
                                    <p:cond delay="1000"/>
                                  </p:stCondLst>
                                  <p:childTnLst>
                                    <p:set>
                                      <p:cBhvr>
                                        <p:cTn id="40" dur="1" fill="hold">
                                          <p:stCondLst>
                                            <p:cond delay="0"/>
                                          </p:stCondLst>
                                        </p:cTn>
                                        <p:tgtEl>
                                          <p:spTgt spid="4098"/>
                                        </p:tgtEl>
                                        <p:attrNameLst>
                                          <p:attrName>style.visibility</p:attrName>
                                        </p:attrNameLst>
                                      </p:cBhvr>
                                      <p:to>
                                        <p:strVal val="visible"/>
                                      </p:to>
                                    </p:set>
                                    <p:animScale>
                                      <p:cBhvr>
                                        <p:cTn id="41" dur="1000" decel="50000" fill="hold">
                                          <p:stCondLst>
                                            <p:cond delay="0"/>
                                          </p:stCondLst>
                                        </p:cTn>
                                        <p:tgtEl>
                                          <p:spTgt spid="409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2" dur="1000" decel="50000" fill="hold">
                                          <p:stCondLst>
                                            <p:cond delay="0"/>
                                          </p:stCondLst>
                                        </p:cTn>
                                        <p:tgtEl>
                                          <p:spTgt spid="4098"/>
                                        </p:tgtEl>
                                        <p:attrNameLst>
                                          <p:attrName>ppt_x</p:attrName>
                                          <p:attrName>ppt_y</p:attrName>
                                        </p:attrNameLst>
                                      </p:cBhvr>
                                    </p:animMotion>
                                    <p:animEffect transition="in" filter="fade">
                                      <p:cBhvr>
                                        <p:cTn id="43" dur="1000"/>
                                        <p:tgtEl>
                                          <p:spTgt spid="4098"/>
                                        </p:tgtEl>
                                      </p:cBhvr>
                                    </p:animEffect>
                                  </p:childTnLst>
                                </p:cTn>
                              </p:par>
                              <p:par>
                                <p:cTn id="44" presetID="49" presetClass="entr" presetSubtype="0" decel="100000" fill="hold" nodeType="withEffect">
                                  <p:stCondLst>
                                    <p:cond delay="0"/>
                                  </p:stCondLst>
                                  <p:childTnLst>
                                    <p:set>
                                      <p:cBhvr>
                                        <p:cTn id="45" dur="1" fill="hold">
                                          <p:stCondLst>
                                            <p:cond delay="0"/>
                                          </p:stCondLst>
                                        </p:cTn>
                                        <p:tgtEl>
                                          <p:spTgt spid="4100"/>
                                        </p:tgtEl>
                                        <p:attrNameLst>
                                          <p:attrName>style.visibility</p:attrName>
                                        </p:attrNameLst>
                                      </p:cBhvr>
                                      <p:to>
                                        <p:strVal val="visible"/>
                                      </p:to>
                                    </p:set>
                                    <p:anim calcmode="lin" valueType="num">
                                      <p:cBhvr>
                                        <p:cTn id="46" dur="500" fill="hold"/>
                                        <p:tgtEl>
                                          <p:spTgt spid="4100"/>
                                        </p:tgtEl>
                                        <p:attrNameLst>
                                          <p:attrName>ppt_w</p:attrName>
                                        </p:attrNameLst>
                                      </p:cBhvr>
                                      <p:tavLst>
                                        <p:tav tm="0">
                                          <p:val>
                                            <p:fltVal val="0"/>
                                          </p:val>
                                        </p:tav>
                                        <p:tav tm="100000">
                                          <p:val>
                                            <p:strVal val="#ppt_w"/>
                                          </p:val>
                                        </p:tav>
                                      </p:tavLst>
                                    </p:anim>
                                    <p:anim calcmode="lin" valueType="num">
                                      <p:cBhvr>
                                        <p:cTn id="47" dur="500" fill="hold"/>
                                        <p:tgtEl>
                                          <p:spTgt spid="4100"/>
                                        </p:tgtEl>
                                        <p:attrNameLst>
                                          <p:attrName>ppt_h</p:attrName>
                                        </p:attrNameLst>
                                      </p:cBhvr>
                                      <p:tavLst>
                                        <p:tav tm="0">
                                          <p:val>
                                            <p:fltVal val="0"/>
                                          </p:val>
                                        </p:tav>
                                        <p:tav tm="100000">
                                          <p:val>
                                            <p:strVal val="#ppt_h"/>
                                          </p:val>
                                        </p:tav>
                                      </p:tavLst>
                                    </p:anim>
                                    <p:anim calcmode="lin" valueType="num">
                                      <p:cBhvr>
                                        <p:cTn id="48" dur="500" fill="hold"/>
                                        <p:tgtEl>
                                          <p:spTgt spid="4100"/>
                                        </p:tgtEl>
                                        <p:attrNameLst>
                                          <p:attrName>style.rotation</p:attrName>
                                        </p:attrNameLst>
                                      </p:cBhvr>
                                      <p:tavLst>
                                        <p:tav tm="0">
                                          <p:val>
                                            <p:fltVal val="360"/>
                                          </p:val>
                                        </p:tav>
                                        <p:tav tm="100000">
                                          <p:val>
                                            <p:fltVal val="0"/>
                                          </p:val>
                                        </p:tav>
                                      </p:tavLst>
                                    </p:anim>
                                    <p:animEffect transition="in" filter="fade">
                                      <p:cBhvr>
                                        <p:cTn id="49" dur="500"/>
                                        <p:tgtEl>
                                          <p:spTgt spid="4100"/>
                                        </p:tgtEl>
                                      </p:cBhvr>
                                    </p:animEffect>
                                  </p:childTnLst>
                                </p:cTn>
                              </p:par>
                            </p:childTnLst>
                          </p:cTn>
                        </p:par>
                        <p:par>
                          <p:cTn id="50" fill="hold">
                            <p:stCondLst>
                              <p:cond delay="5000"/>
                            </p:stCondLst>
                            <p:childTnLst>
                              <p:par>
                                <p:cTn id="51" presetID="35" presetClass="entr" presetSubtype="0" fill="hold" grpId="0"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fade">
                                      <p:cBhvr>
                                        <p:cTn id="53" dur="500"/>
                                        <p:tgtEl>
                                          <p:spTgt spid="10"/>
                                        </p:tgtEl>
                                      </p:cBhvr>
                                    </p:animEffect>
                                    <p:anim calcmode="lin" valueType="num">
                                      <p:cBhvr>
                                        <p:cTn id="54" dur="500" fill="hold"/>
                                        <p:tgtEl>
                                          <p:spTgt spid="10"/>
                                        </p:tgtEl>
                                        <p:attrNameLst>
                                          <p:attrName>style.rotation</p:attrName>
                                        </p:attrNameLst>
                                      </p:cBhvr>
                                      <p:tavLst>
                                        <p:tav tm="0">
                                          <p:val>
                                            <p:fltVal val="720"/>
                                          </p:val>
                                        </p:tav>
                                        <p:tav tm="100000">
                                          <p:val>
                                            <p:fltVal val="0"/>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 calcmode="lin" valueType="num">
                                      <p:cBhvr>
                                        <p:cTn id="56" dur="500" fill="hold"/>
                                        <p:tgtEl>
                                          <p:spTgt spid="10"/>
                                        </p:tgtEl>
                                        <p:attrNameLst>
                                          <p:attrName>ppt_w</p:attrName>
                                        </p:attrNameLst>
                                      </p:cBhvr>
                                      <p:tavLst>
                                        <p:tav tm="0">
                                          <p:val>
                                            <p:fltVal val="0"/>
                                          </p:val>
                                        </p:tav>
                                        <p:tav tm="100000">
                                          <p:val>
                                            <p:strVal val="#ppt_w"/>
                                          </p:val>
                                        </p:tav>
                                      </p:tavLst>
                                    </p:anim>
                                  </p:childTnLst>
                                </p:cTn>
                              </p:par>
                              <p:par>
                                <p:cTn id="57" presetID="48" presetClass="entr" presetSubtype="0" accel="50000" fill="hold" grpId="0" nodeType="withEffect">
                                  <p:stCondLst>
                                    <p:cond delay="0"/>
                                  </p:stCondLst>
                                  <p:childTnLst>
                                    <p:set>
                                      <p:cBhvr>
                                        <p:cTn id="58" dur="1" fill="hold">
                                          <p:stCondLst>
                                            <p:cond delay="0"/>
                                          </p:stCondLst>
                                        </p:cTn>
                                        <p:tgtEl>
                                          <p:spTgt spid="11"/>
                                        </p:tgtEl>
                                        <p:attrNameLst>
                                          <p:attrName>style.visibility</p:attrName>
                                        </p:attrNameLst>
                                      </p:cBhvr>
                                      <p:to>
                                        <p:strVal val="visible"/>
                                      </p:to>
                                    </p:set>
                                    <p:anim calcmode="lin" valueType="num">
                                      <p:cBhvr>
                                        <p:cTn id="59" dur="500" fill="hold"/>
                                        <p:tgtEl>
                                          <p:spTgt spid="11"/>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60" dur="500" fill="hold"/>
                                        <p:tgtEl>
                                          <p:spTgt spid="11"/>
                                        </p:tgtEl>
                                        <p:attrNameLst>
                                          <p:attrName>ppt_x</p:attrName>
                                        </p:attrNameLst>
                                      </p:cBhvr>
                                      <p:tavLst>
                                        <p:tav tm="0">
                                          <p:val>
                                            <p:fltVal val="-1"/>
                                          </p:val>
                                        </p:tav>
                                        <p:tav tm="50000">
                                          <p:val>
                                            <p:fltVal val="0.95"/>
                                          </p:val>
                                        </p:tav>
                                        <p:tav tm="100000">
                                          <p:val>
                                            <p:strVal val="#ppt_x"/>
                                          </p:val>
                                        </p:tav>
                                      </p:tavLst>
                                    </p:anim>
                                    <p:anim calcmode="lin" valueType="num">
                                      <p:cBhvr>
                                        <p:cTn id="61" dur="500" fill="hold"/>
                                        <p:tgtEl>
                                          <p:spTgt spid="11"/>
                                        </p:tgtEl>
                                        <p:attrNameLst>
                                          <p:attrName>ppt_y</p:attrName>
                                        </p:attrNameLst>
                                      </p:cBhvr>
                                      <p:tavLst>
                                        <p:tav tm="0">
                                          <p:val>
                                            <p:strVal val="#ppt_y"/>
                                          </p:val>
                                        </p:tav>
                                        <p:tav tm="100000">
                                          <p:val>
                                            <p:strVal val="#ppt_y"/>
                                          </p:val>
                                        </p:tav>
                                      </p:tavLst>
                                    </p:anim>
                                    <p:animEffect transition="in" filter="fade">
                                      <p:cBhvr>
                                        <p:cTn id="6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P spid="3" grpId="0" build="p"/>
      <p:bldP spid="6" grpId="0" animBg="1"/>
      <p:bldP spid="7" grpId="0"/>
      <p:bldP spid="10" grpId="0" animBg="1"/>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ular Callout 3"/>
          <p:cNvSpPr/>
          <p:nvPr/>
        </p:nvSpPr>
        <p:spPr>
          <a:xfrm>
            <a:off x="2915816" y="1268760"/>
            <a:ext cx="3888432" cy="4248472"/>
          </a:xfrm>
          <a:prstGeom prst="wedgeRoundRectCallout">
            <a:avLst/>
          </a:prstGeom>
          <a:effectLst>
            <a:glow rad="228600">
              <a:schemeClr val="accent2">
                <a:satMod val="175000"/>
                <a:alpha val="40000"/>
              </a:schemeClr>
            </a:glow>
          </a:effectLst>
        </p:spPr>
        <p:style>
          <a:lnRef idx="2">
            <a:schemeClr val="accent1">
              <a:shade val="50000"/>
            </a:schemeClr>
          </a:lnRef>
          <a:fillRef idx="1002">
            <a:schemeClr val="lt1"/>
          </a:fillRef>
          <a:effectRef idx="0">
            <a:schemeClr val="accent1"/>
          </a:effectRef>
          <a:fontRef idx="minor">
            <a:schemeClr val="lt1"/>
          </a:fontRef>
        </p:style>
        <p:txBody>
          <a:bodyPr rtlCol="0" anchor="ctr"/>
          <a:lstStyle/>
          <a:p>
            <a:pPr algn="ctr"/>
            <a:endParaRPr lang="en-CA" dirty="0"/>
          </a:p>
        </p:txBody>
      </p:sp>
      <p:sp>
        <p:nvSpPr>
          <p:cNvPr id="2" name="Title 1"/>
          <p:cNvSpPr>
            <a:spLocks noGrp="1"/>
          </p:cNvSpPr>
          <p:nvPr>
            <p:ph type="title"/>
          </p:nvPr>
        </p:nvSpPr>
        <p:spPr>
          <a:xfrm>
            <a:off x="467544" y="0"/>
            <a:ext cx="8229600" cy="1399032"/>
          </a:xfrm>
        </p:spPr>
        <p:txBody>
          <a:bodyPr/>
          <a:lstStyle/>
          <a:p>
            <a:pPr algn="ctr"/>
            <a:r>
              <a:rPr lang="en-US" dirty="0" smtClean="0"/>
              <a:t>Mineral Oil </a:t>
            </a:r>
            <a:endParaRPr lang="en-CA" dirty="0"/>
          </a:p>
        </p:txBody>
      </p:sp>
      <p:sp>
        <p:nvSpPr>
          <p:cNvPr id="3" name="Content Placeholder 2"/>
          <p:cNvSpPr>
            <a:spLocks noGrp="1"/>
          </p:cNvSpPr>
          <p:nvPr>
            <p:ph idx="1"/>
          </p:nvPr>
        </p:nvSpPr>
        <p:spPr>
          <a:xfrm>
            <a:off x="2627784" y="1484784"/>
            <a:ext cx="4032448" cy="3744416"/>
          </a:xfrm>
        </p:spPr>
        <p:txBody>
          <a:bodyPr>
            <a:normAutofit/>
          </a:bodyPr>
          <a:lstStyle/>
          <a:p>
            <a:pPr>
              <a:buNone/>
            </a:pPr>
            <a:r>
              <a:rPr lang="en-US" sz="1800" dirty="0" smtClean="0"/>
              <a:t>          </a:t>
            </a:r>
            <a:r>
              <a:rPr lang="en-US" sz="1800" dirty="0" smtClean="0">
                <a:solidFill>
                  <a:schemeClr val="accent2">
                    <a:lumMod val="75000"/>
                  </a:schemeClr>
                </a:solidFill>
              </a:rPr>
              <a:t>Fun Fact Man:  Mineral Oil (or Liquid Petroleum) is actually a liquid by-product of the distillation of Petroleum, to provide gasoline and other similar products from Crude Oil.  Since Petroleum is a fossil fuel from plants and animals millions of years ago, Mineral Oil (used for part of the watery substance in some of our lamps) is technically non-renewable!       </a:t>
            </a:r>
            <a:endParaRPr lang="en-CA" sz="1800" dirty="0">
              <a:solidFill>
                <a:schemeClr val="accent2">
                  <a:lumMod val="75000"/>
                </a:schemeClr>
              </a:solidFill>
            </a:endParaRPr>
          </a:p>
        </p:txBody>
      </p:sp>
      <p:pic>
        <p:nvPicPr>
          <p:cNvPr id="5" name="Picture 4" descr="http://www.dreamstime.com/hippy-thumb1893469.jpg"/>
          <p:cNvPicPr>
            <a:picLocks noChangeAspect="1" noChangeArrowheads="1"/>
          </p:cNvPicPr>
          <p:nvPr/>
        </p:nvPicPr>
        <p:blipFill>
          <a:blip r:embed="rId2" cstate="print"/>
          <a:srcRect/>
          <a:stretch>
            <a:fillRect/>
          </a:stretch>
        </p:blipFill>
        <p:spPr bwMode="auto">
          <a:xfrm>
            <a:off x="4788024" y="5327208"/>
            <a:ext cx="1080120" cy="1530792"/>
          </a:xfrm>
          <a:prstGeom prst="rect">
            <a:avLst/>
          </a:prstGeom>
          <a:noFill/>
        </p:spPr>
      </p:pic>
      <p:pic>
        <p:nvPicPr>
          <p:cNvPr id="2050" name="Picture 2" descr="http://cloudswave.com/blog/wp-content/uploads/2012/06/oil.png"/>
          <p:cNvPicPr>
            <a:picLocks noChangeAspect="1" noChangeArrowheads="1"/>
          </p:cNvPicPr>
          <p:nvPr/>
        </p:nvPicPr>
        <p:blipFill>
          <a:blip r:embed="rId3" cstate="print"/>
          <a:srcRect/>
          <a:stretch>
            <a:fillRect/>
          </a:stretch>
        </p:blipFill>
        <p:spPr bwMode="auto">
          <a:xfrm>
            <a:off x="179512" y="980728"/>
            <a:ext cx="2520280" cy="1612832"/>
          </a:xfrm>
          <a:prstGeom prst="rect">
            <a:avLst/>
          </a:prstGeom>
          <a:noFill/>
        </p:spPr>
      </p:pic>
      <p:sp>
        <p:nvSpPr>
          <p:cNvPr id="7" name="TextBox 6"/>
          <p:cNvSpPr txBox="1"/>
          <p:nvPr/>
        </p:nvSpPr>
        <p:spPr>
          <a:xfrm>
            <a:off x="179512" y="2708920"/>
            <a:ext cx="2520280" cy="2031325"/>
          </a:xfrm>
          <a:prstGeom prst="rect">
            <a:avLst/>
          </a:prstGeom>
          <a:noFill/>
        </p:spPr>
        <p:txBody>
          <a:bodyPr wrap="square" rtlCol="0">
            <a:spAutoFit/>
          </a:bodyPr>
          <a:lstStyle/>
          <a:p>
            <a:r>
              <a:rPr lang="en-US" dirty="0" smtClean="0"/>
              <a:t>Places such as  the USA, Canada, and Saudi Arabia are huge producers of crude oil.  Up to 200 million barrels annually!  </a:t>
            </a:r>
            <a:endParaRPr lang="en-CA" dirty="0"/>
          </a:p>
        </p:txBody>
      </p:sp>
      <p:pic>
        <p:nvPicPr>
          <p:cNvPr id="2052" name="Picture 4" descr="http://images-en.busytrade.com/24314950020000200/White-Mineral-Oil-petroleum-.jpg"/>
          <p:cNvPicPr>
            <a:picLocks noChangeAspect="1" noChangeArrowheads="1"/>
          </p:cNvPicPr>
          <p:nvPr/>
        </p:nvPicPr>
        <p:blipFill>
          <a:blip r:embed="rId4" cstate="print"/>
          <a:srcRect/>
          <a:stretch>
            <a:fillRect/>
          </a:stretch>
        </p:blipFill>
        <p:spPr bwMode="auto">
          <a:xfrm>
            <a:off x="7020272" y="2852936"/>
            <a:ext cx="1905000" cy="1905000"/>
          </a:xfrm>
          <a:prstGeom prst="rect">
            <a:avLst/>
          </a:prstGeom>
          <a:noFill/>
        </p:spPr>
      </p:pic>
      <p:sp>
        <p:nvSpPr>
          <p:cNvPr id="9" name="TextBox 8"/>
          <p:cNvSpPr txBox="1"/>
          <p:nvPr/>
        </p:nvSpPr>
        <p:spPr>
          <a:xfrm>
            <a:off x="6876256" y="4797152"/>
            <a:ext cx="2160240" cy="646331"/>
          </a:xfrm>
          <a:prstGeom prst="rect">
            <a:avLst/>
          </a:prstGeom>
          <a:noFill/>
        </p:spPr>
        <p:txBody>
          <a:bodyPr wrap="square" rtlCol="0">
            <a:spAutoFit/>
          </a:bodyPr>
          <a:lstStyle/>
          <a:p>
            <a:pPr algn="ctr"/>
            <a:r>
              <a:rPr lang="en-US" dirty="0" smtClean="0"/>
              <a:t>Liquid Petroleum </a:t>
            </a:r>
          </a:p>
          <a:p>
            <a:pPr algn="ctr"/>
            <a:r>
              <a:rPr lang="en-US" dirty="0" smtClean="0"/>
              <a:t>(Mineral Oil)</a:t>
            </a:r>
            <a:endParaRPr lang="en-CA" dirty="0"/>
          </a:p>
        </p:txBody>
      </p:sp>
    </p:spTree>
  </p:cSld>
  <p:clrMapOvr>
    <a:masterClrMapping/>
  </p:clrMapOvr>
  <p:transition advClick="0" advTm="500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8" presetClass="entr" presetSubtype="0" accel="5000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500" fill="hold"/>
                                        <p:tgtEl>
                                          <p:spTgt spid="4"/>
                                        </p:tgtEl>
                                        <p:attrNameLst>
                                          <p:attrName>ppt_x</p:attrName>
                                        </p:attrNameLst>
                                      </p:cBhvr>
                                      <p:tavLst>
                                        <p:tav tm="0">
                                          <p:val>
                                            <p:fltVal val="-1"/>
                                          </p:val>
                                        </p:tav>
                                        <p:tav tm="50000">
                                          <p:val>
                                            <p:fltVal val="0.95"/>
                                          </p:val>
                                        </p:tav>
                                        <p:tav tm="100000">
                                          <p:val>
                                            <p:strVal val="#ppt_x"/>
                                          </p:val>
                                        </p:tav>
                                      </p:tavLst>
                                    </p:anim>
                                    <p:anim calcmode="lin" valueType="num">
                                      <p:cBhvr>
                                        <p:cTn id="9" dur="500" fill="hold"/>
                                        <p:tgtEl>
                                          <p:spTgt spid="4"/>
                                        </p:tgtEl>
                                        <p:attrNameLst>
                                          <p:attrName>ppt_y</p:attrName>
                                        </p:attrNameLst>
                                      </p:cBhvr>
                                      <p:tavLst>
                                        <p:tav tm="0">
                                          <p:val>
                                            <p:strVal val="#ppt_y"/>
                                          </p:val>
                                        </p:tav>
                                        <p:tav tm="100000">
                                          <p:val>
                                            <p:strVal val="#ppt_y"/>
                                          </p:val>
                                        </p:tav>
                                      </p:tavLst>
                                    </p:anim>
                                    <p:animEffect transition="in" filter="fade">
                                      <p:cBhvr>
                                        <p:cTn id="10" dur="500"/>
                                        <p:tgtEl>
                                          <p:spTgt spid="4"/>
                                        </p:tgtEl>
                                      </p:cBhvr>
                                    </p:animEffect>
                                  </p:childTnLst>
                                </p:cTn>
                              </p:par>
                              <p:par>
                                <p:cTn id="11" presetID="48" presetClass="entr" presetSubtype="0" accel="5000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4" dur="500" fill="hold"/>
                                        <p:tgtEl>
                                          <p:spTgt spid="3">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15" dur="5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16" dur="500"/>
                                        <p:tgtEl>
                                          <p:spTgt spid="3">
                                            <p:txEl>
                                              <p:pRg st="0" end="0"/>
                                            </p:txEl>
                                          </p:spTgt>
                                        </p:tgtEl>
                                      </p:cBhvr>
                                    </p:animEffect>
                                  </p:childTnLst>
                                </p:cTn>
                              </p:par>
                            </p:childTnLst>
                          </p:cTn>
                        </p:par>
                        <p:par>
                          <p:cTn id="17" fill="hold">
                            <p:stCondLst>
                              <p:cond delay="500"/>
                            </p:stCondLst>
                            <p:childTnLst>
                              <p:par>
                                <p:cTn id="18" presetID="35" presetClass="entr" presetSubtype="0" fill="hold" nodeType="afterEffect">
                                  <p:stCondLst>
                                    <p:cond delay="1000"/>
                                  </p:stCondLst>
                                  <p:childTnLst>
                                    <p:set>
                                      <p:cBhvr>
                                        <p:cTn id="19" dur="1" fill="hold">
                                          <p:stCondLst>
                                            <p:cond delay="0"/>
                                          </p:stCondLst>
                                        </p:cTn>
                                        <p:tgtEl>
                                          <p:spTgt spid="2050"/>
                                        </p:tgtEl>
                                        <p:attrNameLst>
                                          <p:attrName>style.visibility</p:attrName>
                                        </p:attrNameLst>
                                      </p:cBhvr>
                                      <p:to>
                                        <p:strVal val="visible"/>
                                      </p:to>
                                    </p:set>
                                    <p:animEffect transition="in" filter="fade">
                                      <p:cBhvr>
                                        <p:cTn id="20" dur="500"/>
                                        <p:tgtEl>
                                          <p:spTgt spid="2050"/>
                                        </p:tgtEl>
                                      </p:cBhvr>
                                    </p:animEffect>
                                    <p:anim calcmode="lin" valueType="num">
                                      <p:cBhvr>
                                        <p:cTn id="21" dur="500" fill="hold"/>
                                        <p:tgtEl>
                                          <p:spTgt spid="2050"/>
                                        </p:tgtEl>
                                        <p:attrNameLst>
                                          <p:attrName>style.rotation</p:attrName>
                                        </p:attrNameLst>
                                      </p:cBhvr>
                                      <p:tavLst>
                                        <p:tav tm="0">
                                          <p:val>
                                            <p:fltVal val="720"/>
                                          </p:val>
                                        </p:tav>
                                        <p:tav tm="100000">
                                          <p:val>
                                            <p:fltVal val="0"/>
                                          </p:val>
                                        </p:tav>
                                      </p:tavLst>
                                    </p:anim>
                                    <p:anim calcmode="lin" valueType="num">
                                      <p:cBhvr>
                                        <p:cTn id="22" dur="500" fill="hold"/>
                                        <p:tgtEl>
                                          <p:spTgt spid="2050"/>
                                        </p:tgtEl>
                                        <p:attrNameLst>
                                          <p:attrName>ppt_h</p:attrName>
                                        </p:attrNameLst>
                                      </p:cBhvr>
                                      <p:tavLst>
                                        <p:tav tm="0">
                                          <p:val>
                                            <p:fltVal val="0"/>
                                          </p:val>
                                        </p:tav>
                                        <p:tav tm="100000">
                                          <p:val>
                                            <p:strVal val="#ppt_h"/>
                                          </p:val>
                                        </p:tav>
                                      </p:tavLst>
                                    </p:anim>
                                    <p:anim calcmode="lin" valueType="num">
                                      <p:cBhvr>
                                        <p:cTn id="23" dur="500" fill="hold"/>
                                        <p:tgtEl>
                                          <p:spTgt spid="2050"/>
                                        </p:tgtEl>
                                        <p:attrNameLst>
                                          <p:attrName>ppt_w</p:attrName>
                                        </p:attrNameLst>
                                      </p:cBhvr>
                                      <p:tavLst>
                                        <p:tav tm="0">
                                          <p:val>
                                            <p:fltVal val="0"/>
                                          </p:val>
                                        </p:tav>
                                        <p:tav tm="100000">
                                          <p:val>
                                            <p:strVal val="#ppt_w"/>
                                          </p:val>
                                        </p:tav>
                                      </p:tavLst>
                                    </p:anim>
                                  </p:childTnLst>
                                </p:cTn>
                              </p:par>
                              <p:par>
                                <p:cTn id="24" presetID="29" presetClass="entr" presetSubtype="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ppt_x</p:attrName>
                                        </p:attrNameLst>
                                      </p:cBhvr>
                                      <p:tavLst>
                                        <p:tav tm="0">
                                          <p:val>
                                            <p:strVal val="#ppt_x-.2"/>
                                          </p:val>
                                        </p:tav>
                                        <p:tav tm="100000">
                                          <p:val>
                                            <p:strVal val="#ppt_x"/>
                                          </p:val>
                                        </p:tav>
                                      </p:tavLst>
                                    </p:anim>
                                    <p:anim calcmode="lin" valueType="num">
                                      <p:cBhvr>
                                        <p:cTn id="27" dur="5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28" dur="500"/>
                                        <p:tgtEl>
                                          <p:spTgt spid="7"/>
                                        </p:tgtEl>
                                      </p:cBhvr>
                                    </p:animEffect>
                                  </p:childTnLst>
                                </p:cTn>
                              </p:par>
                            </p:childTnLst>
                          </p:cTn>
                        </p:par>
                        <p:par>
                          <p:cTn id="29" fill="hold">
                            <p:stCondLst>
                              <p:cond delay="2000"/>
                            </p:stCondLst>
                            <p:childTnLst>
                              <p:par>
                                <p:cTn id="30" presetID="26" presetClass="entr" presetSubtype="0" fill="hold" nodeType="afterEffect">
                                  <p:stCondLst>
                                    <p:cond delay="1000"/>
                                  </p:stCondLst>
                                  <p:childTnLst>
                                    <p:set>
                                      <p:cBhvr>
                                        <p:cTn id="31" dur="1" fill="hold">
                                          <p:stCondLst>
                                            <p:cond delay="0"/>
                                          </p:stCondLst>
                                        </p:cTn>
                                        <p:tgtEl>
                                          <p:spTgt spid="2052"/>
                                        </p:tgtEl>
                                        <p:attrNameLst>
                                          <p:attrName>style.visibility</p:attrName>
                                        </p:attrNameLst>
                                      </p:cBhvr>
                                      <p:to>
                                        <p:strVal val="visible"/>
                                      </p:to>
                                    </p:set>
                                    <p:animEffect transition="in" filter="wipe(down)">
                                      <p:cBhvr>
                                        <p:cTn id="32" dur="290">
                                          <p:stCondLst>
                                            <p:cond delay="0"/>
                                          </p:stCondLst>
                                        </p:cTn>
                                        <p:tgtEl>
                                          <p:spTgt spid="2052"/>
                                        </p:tgtEl>
                                      </p:cBhvr>
                                    </p:animEffect>
                                    <p:anim calcmode="lin" valueType="num">
                                      <p:cBhvr>
                                        <p:cTn id="33" dur="911" tmFilter="0,0; 0.14,0.36; 0.43,0.73; 0.71,0.91; 1.0,1.0">
                                          <p:stCondLst>
                                            <p:cond delay="0"/>
                                          </p:stCondLst>
                                        </p:cTn>
                                        <p:tgtEl>
                                          <p:spTgt spid="2052"/>
                                        </p:tgtEl>
                                        <p:attrNameLst>
                                          <p:attrName>ppt_x</p:attrName>
                                        </p:attrNameLst>
                                      </p:cBhvr>
                                      <p:tavLst>
                                        <p:tav tm="0">
                                          <p:val>
                                            <p:strVal val="#ppt_x-0.25"/>
                                          </p:val>
                                        </p:tav>
                                        <p:tav tm="100000">
                                          <p:val>
                                            <p:strVal val="#ppt_x"/>
                                          </p:val>
                                        </p:tav>
                                      </p:tavLst>
                                    </p:anim>
                                    <p:anim calcmode="lin" valueType="num">
                                      <p:cBhvr>
                                        <p:cTn id="34" dur="332" tmFilter="0.0,0.0; 0.25,0.07; 0.50,0.2; 0.75,0.467; 1.0,1.0">
                                          <p:stCondLst>
                                            <p:cond delay="0"/>
                                          </p:stCondLst>
                                        </p:cTn>
                                        <p:tgtEl>
                                          <p:spTgt spid="2052"/>
                                        </p:tgtEl>
                                        <p:attrNameLst>
                                          <p:attrName>ppt_y</p:attrName>
                                        </p:attrNameLst>
                                      </p:cBhvr>
                                      <p:tavLst>
                                        <p:tav tm="0" fmla="#ppt_y-sin(pi*$)/3">
                                          <p:val>
                                            <p:fltVal val="0.5"/>
                                          </p:val>
                                        </p:tav>
                                        <p:tav tm="100000">
                                          <p:val>
                                            <p:fltVal val="1"/>
                                          </p:val>
                                        </p:tav>
                                      </p:tavLst>
                                    </p:anim>
                                    <p:anim calcmode="lin" valueType="num">
                                      <p:cBhvr>
                                        <p:cTn id="35" dur="332" tmFilter="0, 0; 0.125,0.2665; 0.25,0.4; 0.375,0.465; 0.5,0.5;  0.625,0.535; 0.75,0.6; 0.875,0.7335; 1,1">
                                          <p:stCondLst>
                                            <p:cond delay="332"/>
                                          </p:stCondLst>
                                        </p:cTn>
                                        <p:tgtEl>
                                          <p:spTgt spid="2052"/>
                                        </p:tgtEl>
                                        <p:attrNameLst>
                                          <p:attrName>ppt_y</p:attrName>
                                        </p:attrNameLst>
                                      </p:cBhvr>
                                      <p:tavLst>
                                        <p:tav tm="0" fmla="#ppt_y-sin(pi*$)/9">
                                          <p:val>
                                            <p:fltVal val="0"/>
                                          </p:val>
                                        </p:tav>
                                        <p:tav tm="100000">
                                          <p:val>
                                            <p:fltVal val="1"/>
                                          </p:val>
                                        </p:tav>
                                      </p:tavLst>
                                    </p:anim>
                                    <p:anim calcmode="lin" valueType="num">
                                      <p:cBhvr>
                                        <p:cTn id="36" dur="166" tmFilter="0, 0; 0.125,0.2665; 0.25,0.4; 0.375,0.465; 0.5,0.5;  0.625,0.535; 0.75,0.6; 0.875,0.7335; 1,1">
                                          <p:stCondLst>
                                            <p:cond delay="662"/>
                                          </p:stCondLst>
                                        </p:cTn>
                                        <p:tgtEl>
                                          <p:spTgt spid="2052"/>
                                        </p:tgtEl>
                                        <p:attrNameLst>
                                          <p:attrName>ppt_y</p:attrName>
                                        </p:attrNameLst>
                                      </p:cBhvr>
                                      <p:tavLst>
                                        <p:tav tm="0" fmla="#ppt_y-sin(pi*$)/27">
                                          <p:val>
                                            <p:fltVal val="0"/>
                                          </p:val>
                                        </p:tav>
                                        <p:tav tm="100000">
                                          <p:val>
                                            <p:fltVal val="1"/>
                                          </p:val>
                                        </p:tav>
                                      </p:tavLst>
                                    </p:anim>
                                    <p:anim calcmode="lin" valueType="num">
                                      <p:cBhvr>
                                        <p:cTn id="37" dur="82" tmFilter="0, 0; 0.125,0.2665; 0.25,0.4; 0.375,0.465; 0.5,0.5;  0.625,0.535; 0.75,0.6; 0.875,0.7335; 1,1">
                                          <p:stCondLst>
                                            <p:cond delay="828"/>
                                          </p:stCondLst>
                                        </p:cTn>
                                        <p:tgtEl>
                                          <p:spTgt spid="2052"/>
                                        </p:tgtEl>
                                        <p:attrNameLst>
                                          <p:attrName>ppt_y</p:attrName>
                                        </p:attrNameLst>
                                      </p:cBhvr>
                                      <p:tavLst>
                                        <p:tav tm="0" fmla="#ppt_y-sin(pi*$)/81">
                                          <p:val>
                                            <p:fltVal val="0"/>
                                          </p:val>
                                        </p:tav>
                                        <p:tav tm="100000">
                                          <p:val>
                                            <p:fltVal val="1"/>
                                          </p:val>
                                        </p:tav>
                                      </p:tavLst>
                                    </p:anim>
                                    <p:animScale>
                                      <p:cBhvr>
                                        <p:cTn id="38" dur="13">
                                          <p:stCondLst>
                                            <p:cond delay="325"/>
                                          </p:stCondLst>
                                        </p:cTn>
                                        <p:tgtEl>
                                          <p:spTgt spid="2052"/>
                                        </p:tgtEl>
                                      </p:cBhvr>
                                      <p:to x="100000" y="60000"/>
                                    </p:animScale>
                                    <p:animScale>
                                      <p:cBhvr>
                                        <p:cTn id="39" dur="83" decel="50000">
                                          <p:stCondLst>
                                            <p:cond delay="338"/>
                                          </p:stCondLst>
                                        </p:cTn>
                                        <p:tgtEl>
                                          <p:spTgt spid="2052"/>
                                        </p:tgtEl>
                                      </p:cBhvr>
                                      <p:to x="100000" y="100000"/>
                                    </p:animScale>
                                    <p:animScale>
                                      <p:cBhvr>
                                        <p:cTn id="40" dur="13">
                                          <p:stCondLst>
                                            <p:cond delay="656"/>
                                          </p:stCondLst>
                                        </p:cTn>
                                        <p:tgtEl>
                                          <p:spTgt spid="2052"/>
                                        </p:tgtEl>
                                      </p:cBhvr>
                                      <p:to x="100000" y="80000"/>
                                    </p:animScale>
                                    <p:animScale>
                                      <p:cBhvr>
                                        <p:cTn id="41" dur="83" decel="50000">
                                          <p:stCondLst>
                                            <p:cond delay="669"/>
                                          </p:stCondLst>
                                        </p:cTn>
                                        <p:tgtEl>
                                          <p:spTgt spid="2052"/>
                                        </p:tgtEl>
                                      </p:cBhvr>
                                      <p:to x="100000" y="100000"/>
                                    </p:animScale>
                                    <p:animScale>
                                      <p:cBhvr>
                                        <p:cTn id="42" dur="13">
                                          <p:stCondLst>
                                            <p:cond delay="821"/>
                                          </p:stCondLst>
                                        </p:cTn>
                                        <p:tgtEl>
                                          <p:spTgt spid="2052"/>
                                        </p:tgtEl>
                                      </p:cBhvr>
                                      <p:to x="100000" y="90000"/>
                                    </p:animScale>
                                    <p:animScale>
                                      <p:cBhvr>
                                        <p:cTn id="43" dur="83" decel="50000">
                                          <p:stCondLst>
                                            <p:cond delay="834"/>
                                          </p:stCondLst>
                                        </p:cTn>
                                        <p:tgtEl>
                                          <p:spTgt spid="2052"/>
                                        </p:tgtEl>
                                      </p:cBhvr>
                                      <p:to x="100000" y="100000"/>
                                    </p:animScale>
                                    <p:animScale>
                                      <p:cBhvr>
                                        <p:cTn id="44" dur="13">
                                          <p:stCondLst>
                                            <p:cond delay="904"/>
                                          </p:stCondLst>
                                        </p:cTn>
                                        <p:tgtEl>
                                          <p:spTgt spid="2052"/>
                                        </p:tgtEl>
                                      </p:cBhvr>
                                      <p:to x="100000" y="95000"/>
                                    </p:animScale>
                                    <p:animScale>
                                      <p:cBhvr>
                                        <p:cTn id="45" dur="83" decel="50000">
                                          <p:stCondLst>
                                            <p:cond delay="917"/>
                                          </p:stCondLst>
                                        </p:cTn>
                                        <p:tgtEl>
                                          <p:spTgt spid="2052"/>
                                        </p:tgtEl>
                                      </p:cBhvr>
                                      <p:to x="100000" y="100000"/>
                                    </p:animScale>
                                  </p:childTnLst>
                                </p:cTn>
                              </p:par>
                              <p:par>
                                <p:cTn id="46" presetID="52" presetClass="entr" presetSubtype="0" fill="hold" grpId="0" nodeType="withEffect">
                                  <p:stCondLst>
                                    <p:cond delay="0"/>
                                  </p:stCondLst>
                                  <p:childTnLst>
                                    <p:set>
                                      <p:cBhvr>
                                        <p:cTn id="47" dur="1" fill="hold">
                                          <p:stCondLst>
                                            <p:cond delay="0"/>
                                          </p:stCondLst>
                                        </p:cTn>
                                        <p:tgtEl>
                                          <p:spTgt spid="9"/>
                                        </p:tgtEl>
                                        <p:attrNameLst>
                                          <p:attrName>style.visibility</p:attrName>
                                        </p:attrNameLst>
                                      </p:cBhvr>
                                      <p:to>
                                        <p:strVal val="visible"/>
                                      </p:to>
                                    </p:set>
                                    <p:animScale>
                                      <p:cBhvr>
                                        <p:cTn id="48"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9" dur="1000" decel="50000" fill="hold">
                                          <p:stCondLst>
                                            <p:cond delay="0"/>
                                          </p:stCondLst>
                                        </p:cTn>
                                        <p:tgtEl>
                                          <p:spTgt spid="9"/>
                                        </p:tgtEl>
                                        <p:attrNameLst>
                                          <p:attrName>ppt_x</p:attrName>
                                          <p:attrName>ppt_y</p:attrName>
                                        </p:attrNameLst>
                                      </p:cBhvr>
                                    </p:animMotion>
                                    <p:animEffect transition="in" filter="fade">
                                      <p:cBhvr>
                                        <p:cTn id="5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build="p"/>
      <p:bldP spid="7" grpId="0"/>
      <p:bldP spid="9"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974</TotalTime>
  <Words>1129</Words>
  <Application>Microsoft Office PowerPoint</Application>
  <PresentationFormat>On-screen Show (4:3)</PresentationFormat>
  <Paragraphs>89</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Verve</vt:lpstr>
      <vt:lpstr>2013 Grade 9  WHERE Challenge Project</vt:lpstr>
      <vt:lpstr> The Lava Lamp </vt:lpstr>
      <vt:lpstr>Materials and Parts of the Lamp</vt:lpstr>
      <vt:lpstr>Wait! Aren’t we missing something?</vt:lpstr>
      <vt:lpstr>Aluminum </vt:lpstr>
      <vt:lpstr>Copper</vt:lpstr>
      <vt:lpstr>Hey Check This! Physics!!</vt:lpstr>
      <vt:lpstr>Quartz   </vt:lpstr>
      <vt:lpstr>Mineral Oil </vt:lpstr>
      <vt:lpstr>And We’re Done!!!</vt:lpstr>
      <vt:lpstr>Bibliography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Angela</dc:creator>
  <cp:lastModifiedBy>Alicia</cp:lastModifiedBy>
  <cp:revision>173</cp:revision>
  <dcterms:created xsi:type="dcterms:W3CDTF">2012-11-30T01:07:32Z</dcterms:created>
  <dcterms:modified xsi:type="dcterms:W3CDTF">2013-04-14T18:26:58Z</dcterms:modified>
</cp:coreProperties>
</file>